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346" r:id="rId2"/>
    <p:sldId id="311" r:id="rId3"/>
    <p:sldId id="339" r:id="rId4"/>
    <p:sldId id="405" r:id="rId5"/>
    <p:sldId id="417" r:id="rId6"/>
    <p:sldId id="415" r:id="rId7"/>
    <p:sldId id="416" r:id="rId8"/>
    <p:sldId id="418" r:id="rId9"/>
    <p:sldId id="413" r:id="rId10"/>
    <p:sldId id="406" r:id="rId11"/>
    <p:sldId id="407" r:id="rId12"/>
    <p:sldId id="409" r:id="rId13"/>
    <p:sldId id="36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6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5775" autoAdjust="0"/>
  </p:normalViewPr>
  <p:slideViewPr>
    <p:cSldViewPr showGuides="1">
      <p:cViewPr>
        <p:scale>
          <a:sx n="75" d="100"/>
          <a:sy n="75" d="100"/>
        </p:scale>
        <p:origin x="1555" y="216"/>
      </p:cViewPr>
      <p:guideLst>
        <p:guide orient="horz" pos="219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8" d="100"/>
          <a:sy n="108" d="100"/>
        </p:scale>
        <p:origin x="1158" y="114"/>
      </p:cViewPr>
      <p:guideLst>
        <p:guide orient="horz" pos="296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7/31/2025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7/31/2025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lvl="0" algn="just">
              <a:lnSpc>
                <a:spcPct val="150000"/>
              </a:lnSpc>
            </a:pPr>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ltLang="en-US"/>
          </a:p>
        </p:txBody>
      </p:sp>
      <p:sp>
        <p:nvSpPr>
          <p:cNvPr id="4" name="Header Placeholder 3"/>
          <p:cNvSpPr>
            <a:spLocks noGrp="1"/>
          </p:cNvSpPr>
          <p:nvPr>
            <p:ph type="hdr" sz="quarter"/>
          </p:nvPr>
        </p:nvSpPr>
        <p:spPr/>
        <p:txBody>
          <a:bodyPr/>
          <a:lstStyle/>
          <a:p>
            <a:r>
              <a:rPr lang="en-US" dirty="0"/>
              <a:t>January 2022</a:t>
            </a:r>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69332"/>
          </a:xfrm>
          <a:prstGeom prst="rect">
            <a:avLst/>
          </a:prstGeom>
          <a:noFill/>
        </p:spPr>
        <p:txBody>
          <a:bodyPr wrap="square" rtlCol="0">
            <a:spAutoFit/>
          </a:bodyPr>
          <a:lstStyle/>
          <a:p>
            <a:pPr algn="r"/>
            <a:r>
              <a:rPr lang="it-IT" altLang="ko-KR" sz="1800" b="0" i="0" kern="1200" dirty="0">
                <a:solidFill>
                  <a:schemeClr val="tx1"/>
                </a:solidFill>
                <a:effectLst/>
                <a:latin typeface="+mn-lt"/>
                <a:ea typeface="+mn-ea"/>
                <a:cs typeface="+mn-cs"/>
              </a:rPr>
              <a:t>DCN </a:t>
            </a:r>
            <a:r>
              <a:rPr lang="it-IT" altLang="ko-KR" sz="1800" b="1" i="0" kern="1200" dirty="0">
                <a:solidFill>
                  <a:schemeClr val="tx1"/>
                </a:solidFill>
                <a:effectLst/>
                <a:latin typeface="+mn-lt"/>
                <a:ea typeface="+mn-ea"/>
                <a:cs typeface="+mn-cs"/>
              </a:rPr>
              <a:t>15-25-0393-00-07ma</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457200" y="152400"/>
            <a:ext cx="1524000"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July</a:t>
            </a:r>
            <a:r>
              <a:rPr lang="ko-KR" altLang="en-US" sz="1800" b="1" dirty="0">
                <a:latin typeface="Times New Roman" panose="02020603050405020304" pitchFamily="18" charset="0"/>
                <a:cs typeface="Times New Roman" panose="02020603050405020304" pitchFamily="18" charset="0"/>
              </a:rPr>
              <a:t> </a:t>
            </a:r>
            <a:r>
              <a:rPr lang="en-US" altLang="ko-KR" sz="1800" b="1" dirty="0">
                <a:latin typeface="Times New Roman" panose="02020603050405020304" pitchFamily="18" charset="0"/>
                <a:cs typeface="Times New Roman" panose="02020603050405020304" pitchFamily="18" charset="0"/>
              </a:rPr>
              <a:t>2025</a:t>
            </a:r>
            <a:endParaRPr lang="en-US" sz="1800" b="1"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July 2025</a:t>
            </a:r>
          </a:p>
        </p:txBody>
      </p:sp>
      <p:sp>
        <p:nvSpPr>
          <p:cNvPr id="13" name="Date Placeholder 3"/>
          <p:cNvSpPr txBox="1"/>
          <p:nvPr userDrawn="1"/>
        </p:nvSpPr>
        <p:spPr>
          <a:xfrm>
            <a:off x="474134" y="6340475"/>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400040" y="142240"/>
            <a:ext cx="327660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it-IT" altLang="ko-KR" sz="2000" b="0" i="0" kern="1200" dirty="0">
                <a:solidFill>
                  <a:schemeClr val="tx1"/>
                </a:solidFill>
                <a:effectLst/>
                <a:latin typeface="+mn-lt"/>
                <a:ea typeface="+mn-ea"/>
                <a:cs typeface="+mn-cs"/>
              </a:rPr>
              <a:t>DCN </a:t>
            </a:r>
            <a:r>
              <a:rPr lang="it-IT" altLang="ko-KR" sz="2000" b="1" i="0" kern="1200" dirty="0">
                <a:solidFill>
                  <a:schemeClr val="tx1"/>
                </a:solidFill>
                <a:effectLst/>
                <a:latin typeface="+mn-lt"/>
                <a:ea typeface="+mn-ea"/>
                <a:cs typeface="+mn-cs"/>
              </a:rPr>
              <a:t>15-25-0393-00-07ma</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6200" y="838200"/>
            <a:ext cx="8991600" cy="5262979"/>
          </a:xfrm>
          <a:prstGeom prst="rect">
            <a:avLst/>
          </a:prstGeom>
          <a:noFill/>
          <a:ln w="12700">
            <a:noFill/>
            <a:miter lim="800000"/>
            <a:headEnd type="none" w="sm" len="sm"/>
            <a:tailEnd type="none" w="sm" len="sm"/>
          </a:ln>
          <a:effectLst/>
        </p:spPr>
        <p:txBody>
          <a:bodyPr>
            <a:spAutoFit/>
          </a:bodyPr>
          <a:lstStyle/>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Submission Title: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en-US" sz="1600" dirty="0">
                <a:latin typeface="Times New Roman" panose="02020603050405020304" pitchFamily="18" charset="0"/>
                <a:ea typeface="MS PGothic" panose="020B0600070205080204" charset="-128"/>
                <a:cs typeface="Times New Roman" panose="02020603050405020304" pitchFamily="18" charset="0"/>
              </a:rPr>
              <a:t>Smart and Secure Drones: A Next-Generation  OWC-Enabled Framework for IoD Networks</a:t>
            </a: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Date Submitted: </a:t>
            </a:r>
            <a:r>
              <a:rPr lang="en-US" altLang="ja-JP" sz="1600" dirty="0">
                <a:latin typeface="Times New Roman" panose="02020603050405020304" pitchFamily="18" charset="0"/>
                <a:ea typeface="MS PGothic" panose="020B0600070205080204" charset="-128"/>
                <a:cs typeface="Times New Roman" panose="02020603050405020304" pitchFamily="18" charset="0"/>
              </a:rPr>
              <a:t>July 28, 2025	</a:t>
            </a: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Source:</a:t>
            </a:r>
            <a:r>
              <a:rPr lang="en-US" altLang="ja-JP" sz="1600" dirty="0">
                <a:latin typeface="Times New Roman" panose="02020603050405020304" pitchFamily="18" charset="0"/>
                <a:ea typeface="MS PGothic" panose="020B0600070205080204" charset="-128"/>
                <a:cs typeface="Times New Roman" panose="02020603050405020304" pitchFamily="18" charset="0"/>
              </a:rPr>
              <a:t> Lai Yi Aung,</a:t>
            </a:r>
            <a:r>
              <a:rPr lang="en-US" altLang="zh-CN"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Yeong Min Jang</a:t>
            </a:r>
            <a:r>
              <a:rPr lang="en-US" altLang="zh-CN" sz="1600" dirty="0">
                <a:latin typeface="Times New Roman" panose="02020603050405020304" pitchFamily="18" charset="0"/>
                <a:ea typeface="MS PGothic" panose="020B0600070205080204" charset="-128"/>
                <a:cs typeface="Times New Roman" panose="02020603050405020304" pitchFamily="18" charset="0"/>
              </a:rPr>
              <a:t> (</a:t>
            </a:r>
            <a:r>
              <a:rPr lang="en-US" altLang="ko-KR" sz="1600" dirty="0">
                <a:latin typeface="Times New Roman" panose="02020603050405020304" pitchFamily="18" charset="0"/>
                <a:ea typeface="Gulim" panose="020B0600000101010101" charset="-127"/>
                <a:cs typeface="Times New Roman" panose="02020603050405020304" pitchFamily="18" charset="0"/>
              </a:rPr>
              <a:t>Kookmin University)</a:t>
            </a: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Address: Kookmin University, 77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Jeongneung</a:t>
            </a:r>
            <a:r>
              <a:rPr lang="en-US" altLang="ja-JP" sz="1600" dirty="0">
                <a:latin typeface="Times New Roman" panose="02020603050405020304" pitchFamily="18" charset="0"/>
                <a:ea typeface="MS PGothic" panose="020B0600070205080204" charset="-128"/>
                <a:cs typeface="Times New Roman" panose="02020603050405020304" pitchFamily="18" charset="0"/>
              </a:rPr>
              <a:t>-Ro,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Seongbuk</a:t>
            </a:r>
            <a:r>
              <a:rPr lang="en-US" altLang="ja-JP" sz="1600" dirty="0">
                <a:latin typeface="Times New Roman" panose="02020603050405020304" pitchFamily="18" charset="0"/>
                <a:ea typeface="MS PGothic" panose="020B0600070205080204" charset="-128"/>
                <a:cs typeface="Times New Roman" panose="02020603050405020304" pitchFamily="18" charset="0"/>
              </a:rPr>
              <a:t>-Gu, Seoul, 02707, Republic of Korea</a:t>
            </a: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Gulim"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Abstract:</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Present </a:t>
            </a:r>
            <a:r>
              <a:rPr lang="en-US" altLang="en-US" sz="1600" dirty="0">
                <a:latin typeface="Times New Roman" panose="02020603050405020304" pitchFamily="18" charset="0"/>
                <a:ea typeface="MS PGothic" panose="020B0600070205080204" charset="-128"/>
                <a:cs typeface="Times New Roman" panose="02020603050405020304" pitchFamily="18" charset="0"/>
              </a:rPr>
              <a:t>Smart and Secure Drones: A Next-Generation  OWC-Enabled Framework for IoD Networks</a:t>
            </a: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endParaRPr lang="en-US" altLang="ja-JP" sz="1600" b="1"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p>
        </p:txBody>
      </p:sp>
      <p:sp>
        <p:nvSpPr>
          <p:cNvPr id="2" name="Text Box 1"/>
          <p:cNvSpPr txBox="1"/>
          <p:nvPr/>
        </p:nvSpPr>
        <p:spPr>
          <a:xfrm>
            <a:off x="381000" y="469900"/>
            <a:ext cx="8573770" cy="368300"/>
          </a:xfrm>
          <a:prstGeom prst="rect">
            <a:avLst/>
          </a:prstGeom>
          <a:noFill/>
        </p:spPr>
        <p:txBody>
          <a:bodyPr wrap="square" rtlCol="0" anchor="t">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sym typeface="+mn-ea"/>
              </a:rPr>
              <a:t>Project: IEEE P802.15 Working Group for Wireless Specialty Networks (WSNs)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609661"/>
            <a:ext cx="8229600" cy="643185"/>
          </a:xfrm>
        </p:spPr>
        <p:txBody>
          <a:bodyPr>
            <a:noAutofit/>
          </a:bodyPr>
          <a:lstStyle/>
          <a:p>
            <a:r>
              <a:rPr lang="en-US" altLang="en-US" sz="4000" b="1" dirty="0">
                <a:latin typeface="Times New Roman" panose="02020603050405020304" pitchFamily="18" charset="0"/>
                <a:ea typeface="MS PGothic" panose="020B0600070205080204" charset="-128"/>
                <a:cs typeface="Times New Roman" panose="02020603050405020304" pitchFamily="18" charset="0"/>
              </a:rPr>
              <a:t>Consensus Algorithms in IoD</a:t>
            </a:r>
          </a:p>
        </p:txBody>
      </p:sp>
      <p:pic>
        <p:nvPicPr>
          <p:cNvPr id="9" name="Picture 8"/>
          <p:cNvPicPr>
            <a:picLocks noChangeAspect="1"/>
          </p:cNvPicPr>
          <p:nvPr/>
        </p:nvPicPr>
        <p:blipFill>
          <a:blip r:embed="rId3"/>
          <a:srcRect t="2715"/>
          <a:stretch>
            <a:fillRect/>
          </a:stretch>
        </p:blipFill>
        <p:spPr>
          <a:xfrm>
            <a:off x="196215" y="1676400"/>
            <a:ext cx="4712335" cy="4065270"/>
          </a:xfrm>
          <a:prstGeom prst="rect">
            <a:avLst/>
          </a:prstGeom>
        </p:spPr>
      </p:pic>
      <p:sp>
        <p:nvSpPr>
          <p:cNvPr id="10" name="Text Box 9"/>
          <p:cNvSpPr txBox="1"/>
          <p:nvPr/>
        </p:nvSpPr>
        <p:spPr>
          <a:xfrm>
            <a:off x="381000" y="5715000"/>
            <a:ext cx="4219575" cy="275590"/>
          </a:xfrm>
          <a:prstGeom prst="rect">
            <a:avLst/>
          </a:prstGeom>
        </p:spPr>
        <p:txBody>
          <a:bodyPr wrap="square">
            <a:spAutoFit/>
          </a:bodyPr>
          <a:lstStyle/>
          <a:p>
            <a:r>
              <a:rPr sz="1200" b="1">
                <a:solidFill>
                  <a:srgbClr val="0AA5D6"/>
                </a:solidFill>
                <a:latin typeface="Times New Roman" panose="02020603050405020304" pitchFamily="18" charset="0"/>
                <a:ea typeface="Helvetica-Bold"/>
                <a:cs typeface="Times New Roman" panose="02020603050405020304" pitchFamily="18" charset="0"/>
                <a:sym typeface="+mn-ea"/>
              </a:rPr>
              <a:t>FIGURE </a:t>
            </a:r>
            <a:r>
              <a:rPr lang="en-US" sz="1200" b="1">
                <a:solidFill>
                  <a:srgbClr val="0AA5D6"/>
                </a:solidFill>
                <a:latin typeface="Times New Roman" panose="02020603050405020304" pitchFamily="18" charset="0"/>
                <a:ea typeface="Helvetica-Bold"/>
                <a:cs typeface="Times New Roman" panose="02020603050405020304" pitchFamily="18" charset="0"/>
                <a:sym typeface="+mn-ea"/>
              </a:rPr>
              <a:t>7</a:t>
            </a:r>
            <a:r>
              <a:rPr sz="1200" b="1">
                <a:solidFill>
                  <a:srgbClr val="0AA5D6"/>
                </a:solidFill>
                <a:latin typeface="Times New Roman" panose="02020603050405020304" pitchFamily="18" charset="0"/>
                <a:ea typeface="Helvetica-Bold"/>
                <a:cs typeface="Times New Roman" panose="02020603050405020304" pitchFamily="18" charset="0"/>
                <a:sym typeface="+mn-ea"/>
              </a:rPr>
              <a:t>.</a:t>
            </a:r>
            <a:r>
              <a:rPr sz="1200">
                <a:solidFill>
                  <a:srgbClr val="000000"/>
                </a:solidFill>
                <a:latin typeface="Times New Roman" panose="02020603050405020304" pitchFamily="18" charset="0"/>
                <a:ea typeface="Times-Roman"/>
                <a:cs typeface="Times New Roman" panose="02020603050405020304" pitchFamily="18" charset="0"/>
              </a:rPr>
              <a:t> Characteristics of consensus algorithm</a:t>
            </a:r>
            <a:r>
              <a:rPr lang="en-US" sz="1200">
                <a:solidFill>
                  <a:srgbClr val="000000"/>
                </a:solidFill>
                <a:latin typeface="Times New Roman" panose="02020603050405020304" pitchFamily="18" charset="0"/>
                <a:ea typeface="Times-Roman"/>
                <a:cs typeface="Times New Roman" panose="02020603050405020304" pitchFamily="18" charset="0"/>
              </a:rPr>
              <a:t>[4]</a:t>
            </a:r>
            <a:r>
              <a:rPr sz="1200">
                <a:solidFill>
                  <a:srgbClr val="000000"/>
                </a:solidFill>
                <a:latin typeface="Times New Roman" panose="02020603050405020304" pitchFamily="18" charset="0"/>
                <a:ea typeface="Times-Roman"/>
                <a:cs typeface="Times New Roman" panose="02020603050405020304" pitchFamily="18" charset="0"/>
              </a:rPr>
              <a:t>.</a:t>
            </a:r>
          </a:p>
        </p:txBody>
      </p:sp>
      <p:sp>
        <p:nvSpPr>
          <p:cNvPr id="3" name="Text Box 2"/>
          <p:cNvSpPr txBox="1"/>
          <p:nvPr/>
        </p:nvSpPr>
        <p:spPr>
          <a:xfrm>
            <a:off x="5565775" y="1598295"/>
            <a:ext cx="3483610" cy="4725035"/>
          </a:xfrm>
          <a:prstGeom prst="rect">
            <a:avLst/>
          </a:prstGeom>
        </p:spPr>
        <p:txBody>
          <a:bodyPr>
            <a:noAutofit/>
          </a:bodyPr>
          <a:lstStyle/>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Fault Tolerance: </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Resilient to Sybil Attacks: </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Resistant to Sophisticated Hardware: </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Low Latency: </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Energy Efficient:</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Synchronized: </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Secure: </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Deterministic: </a:t>
            </a:r>
          </a:p>
          <a:p>
            <a:pPr marL="342900" indent="-342900">
              <a:lnSpc>
                <a:spcPct val="150000"/>
              </a:lnSpc>
              <a:spcBef>
                <a:spcPct val="0"/>
              </a:spcBef>
              <a:spcAft>
                <a:spcPct val="0"/>
              </a:spcAft>
              <a:buFont typeface="+mj-lt"/>
              <a:buAutoNum type="arabicPeriod"/>
            </a:pPr>
            <a:r>
              <a:rPr sz="1600" b="0" i="0">
                <a:latin typeface="Times New Roman" panose="02020603050405020304" pitchFamily="18" charset="0"/>
                <a:ea typeface="fkGroteskNeue"/>
                <a:cs typeface="Times New Roman" panose="02020603050405020304" pitchFamily="18" charset="0"/>
              </a:rPr>
              <a:t>Resilient to Network Delay: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425"/>
            <a:ext cx="8229600" cy="841375"/>
          </a:xfrm>
        </p:spPr>
        <p:txBody>
          <a:bodyPr>
            <a:normAutofit/>
          </a:bodyPr>
          <a:lstStyle/>
          <a:p>
            <a:r>
              <a:rPr lang="en-US" altLang="en-US" sz="4000" b="1" dirty="0">
                <a:latin typeface="Times New Roman" panose="02020603050405020304" pitchFamily="18" charset="0"/>
                <a:cs typeface="Times New Roman" panose="02020603050405020304" pitchFamily="18" charset="0"/>
              </a:rPr>
              <a:t>Benefits and Applications</a:t>
            </a:r>
          </a:p>
        </p:txBody>
      </p:sp>
      <p:sp>
        <p:nvSpPr>
          <p:cNvPr id="7" name="Rectangle 3"/>
          <p:cNvSpPr>
            <a:spLocks noGrp="1" noChangeArrowheads="1"/>
          </p:cNvSpPr>
          <p:nvPr>
            <p:ph idx="1"/>
          </p:nvPr>
        </p:nvSpPr>
        <p:spPr>
          <a:xfrm>
            <a:off x="381000" y="1295400"/>
            <a:ext cx="8402320" cy="4612005"/>
          </a:xfrm>
        </p:spPr>
        <p:txBody>
          <a:bodyPr>
            <a:noAutofit/>
          </a:bodyPr>
          <a:lstStyle/>
          <a:p>
            <a:pPr lvl="0" algn="just">
              <a:lnSpc>
                <a:spcPct val="150000"/>
              </a:lnSpc>
            </a:pPr>
            <a:endParaRPr lang="zh-CN" altLang="en-US" sz="2000" dirty="0">
              <a:latin typeface="Times New Roman" panose="02020603050405020304" pitchFamily="18" charset="0"/>
              <a:cs typeface="Times New Roman" panose="02020603050405020304" pitchFamily="18" charset="0"/>
            </a:endParaRPr>
          </a:p>
          <a:p>
            <a:pPr lvl="0" algn="just">
              <a:lnSpc>
                <a:spcPct val="150000"/>
              </a:lnSpc>
            </a:pPr>
            <a:endParaRPr lang="en-US" altLang="en-US" sz="2000" dirty="0">
              <a:latin typeface="Times New Roman" panose="02020603050405020304" pitchFamily="18" charset="0"/>
              <a:cs typeface="Times New Roman" panose="02020603050405020304" pitchFamily="18" charset="0"/>
            </a:endParaRPr>
          </a:p>
          <a:p>
            <a:pPr lvl="0" algn="just">
              <a:lnSpc>
                <a:spcPct val="150000"/>
              </a:lnSpc>
            </a:pPr>
            <a:endParaRPr lang="zh-CN" altLang="en-US" sz="2000" dirty="0">
              <a:latin typeface="Times New Roman" panose="02020603050405020304" pitchFamily="18" charset="0"/>
              <a:cs typeface="Times New Roman" panose="02020603050405020304" pitchFamily="18" charset="0"/>
            </a:endParaRPr>
          </a:p>
          <a:p>
            <a:pPr lvl="0" algn="just">
              <a:lnSpc>
                <a:spcPct val="150000"/>
              </a:lnSpc>
            </a:pPr>
            <a:endParaRPr lang="zh-CN" altLang="en-US" sz="2000" dirty="0">
              <a:latin typeface="Times New Roman" panose="02020603050405020304" pitchFamily="18" charset="0"/>
              <a:cs typeface="Times New Roman" panose="02020603050405020304" pitchFamily="18" charset="0"/>
            </a:endParaRPr>
          </a:p>
          <a:p>
            <a:pPr lvl="0" algn="just">
              <a:lnSpc>
                <a:spcPct val="150000"/>
              </a:lnSpc>
            </a:pPr>
            <a:endParaRPr lang="zh-CN" altLang="en-US" sz="2000" dirty="0">
              <a:latin typeface="Times New Roman" panose="02020603050405020304" pitchFamily="18" charset="0"/>
              <a:cs typeface="Times New Roman" panose="02020603050405020304" pitchFamily="18" charset="0"/>
            </a:endParaRPr>
          </a:p>
          <a:p>
            <a:pPr marL="457200" lvl="1" indent="0" algn="just">
              <a:lnSpc>
                <a:spcPct val="150000"/>
              </a:lnSpc>
              <a:buNone/>
            </a:pPr>
            <a:endParaRPr lang="en-US" altLang="en-US" sz="2000" dirty="0">
              <a:latin typeface="Times New Roman" panose="02020603050405020304" pitchFamily="18" charset="0"/>
              <a:cs typeface="Times New Roman" panose="02020603050405020304" pitchFamily="18" charset="0"/>
            </a:endParaRPr>
          </a:p>
        </p:txBody>
      </p:sp>
      <p:graphicFrame>
        <p:nvGraphicFramePr>
          <p:cNvPr id="3" name="Table 2"/>
          <p:cNvGraphicFramePr/>
          <p:nvPr>
            <p:custDataLst>
              <p:tags r:id="rId1"/>
            </p:custDataLst>
          </p:nvPr>
        </p:nvGraphicFramePr>
        <p:xfrm>
          <a:off x="762000" y="2133600"/>
          <a:ext cx="7730490" cy="2077720"/>
        </p:xfrm>
        <a:graphic>
          <a:graphicData uri="http://schemas.openxmlformats.org/drawingml/2006/table">
            <a:tbl>
              <a:tblPr firstRow="1" bandRow="1">
                <a:tableStyleId>{5C22544A-7EE6-4342-B048-85BDC9FD1C3A}</a:tableStyleId>
              </a:tblPr>
              <a:tblGrid>
                <a:gridCol w="3264535">
                  <a:extLst>
                    <a:ext uri="{9D8B030D-6E8A-4147-A177-3AD203B41FA5}">
                      <a16:colId xmlns:a16="http://schemas.microsoft.com/office/drawing/2014/main" val="20000"/>
                    </a:ext>
                  </a:extLst>
                </a:gridCol>
                <a:gridCol w="687705">
                  <a:extLst>
                    <a:ext uri="{9D8B030D-6E8A-4147-A177-3AD203B41FA5}">
                      <a16:colId xmlns:a16="http://schemas.microsoft.com/office/drawing/2014/main" val="20001"/>
                    </a:ext>
                  </a:extLst>
                </a:gridCol>
                <a:gridCol w="3778250">
                  <a:extLst>
                    <a:ext uri="{9D8B030D-6E8A-4147-A177-3AD203B41FA5}">
                      <a16:colId xmlns:a16="http://schemas.microsoft.com/office/drawing/2014/main" val="20002"/>
                    </a:ext>
                  </a:extLst>
                </a:gridCol>
              </a:tblGrid>
              <a:tr h="546100">
                <a:tc gridSpan="2">
                  <a:txBody>
                    <a:bodyPr/>
                    <a:lstStyle/>
                    <a:p>
                      <a:pPr>
                        <a:buNone/>
                      </a:pPr>
                      <a:r>
                        <a:rPr lang="en-US">
                          <a:solidFill>
                            <a:schemeClr val="tx1"/>
                          </a:solidFill>
                          <a:latin typeface="Times New Roman" panose="02020603050405020304" pitchFamily="18" charset="0"/>
                          <a:cs typeface="Times New Roman" panose="02020603050405020304" pitchFamily="18" charset="0"/>
                        </a:rPr>
                        <a:t>Applications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ko-K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solidFill>
                            <a:schemeClr val="tx1"/>
                          </a:solidFill>
                          <a:latin typeface="Times New Roman" panose="02020603050405020304" pitchFamily="18" charset="0"/>
                          <a:cs typeface="Times New Roman" panose="02020603050405020304" pitchFamily="18" charset="0"/>
                        </a:rPr>
                        <a:t>Benefits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0"/>
                  </a:ext>
                </a:extLst>
              </a:tr>
              <a:tr h="386080">
                <a:tc>
                  <a:txBody>
                    <a:bodyPr/>
                    <a:lstStyle/>
                    <a:p>
                      <a:pPr>
                        <a:buNone/>
                      </a:pPr>
                      <a:r>
                        <a:rPr lang="en-US" altLang="en-US" sz="1400" dirty="0">
                          <a:latin typeface="Times New Roman" panose="02020603050405020304" pitchFamily="18" charset="0"/>
                          <a:cs typeface="Times New Roman" panose="02020603050405020304" pitchFamily="18" charset="0"/>
                          <a:sym typeface="+mn-ea"/>
                        </a:rPr>
                        <a:t>Military Drone Swarms</a:t>
                      </a:r>
                      <a:endParaRPr lang="en-US" altLang="en-US" sz="1400" dirty="0">
                        <a:solidFill>
                          <a:schemeClr val="tx1"/>
                        </a:solidFill>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1400">
                          <a:solidFill>
                            <a:schemeClr val="tx1"/>
                          </a:solidFill>
                          <a:latin typeface="Times New Roman" panose="02020603050405020304" pitchFamily="18" charset="0"/>
                          <a:cs typeface="Times New Roman" panose="02020603050405020304" pitchFamily="18" charset="0"/>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Secure communications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386080">
                <a:tc>
                  <a:txBody>
                    <a:bodyPr/>
                    <a:lstStyle/>
                    <a:p>
                      <a:pPr>
                        <a:buNone/>
                      </a:pPr>
                      <a:r>
                        <a:rPr lang="en-US" altLang="en-US" sz="1400" dirty="0">
                          <a:latin typeface="Times New Roman" panose="02020603050405020304" pitchFamily="18" charset="0"/>
                          <a:cs typeface="Times New Roman" panose="02020603050405020304" pitchFamily="18" charset="0"/>
                          <a:sym typeface="+mn-ea"/>
                        </a:rPr>
                        <a:t>Emergency Medical Delivery</a:t>
                      </a:r>
                      <a:endParaRPr lang="en-US" altLang="en-US" sz="1400" dirty="0">
                        <a:solidFill>
                          <a:schemeClr val="tx1"/>
                        </a:solidFill>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1400">
                          <a:solidFill>
                            <a:schemeClr val="tx1"/>
                          </a:solidFill>
                          <a:latin typeface="Times New Roman" panose="02020603050405020304" pitchFamily="18" charset="0"/>
                          <a:cs typeface="Times New Roman" panose="02020603050405020304" pitchFamily="18" charset="0"/>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Low-latency decision-making</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370840">
                <a:tc>
                  <a:txBody>
                    <a:bodyPr/>
                    <a:lstStyle/>
                    <a:p>
                      <a:pPr>
                        <a:buNone/>
                      </a:pPr>
                      <a:r>
                        <a:rPr lang="en-US" altLang="en-US" sz="1400" dirty="0">
                          <a:latin typeface="Times New Roman" panose="02020603050405020304" pitchFamily="18" charset="0"/>
                          <a:cs typeface="Times New Roman" panose="02020603050405020304" pitchFamily="18" charset="0"/>
                          <a:sym typeface="+mn-ea"/>
                        </a:rPr>
                        <a:t>Smart City Drone Surveillance</a:t>
                      </a:r>
                      <a:endParaRPr lang="en-US" altLang="en-US" sz="1400" dirty="0">
                        <a:solidFill>
                          <a:schemeClr val="tx1"/>
                        </a:solidFill>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1400" dirty="0">
                          <a:latin typeface="Times New Roman" panose="02020603050405020304" pitchFamily="18" charset="0"/>
                          <a:cs typeface="Times New Roman" panose="02020603050405020304" pitchFamily="18" charset="0"/>
                          <a:sym typeface="+mn-ea"/>
                        </a:rPr>
                        <a:t>🏙</a:t>
                      </a:r>
                      <a:r>
                        <a:rPr lang="en-US" altLang="en-US" sz="1400" dirty="0">
                          <a:latin typeface="Times New Roman" panose="02020603050405020304" pitchFamily="18" charset="0"/>
                          <a:cs typeface="Times New Roman" panose="02020603050405020304" pitchFamily="18" charset="0"/>
                          <a:sym typeface="+mn-ea"/>
                        </a:rPr>
                        <a:t> </a:t>
                      </a:r>
                      <a:endParaRPr lang="en-US" altLang="en-US" sz="1400" dirty="0">
                        <a:solidFill>
                          <a:schemeClr val="tx1"/>
                        </a:solidFill>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Scalable to swarm-scale ops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r h="388620">
                <a:tc>
                  <a:txBody>
                    <a:bodyPr/>
                    <a:lstStyle/>
                    <a:p>
                      <a:pPr>
                        <a:buNone/>
                      </a:pPr>
                      <a:r>
                        <a:rPr lang="en-US" altLang="en-US" sz="1400" dirty="0">
                          <a:latin typeface="Times New Roman" panose="02020603050405020304" pitchFamily="18" charset="0"/>
                          <a:cs typeface="Times New Roman" panose="02020603050405020304" pitchFamily="18" charset="0"/>
                          <a:sym typeface="+mn-ea"/>
                        </a:rPr>
                        <a:t>Logistics &amp; Cargo Transport</a:t>
                      </a:r>
                      <a:endParaRPr lang="en-US" altLang="en-US" sz="1400" dirty="0">
                        <a:solidFill>
                          <a:schemeClr val="tx1"/>
                        </a:solidFill>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1400" dirty="0">
                          <a:latin typeface="Times New Roman" panose="02020603050405020304" pitchFamily="18" charset="0"/>
                          <a:cs typeface="Times New Roman" panose="02020603050405020304" pitchFamily="18" charset="0"/>
                          <a:sym typeface="+mn-ea"/>
                        </a:rPr>
                        <a:t>📦</a:t>
                      </a:r>
                      <a:r>
                        <a:rPr lang="en-US" altLang="en-US" sz="1400" dirty="0">
                          <a:latin typeface="Times New Roman" panose="02020603050405020304" pitchFamily="18" charset="0"/>
                          <a:cs typeface="Times New Roman" panose="02020603050405020304" pitchFamily="18" charset="0"/>
                          <a:sym typeface="+mn-ea"/>
                        </a:rPr>
                        <a:t> </a:t>
                      </a:r>
                      <a:endParaRPr lang="en-US" altLang="en-US" sz="1400" dirty="0">
                        <a:solidFill>
                          <a:schemeClr val="tx1"/>
                        </a:solidFill>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Resistant to quantum &amp; </a:t>
                      </a:r>
                      <a:r>
                        <a:rPr lang="en-US" altLang="en-US" sz="1400" b="1">
                          <a:solidFill>
                            <a:schemeClr val="tx1"/>
                          </a:solidFill>
                          <a:latin typeface="Times New Roman" panose="02020603050405020304" pitchFamily="18" charset="0"/>
                          <a:cs typeface="Times New Roman" panose="02020603050405020304" pitchFamily="18" charset="0"/>
                        </a:rPr>
                        <a:t>AI</a:t>
                      </a:r>
                      <a:r>
                        <a:rPr lang="en-US" altLang="en-US" sz="1400">
                          <a:solidFill>
                            <a:schemeClr val="tx1"/>
                          </a:solidFill>
                          <a:latin typeface="Times New Roman" panose="02020603050405020304" pitchFamily="18" charset="0"/>
                          <a:cs typeface="Times New Roman" panose="02020603050405020304" pitchFamily="18" charset="0"/>
                        </a:rPr>
                        <a:t>-driven threats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4"/>
                  </a:ext>
                </a:extLst>
              </a:tr>
            </a:tbl>
          </a:graphicData>
        </a:graphic>
      </p:graphicFrame>
      <p:sp>
        <p:nvSpPr>
          <p:cNvPr id="6" name="Text Box 5"/>
          <p:cNvSpPr txBox="1"/>
          <p:nvPr/>
        </p:nvSpPr>
        <p:spPr>
          <a:xfrm>
            <a:off x="762000" y="1676400"/>
            <a:ext cx="4540250" cy="368300"/>
          </a:xfrm>
          <a:prstGeom prst="rect">
            <a:avLst/>
          </a:prstGeom>
          <a:noFill/>
        </p:spPr>
        <p:txBody>
          <a:bodyPr wrap="square" rtlCol="0">
            <a:spAutoFit/>
          </a:bodyPr>
          <a:lstStyle/>
          <a:p>
            <a:r>
              <a:rPr lang="en-US" altLang="en-US">
                <a:latin typeface="Times New Roman" panose="02020603050405020304" pitchFamily="18" charset="0"/>
                <a:cs typeface="Times New Roman" panose="02020603050405020304" pitchFamily="18" charset="0"/>
              </a:rPr>
              <a:t>Table 4: Drone Application and Benefit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733"/>
            <a:ext cx="8229600" cy="1143000"/>
          </a:xfrm>
        </p:spPr>
        <p:txBody>
          <a:bodyPr>
            <a:normAutofit/>
          </a:bodyPr>
          <a:lstStyle/>
          <a:p>
            <a:r>
              <a:rPr lang="en-US" altLang="ja-JP" sz="4000" b="1" dirty="0">
                <a:latin typeface="Times New Roman" panose="02020603050405020304" pitchFamily="18" charset="0"/>
                <a:cs typeface="Times New Roman" panose="02020603050405020304" pitchFamily="18" charset="0"/>
              </a:rPr>
              <a:t>Conclusion</a:t>
            </a:r>
          </a:p>
        </p:txBody>
      </p:sp>
      <p:sp>
        <p:nvSpPr>
          <p:cNvPr id="7" name="Rectangle 3"/>
          <p:cNvSpPr>
            <a:spLocks noGrp="1" noChangeArrowheads="1"/>
          </p:cNvSpPr>
          <p:nvPr>
            <p:ph idx="1"/>
          </p:nvPr>
        </p:nvSpPr>
        <p:spPr>
          <a:xfrm>
            <a:off x="533400" y="1295400"/>
            <a:ext cx="7895590" cy="4970780"/>
          </a:xfrm>
        </p:spPr>
        <p:txBody>
          <a:bodyPr>
            <a:noAutofit/>
          </a:bodyPr>
          <a:lstStyle/>
          <a:p>
            <a:pPr lvl="0" algn="just">
              <a:lnSpc>
                <a:spcPct val="150000"/>
              </a:lnSpc>
            </a:pPr>
            <a:r>
              <a:rPr lang="en-US" altLang="en-US" sz="1800" dirty="0">
                <a:latin typeface="Times New Roman" panose="02020603050405020304" pitchFamily="18" charset="0"/>
                <a:cs typeface="Times New Roman" panose="02020603050405020304" pitchFamily="18" charset="0"/>
              </a:rPr>
              <a:t>This framework combines cutting-edge technologies—</a:t>
            </a:r>
            <a:r>
              <a:rPr lang="en-US" altLang="en-US" sz="1800" b="1" dirty="0">
                <a:latin typeface="Times New Roman" panose="02020603050405020304" pitchFamily="18" charset="0"/>
                <a:cs typeface="Times New Roman" panose="02020603050405020304" pitchFamily="18" charset="0"/>
              </a:rPr>
              <a:t>PQC</a:t>
            </a:r>
            <a:r>
              <a:rPr lang="en-US" altLang="en-US" sz="1800" dirty="0">
                <a:latin typeface="Times New Roman" panose="02020603050405020304" pitchFamily="18" charset="0"/>
                <a:cs typeface="Times New Roman" panose="02020603050405020304" pitchFamily="18" charset="0"/>
              </a:rPr>
              <a:t>, </a:t>
            </a:r>
            <a:r>
              <a:rPr lang="en-US" altLang="en-US" sz="1800" b="1" dirty="0">
                <a:latin typeface="Times New Roman" panose="02020603050405020304" pitchFamily="18" charset="0"/>
                <a:cs typeface="Times New Roman" panose="02020603050405020304" pitchFamily="18" charset="0"/>
              </a:rPr>
              <a:t>PUF</a:t>
            </a:r>
            <a:r>
              <a:rPr lang="en-US" altLang="en-US" sz="1800" dirty="0">
                <a:latin typeface="Times New Roman" panose="02020603050405020304" pitchFamily="18" charset="0"/>
                <a:cs typeface="Times New Roman" panose="02020603050405020304" pitchFamily="18" charset="0"/>
              </a:rPr>
              <a:t>, blockchain, and </a:t>
            </a:r>
            <a:r>
              <a:rPr lang="en-US" altLang="en-US" sz="1800" b="1" dirty="0">
                <a:latin typeface="Times New Roman" panose="02020603050405020304" pitchFamily="18" charset="0"/>
                <a:cs typeface="Times New Roman" panose="02020603050405020304" pitchFamily="18" charset="0"/>
              </a:rPr>
              <a:t>AI</a:t>
            </a:r>
            <a:r>
              <a:rPr lang="en-US" altLang="en-US" sz="1800" dirty="0">
                <a:latin typeface="Times New Roman" panose="02020603050405020304" pitchFamily="18" charset="0"/>
                <a:cs typeface="Times New Roman" panose="02020603050405020304" pitchFamily="18" charset="0"/>
              </a:rPr>
              <a:t>—to prepare </a:t>
            </a:r>
            <a:r>
              <a:rPr lang="en-US" altLang="en-US" sz="1800" b="1" dirty="0">
                <a:latin typeface="Times New Roman" panose="02020603050405020304" pitchFamily="18" charset="0"/>
                <a:cs typeface="Times New Roman" panose="02020603050405020304" pitchFamily="18" charset="0"/>
              </a:rPr>
              <a:t>IoD</a:t>
            </a:r>
            <a:r>
              <a:rPr lang="en-US" altLang="en-US" sz="1800" dirty="0">
                <a:latin typeface="Times New Roman" panose="02020603050405020304" pitchFamily="18" charset="0"/>
                <a:cs typeface="Times New Roman" panose="02020603050405020304" pitchFamily="18" charset="0"/>
              </a:rPr>
              <a:t> networks for the next decade of evolved threats and autonomous capabilities. </a:t>
            </a:r>
          </a:p>
          <a:p>
            <a:pPr lvl="0" algn="just">
              <a:lnSpc>
                <a:spcPct val="150000"/>
              </a:lnSpc>
            </a:pPr>
            <a:r>
              <a:rPr lang="en-US" altLang="en-US" sz="1800" dirty="0">
                <a:latin typeface="Times New Roman" panose="02020603050405020304" pitchFamily="18" charset="0"/>
                <a:cs typeface="Times New Roman" panose="02020603050405020304" pitchFamily="18" charset="0"/>
              </a:rPr>
              <a:t>Future work includes testbed evaluations, hybrid </a:t>
            </a:r>
            <a:r>
              <a:rPr lang="en-US" altLang="en-US" sz="1800" b="1" dirty="0">
                <a:latin typeface="Times New Roman" panose="02020603050405020304" pitchFamily="18" charset="0"/>
                <a:cs typeface="Times New Roman" panose="02020603050405020304" pitchFamily="18" charset="0"/>
              </a:rPr>
              <a:t>PQC</a:t>
            </a:r>
            <a:r>
              <a:rPr lang="en-US" altLang="en-US" sz="1800" dirty="0">
                <a:latin typeface="Times New Roman" panose="02020603050405020304" pitchFamily="18" charset="0"/>
                <a:cs typeface="Times New Roman" panose="02020603050405020304" pitchFamily="18" charset="0"/>
              </a:rPr>
              <a:t> deployment schemes, and edge-based </a:t>
            </a:r>
            <a:r>
              <a:rPr lang="en-US" altLang="en-US" sz="1800" b="1" dirty="0">
                <a:latin typeface="Times New Roman" panose="02020603050405020304" pitchFamily="18" charset="0"/>
                <a:cs typeface="Times New Roman" panose="02020603050405020304" pitchFamily="18" charset="0"/>
              </a:rPr>
              <a:t>AI</a:t>
            </a:r>
            <a:r>
              <a:rPr lang="en-US" altLang="en-US" sz="1800" dirty="0">
                <a:latin typeface="Times New Roman" panose="02020603050405020304" pitchFamily="18" charset="0"/>
                <a:cs typeface="Times New Roman" panose="02020603050405020304" pitchFamily="18" charset="0"/>
              </a:rPr>
              <a:t> navigation modules.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24568" y="381000"/>
            <a:ext cx="2101215" cy="61404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400" dirty="0"/>
              <a:t>References</a:t>
            </a:r>
          </a:p>
        </p:txBody>
      </p:sp>
      <p:sp>
        <p:nvSpPr>
          <p:cNvPr id="3" name="TextBox 2"/>
          <p:cNvSpPr txBox="1"/>
          <p:nvPr/>
        </p:nvSpPr>
        <p:spPr>
          <a:xfrm>
            <a:off x="457200" y="1295400"/>
            <a:ext cx="8269605" cy="4500245"/>
          </a:xfrm>
          <a:prstGeom prst="rect">
            <a:avLst/>
          </a:prstGeom>
          <a:noFill/>
        </p:spPr>
        <p:txBody>
          <a:bodyPr wrap="square" rtlCol="0">
            <a:spAutoFit/>
          </a:bodyPr>
          <a:lstStyle/>
          <a:p>
            <a:pPr marL="342900" indent="-342900" algn="just" fontAlgn="base">
              <a:lnSpc>
                <a:spcPct val="100000"/>
              </a:lnSpc>
              <a:spcBef>
                <a:spcPts val="0"/>
              </a:spcBef>
              <a:spcAft>
                <a:spcPts val="1500"/>
              </a:spcAft>
              <a:buFont typeface="+mj-lt"/>
              <a:buAutoNum type="arabicPeriod"/>
            </a:pPr>
            <a:r>
              <a:rPr lang="en-US" altLang="en-US" sz="1400" b="0" i="0" u="none" strike="noStrike" dirty="0">
                <a:solidFill>
                  <a:srgbClr val="000000"/>
                </a:solidFill>
                <a:effectLst/>
                <a:latin typeface="Times New Roman" panose="02020603050405020304" pitchFamily="18" charset="0"/>
                <a:cs typeface="Times New Roman" panose="02020603050405020304" pitchFamily="18" charset="0"/>
              </a:rPr>
              <a:t>S. Ahmed et al., "Lightweight AES Design for IoT Applications: Optimizations in FPGA and ASIC With DFA Countermeasure Strategies," in IEEE Access, vol. 13, pp. 22489-22509, 2025, doi: 10.1109/ACCESS.2025.3533611. </a:t>
            </a:r>
          </a:p>
          <a:p>
            <a:pPr marL="342900" indent="-342900" algn="just" fontAlgn="base">
              <a:lnSpc>
                <a:spcPct val="100000"/>
              </a:lnSpc>
              <a:spcBef>
                <a:spcPts val="0"/>
              </a:spcBef>
              <a:spcAft>
                <a:spcPts val="1500"/>
              </a:spcAft>
              <a:buFont typeface="+mj-lt"/>
              <a:buAutoNum type="arabicPeriod"/>
            </a:pPr>
            <a:r>
              <a:rPr lang="en-US" altLang="en-US" sz="1400" b="0" i="0" u="none" strike="noStrike" dirty="0">
                <a:solidFill>
                  <a:srgbClr val="000000"/>
                </a:solidFill>
                <a:effectLst/>
                <a:latin typeface="Times New Roman" panose="02020603050405020304" pitchFamily="18" charset="0"/>
                <a:cs typeface="Times New Roman" panose="02020603050405020304" pitchFamily="18" charset="0"/>
              </a:rPr>
              <a:t>S. Ashraf Chaudhry, A. Irshad, B. A. Alzahrani, A. Alhindi, M. Shariq and A. Kumar Das, "TS-PAID: A Two-Stage PUF-Based Lightweight Authentication Protocol for Internet of Drones," in IEEE Access, vol. 13, pp. 1458-1469, 2025, doi: 10.1109/ACCESS.2024.3523352. </a:t>
            </a:r>
          </a:p>
          <a:p>
            <a:pPr marL="342900" indent="-342900" algn="just" fontAlgn="base">
              <a:lnSpc>
                <a:spcPct val="100000"/>
              </a:lnSpc>
              <a:spcBef>
                <a:spcPts val="0"/>
              </a:spcBef>
              <a:spcAft>
                <a:spcPts val="1500"/>
              </a:spcAft>
              <a:buFont typeface="+mj-lt"/>
              <a:buAutoNum type="arabicPeriod"/>
            </a:pPr>
            <a:r>
              <a:rPr lang="en-US" altLang="en-US" sz="1400" b="0" i="0" u="none" strike="noStrike" dirty="0">
                <a:solidFill>
                  <a:srgbClr val="000000"/>
                </a:solidFill>
                <a:effectLst/>
                <a:latin typeface="Times New Roman" panose="02020603050405020304" pitchFamily="18" charset="0"/>
                <a:cs typeface="Times New Roman" panose="02020603050405020304" pitchFamily="18" charset="0"/>
              </a:rPr>
              <a:t>B. Branco, J. Silvestre Serra Silva and M. Correia, "Cyber Attacks on Commercial Drones: A Review," in IEEE Access, vol. 13, pp. 9566-9577, 2025, doi: 10.1109/ACCESS.2025.3527698.</a:t>
            </a:r>
          </a:p>
          <a:p>
            <a:pPr marL="342900" indent="-342900" algn="just" fontAlgn="base">
              <a:lnSpc>
                <a:spcPct val="100000"/>
              </a:lnSpc>
              <a:spcBef>
                <a:spcPts val="0"/>
              </a:spcBef>
              <a:spcAft>
                <a:spcPts val="1500"/>
              </a:spcAft>
              <a:buFont typeface="+mj-lt"/>
              <a:buAutoNum type="arabicPeriod"/>
            </a:pPr>
            <a:r>
              <a:rPr lang="en-US" altLang="en-US" sz="1400" b="0" i="0" u="none" strike="noStrike" dirty="0">
                <a:solidFill>
                  <a:srgbClr val="000000"/>
                </a:solidFill>
                <a:effectLst/>
                <a:latin typeface="Times New Roman" panose="02020603050405020304" pitchFamily="18" charset="0"/>
                <a:cs typeface="Times New Roman" panose="02020603050405020304" pitchFamily="18" charset="0"/>
              </a:rPr>
              <a:t>A. Jain et al., "A Walkthrough of Blockchain-Based Internet of Drones Architectures," in IEEE Internet of Things Journal, vol. 11, no. 21, pp. 34924-34940, 1 Nov.1, 2024, doi: 10.1109/JIOT.2024.3447465.</a:t>
            </a:r>
          </a:p>
          <a:p>
            <a:pPr marL="342900" indent="-342900" algn="just" fontAlgn="base">
              <a:lnSpc>
                <a:spcPct val="100000"/>
              </a:lnSpc>
              <a:spcBef>
                <a:spcPts val="0"/>
              </a:spcBef>
              <a:spcAft>
                <a:spcPts val="1500"/>
              </a:spcAft>
              <a:buFont typeface="+mj-lt"/>
              <a:buAutoNum type="arabicPeriod"/>
            </a:pPr>
            <a:r>
              <a:rPr lang="en-US" altLang="en-US" sz="1400" b="0" i="0" u="none" strike="noStrike" dirty="0">
                <a:solidFill>
                  <a:srgbClr val="000000"/>
                </a:solidFill>
                <a:effectLst/>
                <a:latin typeface="Times New Roman" panose="02020603050405020304" pitchFamily="18" charset="0"/>
                <a:cs typeface="Times New Roman" panose="02020603050405020304" pitchFamily="18" charset="0"/>
              </a:rPr>
              <a:t>M. R. Rezaee, N. A. W. A. Hamid, M. Hussin and Z. A. Zukarnain, "Comprehensive Review of Drones Collision Avoidance Schemes: Challenges and Open Issues," in IEEE Transactions on Intelligent Transportation Systems, vol. 25, no. 7, pp. 6397-6426, July 2024, doi: 10.1109/TITS.2024.3375893.</a:t>
            </a:r>
          </a:p>
          <a:p>
            <a:pPr marL="342900" indent="-342900" algn="just" fontAlgn="base">
              <a:lnSpc>
                <a:spcPct val="100000"/>
              </a:lnSpc>
              <a:spcBef>
                <a:spcPts val="0"/>
              </a:spcBef>
              <a:spcAft>
                <a:spcPts val="1500"/>
              </a:spcAft>
              <a:buFont typeface="+mj-lt"/>
              <a:buAutoNum type="arabicPeriod"/>
            </a:pPr>
            <a:r>
              <a:rPr lang="en-US" altLang="en-US" sz="1400" b="0" i="0" u="none" strike="noStrike" dirty="0">
                <a:solidFill>
                  <a:srgbClr val="000000"/>
                </a:solidFill>
                <a:effectLst/>
                <a:latin typeface="Times New Roman" panose="02020603050405020304" pitchFamily="18" charset="0"/>
                <a:cs typeface="Times New Roman" panose="02020603050405020304" pitchFamily="18" charset="0"/>
              </a:rPr>
              <a:t>M. A. Khan, S. Javaid, S. A. H. Mohsan, M. Tanveer and I. Ullah, "Future-Proofing Security for UAVs With Post-Quantum Cryptography: A Review," in IEEE Open Journal of the Communications Society, vol. 5, pp. 6849-6871, 2024, doi: 10.1109/OJCOMS.2024.3486649.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982980"/>
            <a:ext cx="7930515" cy="486346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altLang="en-US" sz="4000" b="1" dirty="0">
                <a:latin typeface="Times New Roman" panose="02020603050405020304" pitchFamily="18" charset="0"/>
                <a:ea typeface="MS PGothic" panose="020B0600070205080204" charset="-128"/>
                <a:cs typeface="Times New Roman" panose="02020603050405020304" pitchFamily="18" charset="0"/>
              </a:rPr>
              <a:t>Smart and Secure Drones: A Next-Generation  OWC-Enabled Framework for IoD Networks</a:t>
            </a:r>
          </a:p>
          <a:p>
            <a:endParaRPr lang="en-US" altLang="ja-JP" b="1" dirty="0">
              <a:latin typeface="Times New Roman" panose="02020603050405020304" pitchFamily="18" charset="0"/>
              <a:ea typeface="MS PGothic" panose="020B0600070205080204" charset="-128"/>
              <a:cs typeface="Times New Roman" panose="02020603050405020304" pitchFamily="18" charset="0"/>
            </a:endParaRPr>
          </a:p>
          <a:p>
            <a:r>
              <a:rPr lang="en-US" altLang="ja-JP" sz="4000" dirty="0">
                <a:latin typeface="Times New Roman" panose="02020603050405020304" pitchFamily="18" charset="0"/>
                <a:ea typeface="MS PGothic" panose="020B0600070205080204" charset="-128"/>
                <a:cs typeface="Times New Roman" panose="02020603050405020304" pitchFamily="18" charset="0"/>
              </a:rPr>
              <a:t>Contribution</a:t>
            </a:r>
            <a:br>
              <a:rPr lang="en-US" altLang="ja-JP" sz="4000" dirty="0">
                <a:latin typeface="Times New Roman" panose="02020603050405020304" pitchFamily="18" charset="0"/>
                <a:ea typeface="MS PGothic" panose="020B0600070205080204" charset="-128"/>
                <a:cs typeface="Times New Roman" panose="02020603050405020304" pitchFamily="18" charset="0"/>
              </a:rPr>
            </a:br>
            <a:br>
              <a:rPr lang="en-US" altLang="ja-JP" dirty="0">
                <a:latin typeface="Times New Roman" panose="02020603050405020304" pitchFamily="18" charset="0"/>
                <a:ea typeface="MS PGothic" panose="020B0600070205080204" charset="-128"/>
                <a:cs typeface="Times New Roman" panose="02020603050405020304" pitchFamily="18" charset="0"/>
              </a:rPr>
            </a:br>
            <a:r>
              <a:rPr lang="en-US" altLang="ja-JP">
                <a:latin typeface="Times New Roman" panose="02020603050405020304" pitchFamily="18" charset="0"/>
                <a:ea typeface="MS PGothic" panose="020B0600070205080204" charset="-128"/>
                <a:cs typeface="Times New Roman" panose="02020603050405020304" pitchFamily="18" charset="0"/>
              </a:rPr>
              <a:t> </a:t>
            </a:r>
            <a:r>
              <a:rPr lang="en-US" altLang="ja-JP" sz="3555">
                <a:latin typeface="Times New Roman" panose="02020603050405020304" pitchFamily="18" charset="0"/>
                <a:ea typeface="MS PGothic" panose="020B0600070205080204" charset="-128"/>
                <a:cs typeface="Times New Roman" panose="02020603050405020304" pitchFamily="18" charset="0"/>
              </a:rPr>
              <a:t>July </a:t>
            </a:r>
            <a:r>
              <a:rPr lang="en-US" altLang="ja-JP" sz="3555" dirty="0">
                <a:latin typeface="Times New Roman" panose="02020603050405020304" pitchFamily="18" charset="0"/>
                <a:ea typeface="MS PGothic" panose="020B0600070205080204" charset="-128"/>
                <a:cs typeface="Times New Roman" panose="02020603050405020304" pitchFamily="18" charset="0"/>
              </a:rPr>
              <a:t>31, 2025</a:t>
            </a:r>
            <a:endParaRPr lang="ja-JP" altLang="ja-JP" sz="3555"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1066800" y="1447800"/>
            <a:ext cx="7136765" cy="4443730"/>
          </a:xfrm>
        </p:spPr>
        <p:txBody>
          <a:bodyPr>
            <a:normAutofit/>
          </a:bodyPr>
          <a:lstStyle/>
          <a:p>
            <a:pPr algn="just">
              <a:lnSpc>
                <a:spcPct val="150000"/>
              </a:lnSpc>
            </a:pPr>
            <a:r>
              <a:rPr lang="en-US" altLang="ja-JP" sz="2000" dirty="0">
                <a:latin typeface="Times New Roman" panose="02020603050405020304" pitchFamily="18" charset="0"/>
                <a:cs typeface="Times New Roman" panose="02020603050405020304" pitchFamily="18" charset="0"/>
              </a:rPr>
              <a:t>Introduction</a:t>
            </a:r>
          </a:p>
          <a:p>
            <a:pPr lvl="0" algn="just">
              <a:lnSpc>
                <a:spcPct val="150000"/>
              </a:lnSpc>
            </a:pPr>
            <a:r>
              <a:rPr lang="en-US" altLang="en-US" sz="2000" dirty="0">
                <a:latin typeface="Times New Roman" panose="02020603050405020304" pitchFamily="18" charset="0"/>
                <a:cs typeface="Times New Roman" panose="02020603050405020304" pitchFamily="18" charset="0"/>
              </a:rPr>
              <a:t>Challenges in Current </a:t>
            </a:r>
            <a:r>
              <a:rPr lang="en-US" altLang="en-US" sz="2000" b="1" dirty="0">
                <a:latin typeface="Times New Roman" panose="02020603050405020304" pitchFamily="18" charset="0"/>
                <a:cs typeface="Times New Roman" panose="02020603050405020304" pitchFamily="18" charset="0"/>
              </a:rPr>
              <a:t>IoD</a:t>
            </a:r>
            <a:r>
              <a:rPr lang="en-US" altLang="en-US" sz="2000" dirty="0">
                <a:latin typeface="Times New Roman" panose="02020603050405020304" pitchFamily="18" charset="0"/>
                <a:cs typeface="Times New Roman" panose="02020603050405020304" pitchFamily="18" charset="0"/>
              </a:rPr>
              <a:t> Security</a:t>
            </a:r>
          </a:p>
          <a:p>
            <a:pPr lvl="0" algn="just">
              <a:lnSpc>
                <a:spcPct val="150000"/>
              </a:lnSpc>
            </a:pPr>
            <a:r>
              <a:rPr lang="en-US" altLang="en-US" sz="2000" dirty="0">
                <a:latin typeface="Times New Roman" panose="02020603050405020304" pitchFamily="18" charset="0"/>
                <a:cs typeface="Times New Roman" panose="02020603050405020304" pitchFamily="18" charset="0"/>
              </a:rPr>
              <a:t>Security Integration Strategy</a:t>
            </a:r>
          </a:p>
          <a:p>
            <a:pPr lvl="0" algn="just">
              <a:lnSpc>
                <a:spcPct val="150000"/>
              </a:lnSpc>
            </a:pPr>
            <a:r>
              <a:rPr lang="en-US" altLang="en-US" sz="2000" b="1" dirty="0">
                <a:latin typeface="Times New Roman" panose="02020603050405020304" pitchFamily="18" charset="0"/>
                <a:cs typeface="Times New Roman" panose="02020603050405020304" pitchFamily="18" charset="0"/>
              </a:rPr>
              <a:t>UAV</a:t>
            </a:r>
            <a:r>
              <a:rPr lang="en-US" altLang="en-US" sz="2000" dirty="0">
                <a:latin typeface="Times New Roman" panose="02020603050405020304" pitchFamily="18" charset="0"/>
                <a:cs typeface="Times New Roman" panose="02020603050405020304" pitchFamily="18" charset="0"/>
              </a:rPr>
              <a:t> Cyberattacks</a:t>
            </a:r>
          </a:p>
          <a:p>
            <a:pPr lvl="0" algn="just">
              <a:lnSpc>
                <a:spcPct val="150000"/>
              </a:lnSpc>
            </a:pPr>
            <a:r>
              <a:rPr lang="en-US" altLang="en-US" sz="2000" dirty="0">
                <a:latin typeface="Times New Roman" panose="02020603050405020304" pitchFamily="18" charset="0"/>
                <a:cs typeface="Times New Roman" panose="02020603050405020304" pitchFamily="18" charset="0"/>
              </a:rPr>
              <a:t>Multi-</a:t>
            </a:r>
            <a:r>
              <a:rPr lang="en-US" altLang="en-US" sz="2000" b="1" dirty="0">
                <a:latin typeface="Times New Roman" panose="02020603050405020304" pitchFamily="18" charset="0"/>
                <a:cs typeface="Times New Roman" panose="02020603050405020304" pitchFamily="18" charset="0"/>
              </a:rPr>
              <a:t>UAV</a:t>
            </a:r>
            <a:r>
              <a:rPr lang="en-US" altLang="en-US" sz="2000" dirty="0">
                <a:latin typeface="Times New Roman" panose="02020603050405020304" pitchFamily="18" charset="0"/>
                <a:cs typeface="Times New Roman" panose="02020603050405020304" pitchFamily="18" charset="0"/>
              </a:rPr>
              <a:t> Network</a:t>
            </a:r>
          </a:p>
          <a:p>
            <a:pPr lvl="0" algn="just">
              <a:lnSpc>
                <a:spcPct val="150000"/>
              </a:lnSpc>
            </a:pPr>
            <a:r>
              <a:rPr lang="en-US" altLang="en-US" sz="2000" dirty="0">
                <a:latin typeface="Times New Roman" panose="02020603050405020304" pitchFamily="18" charset="0"/>
                <a:cs typeface="Times New Roman" panose="02020603050405020304" pitchFamily="18" charset="0"/>
              </a:rPr>
              <a:t>Benefits and Applications</a:t>
            </a:r>
          </a:p>
          <a:p>
            <a:pPr algn="just">
              <a:lnSpc>
                <a:spcPct val="150000"/>
              </a:lnSpc>
            </a:pPr>
            <a:r>
              <a:rPr lang="en-US" altLang="ja-JP" sz="2000" dirty="0">
                <a:latin typeface="Times New Roman" panose="02020603050405020304" pitchFamily="18" charset="0"/>
                <a:cs typeface="Times New Roman" panose="02020603050405020304" pitchFamily="18" charset="0"/>
              </a:rPr>
              <a:t>Conclusion</a:t>
            </a:r>
          </a:p>
          <a:p>
            <a:pPr algn="just">
              <a:lnSpc>
                <a:spcPct val="150000"/>
              </a:lnSpc>
            </a:pPr>
            <a:r>
              <a:rPr lang="en-US" altLang="ja-JP" sz="2000" dirty="0">
                <a:latin typeface="Times New Roman" panose="02020603050405020304" pitchFamily="18" charset="0"/>
                <a:cs typeface="Times New Roman" panose="02020603050405020304" pitchFamily="18" charset="0"/>
              </a:rPr>
              <a:t>References</a:t>
            </a:r>
          </a:p>
          <a:p>
            <a:pPr marL="0" indent="0" algn="just">
              <a:buNone/>
            </a:pPr>
            <a:endParaRPr lang="en-US" altLang="ja-JP" sz="2000" dirty="0">
              <a:latin typeface="Times New Roman" panose="02020603050405020304" pitchFamily="18" charset="0"/>
              <a:cs typeface="Times New Roman" panose="02020603050405020304" pitchFamily="18" charset="0"/>
            </a:endParaRPr>
          </a:p>
          <a:p>
            <a:pPr algn="just"/>
            <a:endParaRPr lang="en-US" altLang="ja-JP" sz="2000" dirty="0">
              <a:latin typeface="Times New Roman" panose="02020603050405020304" pitchFamily="18" charset="0"/>
              <a:cs typeface="Times New Roman" panose="02020603050405020304" pitchFamily="18" charset="0"/>
            </a:endParaRPr>
          </a:p>
          <a:p>
            <a:pPr marL="536575" lvl="0" indent="-536575" algn="just">
              <a:buNone/>
            </a:pPr>
            <a:endParaRPr lang="en-US" altLang="ja-JP" sz="20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849630"/>
          </a:xfrm>
        </p:spPr>
        <p:txBody>
          <a:bodyPr>
            <a:normAutofit/>
          </a:bodyPr>
          <a:lstStyle/>
          <a:p>
            <a:r>
              <a:rPr lang="en-US" sz="3400" b="1" dirty="0">
                <a:latin typeface="Times New Roman" panose="02020603050405020304" pitchFamily="18" charset="0"/>
                <a:cs typeface="Times New Roman" panose="02020603050405020304" pitchFamily="18" charset="0"/>
              </a:rPr>
              <a:t>Introduction</a:t>
            </a:r>
          </a:p>
        </p:txBody>
      </p:sp>
      <p:sp>
        <p:nvSpPr>
          <p:cNvPr id="7" name="Rectangle 3"/>
          <p:cNvSpPr>
            <a:spLocks noGrp="1" noChangeArrowheads="1"/>
          </p:cNvSpPr>
          <p:nvPr>
            <p:ph idx="1"/>
          </p:nvPr>
        </p:nvSpPr>
        <p:spPr>
          <a:xfrm>
            <a:off x="304800" y="1371600"/>
            <a:ext cx="8467090" cy="4696460"/>
          </a:xfrm>
        </p:spPr>
        <p:txBody>
          <a:bodyPr>
            <a:noAutofit/>
          </a:bodyPr>
          <a:lstStyle/>
          <a:p>
            <a:pPr lvl="0" algn="just">
              <a:lnSpc>
                <a:spcPct val="150000"/>
              </a:lnSpc>
            </a:pPr>
            <a:r>
              <a:rPr lang="en-US" altLang="en-US" sz="1800" dirty="0">
                <a:latin typeface="Times New Roman" panose="02020603050405020304" pitchFamily="18" charset="0"/>
                <a:cs typeface="Times New Roman" panose="02020603050405020304" pitchFamily="18" charset="0"/>
              </a:rPr>
              <a:t>The Internet of Drones (</a:t>
            </a:r>
            <a:r>
              <a:rPr lang="en-US" altLang="en-US" sz="1800" b="1" dirty="0">
                <a:latin typeface="Times New Roman" panose="02020603050405020304" pitchFamily="18" charset="0"/>
                <a:cs typeface="Times New Roman" panose="02020603050405020304" pitchFamily="18" charset="0"/>
              </a:rPr>
              <a:t>IoD</a:t>
            </a:r>
            <a:r>
              <a:rPr lang="en-US" altLang="en-US" sz="1800" dirty="0">
                <a:latin typeface="Times New Roman" panose="02020603050405020304" pitchFamily="18" charset="0"/>
                <a:cs typeface="Times New Roman" panose="02020603050405020304" pitchFamily="18" charset="0"/>
              </a:rPr>
              <a:t>) enables coordinated, autonomous </a:t>
            </a:r>
            <a:r>
              <a:rPr lang="en-US" altLang="en-US" sz="1800" b="1" dirty="0">
                <a:latin typeface="Times New Roman" panose="02020603050405020304" pitchFamily="18" charset="0"/>
                <a:cs typeface="Times New Roman" panose="02020603050405020304" pitchFamily="18" charset="0"/>
              </a:rPr>
              <a:t>UAV </a:t>
            </a:r>
            <a:r>
              <a:rPr lang="en-US" altLang="en-US" sz="1800" dirty="0">
                <a:latin typeface="Times New Roman" panose="02020603050405020304" pitchFamily="18" charset="0"/>
                <a:cs typeface="Times New Roman" panose="02020603050405020304" pitchFamily="18" charset="0"/>
              </a:rPr>
              <a:t>missions in sectors like surveillance, logistics, and agriculture. </a:t>
            </a:r>
          </a:p>
          <a:p>
            <a:pPr lvl="0" algn="just">
              <a:lnSpc>
                <a:spcPct val="150000"/>
              </a:lnSpc>
            </a:pPr>
            <a:r>
              <a:rPr lang="en-US" altLang="en-US" sz="1800" dirty="0">
                <a:latin typeface="Times New Roman" panose="02020603050405020304" pitchFamily="18" charset="0"/>
                <a:cs typeface="Times New Roman" panose="02020603050405020304" pitchFamily="18" charset="0"/>
              </a:rPr>
              <a:t>However, security threats such as cyberattacks and signal jamming remain critical.</a:t>
            </a:r>
          </a:p>
          <a:p>
            <a:pPr lvl="0" algn="just">
              <a:lnSpc>
                <a:spcPct val="150000"/>
              </a:lnSpc>
            </a:pPr>
            <a:r>
              <a:rPr lang="en-US" altLang="en-US" sz="1800" dirty="0">
                <a:latin typeface="Times New Roman" panose="02020603050405020304" pitchFamily="18" charset="0"/>
                <a:cs typeface="Times New Roman" panose="02020603050405020304" pitchFamily="18" charset="0"/>
              </a:rPr>
              <a:t>This framework integrates Post-Quantum Cryptography (</a:t>
            </a:r>
            <a:r>
              <a:rPr lang="en-US" altLang="en-US" sz="1800" b="1" dirty="0">
                <a:latin typeface="Times New Roman" panose="02020603050405020304" pitchFamily="18" charset="0"/>
                <a:cs typeface="Times New Roman" panose="02020603050405020304" pitchFamily="18" charset="0"/>
              </a:rPr>
              <a:t>PQC</a:t>
            </a:r>
            <a:r>
              <a:rPr lang="en-US" altLang="en-US" sz="1800" dirty="0">
                <a:latin typeface="Times New Roman" panose="02020603050405020304" pitchFamily="18" charset="0"/>
                <a:cs typeface="Times New Roman" panose="02020603050405020304" pitchFamily="18" charset="0"/>
              </a:rPr>
              <a:t>), Blockchain trust, PUF-based authentication, and </a:t>
            </a:r>
            <a:r>
              <a:rPr lang="en-US" altLang="en-US" sz="1800" b="1" dirty="0">
                <a:latin typeface="Times New Roman" panose="02020603050405020304" pitchFamily="18" charset="0"/>
                <a:cs typeface="Times New Roman" panose="02020603050405020304" pitchFamily="18" charset="0"/>
              </a:rPr>
              <a:t>AI</a:t>
            </a:r>
            <a:r>
              <a:rPr lang="en-US" altLang="en-US" sz="1800" dirty="0">
                <a:latin typeface="Times New Roman" panose="02020603050405020304" pitchFamily="18" charset="0"/>
                <a:cs typeface="Times New Roman" panose="02020603050405020304" pitchFamily="18" charset="0"/>
              </a:rPr>
              <a:t> navigation. </a:t>
            </a:r>
          </a:p>
          <a:p>
            <a:pPr lvl="0" algn="just">
              <a:lnSpc>
                <a:spcPct val="150000"/>
              </a:lnSpc>
            </a:pPr>
            <a:r>
              <a:rPr lang="en-US" altLang="en-US" sz="1800" dirty="0">
                <a:latin typeface="Times New Roman" panose="02020603050405020304" pitchFamily="18" charset="0"/>
                <a:cs typeface="Times New Roman" panose="02020603050405020304" pitchFamily="18" charset="0"/>
              </a:rPr>
              <a:t>Optical Wireless Communication(</a:t>
            </a:r>
            <a:r>
              <a:rPr lang="en-US" altLang="en-US" sz="1800" b="1" dirty="0">
                <a:latin typeface="Times New Roman" panose="02020603050405020304" pitchFamily="18" charset="0"/>
                <a:cs typeface="Times New Roman" panose="02020603050405020304" pitchFamily="18" charset="0"/>
              </a:rPr>
              <a:t>OWC</a:t>
            </a:r>
            <a:r>
              <a:rPr lang="en-US" altLang="en-US" sz="1800" dirty="0">
                <a:latin typeface="Times New Roman" panose="02020603050405020304" pitchFamily="18" charset="0"/>
                <a:cs typeface="Times New Roman" panose="02020603050405020304" pitchFamily="18" charset="0"/>
              </a:rPr>
              <a:t>) offers secure, high-speed alternatives to </a:t>
            </a:r>
            <a:r>
              <a:rPr lang="en-US" altLang="en-US" sz="1800" b="1" dirty="0">
                <a:latin typeface="Times New Roman" panose="02020603050405020304" pitchFamily="18" charset="0"/>
                <a:cs typeface="Times New Roman" panose="02020603050405020304" pitchFamily="18" charset="0"/>
              </a:rPr>
              <a:t>RF</a:t>
            </a:r>
            <a:r>
              <a:rPr lang="en-US" altLang="en-US" sz="1800" dirty="0">
                <a:latin typeface="Times New Roman" panose="02020603050405020304" pitchFamily="18" charset="0"/>
                <a:cs typeface="Times New Roman" panose="02020603050405020304" pitchFamily="18" charset="0"/>
              </a:rPr>
              <a:t>, enhancing communication reliability and physical-layer security. </a:t>
            </a:r>
          </a:p>
          <a:p>
            <a:pPr lvl="0" algn="just">
              <a:lnSpc>
                <a:spcPct val="150000"/>
              </a:lnSpc>
            </a:pPr>
            <a:r>
              <a:rPr lang="en-US" altLang="en-US" sz="1800" dirty="0">
                <a:latin typeface="Times New Roman" panose="02020603050405020304" pitchFamily="18" charset="0"/>
                <a:cs typeface="Times New Roman" panose="02020603050405020304" pitchFamily="18" charset="0"/>
              </a:rPr>
              <a:t>The proposed approach enables smart, secure, and scalable </a:t>
            </a:r>
            <a:r>
              <a:rPr lang="en-US" altLang="en-US" sz="1800" b="1" dirty="0">
                <a:latin typeface="Times New Roman" panose="02020603050405020304" pitchFamily="18" charset="0"/>
                <a:cs typeface="Times New Roman" panose="02020603050405020304" pitchFamily="18" charset="0"/>
              </a:rPr>
              <a:t>IoD</a:t>
            </a:r>
            <a:r>
              <a:rPr lang="en-US" altLang="en-US" sz="1800" dirty="0">
                <a:latin typeface="Times New Roman" panose="02020603050405020304" pitchFamily="18" charset="0"/>
                <a:cs typeface="Times New Roman" panose="02020603050405020304" pitchFamily="18" charset="0"/>
              </a:rPr>
              <a:t> operations in complex environments.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457200" y="476250"/>
            <a:ext cx="8229600" cy="8496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400" b="1" dirty="0">
                <a:latin typeface="Times New Roman" panose="02020603050405020304" pitchFamily="18" charset="0"/>
                <a:cs typeface="Times New Roman" panose="02020603050405020304" pitchFamily="18" charset="0"/>
              </a:rPr>
              <a:t>Challenges in Current IoD Security</a:t>
            </a:r>
          </a:p>
        </p:txBody>
      </p:sp>
      <p:pic>
        <p:nvPicPr>
          <p:cNvPr id="9" name="Content Placeholder 8"/>
          <p:cNvPicPr>
            <a:picLocks noChangeAspect="1"/>
          </p:cNvPicPr>
          <p:nvPr/>
        </p:nvPicPr>
        <p:blipFill>
          <a:blip r:embed="rId3"/>
          <a:srcRect l="4692" t="4360"/>
          <a:stretch>
            <a:fillRect/>
          </a:stretch>
        </p:blipFill>
        <p:spPr>
          <a:xfrm>
            <a:off x="5943600" y="1676400"/>
            <a:ext cx="2484120" cy="2682875"/>
          </a:xfrm>
          <a:prstGeom prst="rect">
            <a:avLst/>
          </a:prstGeom>
        </p:spPr>
      </p:pic>
      <p:sp>
        <p:nvSpPr>
          <p:cNvPr id="10" name="Text Box 9"/>
          <p:cNvSpPr txBox="1"/>
          <p:nvPr/>
        </p:nvSpPr>
        <p:spPr>
          <a:xfrm>
            <a:off x="5791200" y="4673600"/>
            <a:ext cx="2917825" cy="275590"/>
          </a:xfrm>
          <a:prstGeom prst="rect">
            <a:avLst/>
          </a:prstGeom>
        </p:spPr>
        <p:txBody>
          <a:bodyPr wrap="square">
            <a:spAutoFit/>
          </a:bodyPr>
          <a:lstStyle/>
          <a:p>
            <a:r>
              <a:rPr sz="1200">
                <a:solidFill>
                  <a:srgbClr val="0AA5D6"/>
                </a:solidFill>
                <a:latin typeface="Times New Roman" panose="02020603050405020304" pitchFamily="18" charset="0"/>
                <a:ea typeface="Helvetica-Bold"/>
                <a:cs typeface="Times New Roman" panose="02020603050405020304" pitchFamily="18" charset="0"/>
              </a:rPr>
              <a:t>FIGURE 1. </a:t>
            </a:r>
            <a:r>
              <a:rPr sz="1200">
                <a:solidFill>
                  <a:srgbClr val="000000"/>
                </a:solidFill>
                <a:latin typeface="Times New Roman" panose="02020603050405020304" pitchFamily="18" charset="0"/>
                <a:ea typeface="Helvetica-Bold"/>
                <a:cs typeface="Times New Roman" panose="02020603050405020304" pitchFamily="18" charset="0"/>
              </a:rPr>
              <a:t>Basic types of </a:t>
            </a:r>
            <a:r>
              <a:rPr sz="1200" b="1">
                <a:solidFill>
                  <a:srgbClr val="000000"/>
                </a:solidFill>
                <a:latin typeface="Times New Roman" panose="02020603050405020304" pitchFamily="18" charset="0"/>
                <a:ea typeface="Helvetica-Bold"/>
                <a:cs typeface="Times New Roman" panose="02020603050405020304" pitchFamily="18" charset="0"/>
              </a:rPr>
              <a:t>PQC</a:t>
            </a:r>
            <a:r>
              <a:rPr lang="en-US" sz="1200">
                <a:solidFill>
                  <a:srgbClr val="000000"/>
                </a:solidFill>
                <a:latin typeface="Times New Roman" panose="02020603050405020304" pitchFamily="18" charset="0"/>
                <a:ea typeface="Helvetica-Bold"/>
                <a:cs typeface="Times New Roman" panose="02020603050405020304" pitchFamily="18" charset="0"/>
              </a:rPr>
              <a:t>[6]</a:t>
            </a:r>
            <a:r>
              <a:rPr sz="1200">
                <a:solidFill>
                  <a:srgbClr val="000000"/>
                </a:solidFill>
                <a:latin typeface="Times New Roman" panose="02020603050405020304" pitchFamily="18" charset="0"/>
                <a:ea typeface="Helvetica-Bold"/>
                <a:cs typeface="Times New Roman" panose="02020603050405020304" pitchFamily="18" charset="0"/>
              </a:rPr>
              <a:t>.</a:t>
            </a:r>
          </a:p>
        </p:txBody>
      </p:sp>
      <p:sp>
        <p:nvSpPr>
          <p:cNvPr id="6" name="Text Box 5"/>
          <p:cNvSpPr txBox="1"/>
          <p:nvPr/>
        </p:nvSpPr>
        <p:spPr>
          <a:xfrm>
            <a:off x="381000" y="1295400"/>
            <a:ext cx="3048000" cy="36830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Table 1. Challenges of </a:t>
            </a:r>
            <a:r>
              <a:rPr lang="en-US" b="1">
                <a:latin typeface="Times New Roman" panose="02020603050405020304" pitchFamily="18" charset="0"/>
                <a:cs typeface="Times New Roman" panose="02020603050405020304" pitchFamily="18" charset="0"/>
              </a:rPr>
              <a:t>IoD</a:t>
            </a:r>
          </a:p>
        </p:txBody>
      </p:sp>
      <p:graphicFrame>
        <p:nvGraphicFramePr>
          <p:cNvPr id="5" name="Table 4"/>
          <p:cNvGraphicFramePr/>
          <p:nvPr/>
        </p:nvGraphicFramePr>
        <p:xfrm>
          <a:off x="304800" y="1752600"/>
          <a:ext cx="5342890" cy="3054096"/>
        </p:xfrm>
        <a:graphic>
          <a:graphicData uri="http://schemas.openxmlformats.org/drawingml/2006/table">
            <a:tbl>
              <a:tblPr/>
              <a:tblGrid>
                <a:gridCol w="1552575">
                  <a:extLst>
                    <a:ext uri="{9D8B030D-6E8A-4147-A177-3AD203B41FA5}">
                      <a16:colId xmlns:a16="http://schemas.microsoft.com/office/drawing/2014/main" val="20000"/>
                    </a:ext>
                  </a:extLst>
                </a:gridCol>
                <a:gridCol w="2049780">
                  <a:extLst>
                    <a:ext uri="{9D8B030D-6E8A-4147-A177-3AD203B41FA5}">
                      <a16:colId xmlns:a16="http://schemas.microsoft.com/office/drawing/2014/main" val="20001"/>
                    </a:ext>
                  </a:extLst>
                </a:gridCol>
                <a:gridCol w="1740535">
                  <a:extLst>
                    <a:ext uri="{9D8B030D-6E8A-4147-A177-3AD203B41FA5}">
                      <a16:colId xmlns:a16="http://schemas.microsoft.com/office/drawing/2014/main" val="20002"/>
                    </a:ext>
                  </a:extLst>
                </a:gridCol>
              </a:tblGrid>
              <a:tr h="0">
                <a:tc>
                  <a:txBody>
                    <a:bodyPr/>
                    <a:lstStyle/>
                    <a:p>
                      <a:pPr algn="l">
                        <a:lnSpc>
                          <a:spcPct val="90000"/>
                        </a:lnSpc>
                      </a:pPr>
                      <a:r>
                        <a:rPr sz="1600" b="1">
                          <a:latin typeface="Times New Roman" panose="02020603050405020304" pitchFamily="18" charset="0"/>
                          <a:cs typeface="Times New Roman" panose="02020603050405020304" pitchFamily="18" charset="0"/>
                        </a:rPr>
                        <a:t>Challenge</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l">
                        <a:lnSpc>
                          <a:spcPct val="90000"/>
                        </a:lnSpc>
                      </a:pPr>
                      <a:r>
                        <a:rPr sz="1600" b="1">
                          <a:latin typeface="Times New Roman" panose="02020603050405020304" pitchFamily="18" charset="0"/>
                          <a:cs typeface="Times New Roman" panose="02020603050405020304" pitchFamily="18" charset="0"/>
                        </a:rPr>
                        <a:t>Description</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l">
                        <a:lnSpc>
                          <a:spcPct val="90000"/>
                        </a:lnSpc>
                      </a:pPr>
                      <a:r>
                        <a:rPr lang="en-US" sz="1600" b="1">
                          <a:latin typeface="Times New Roman" panose="02020603050405020304" pitchFamily="18" charset="0"/>
                          <a:cs typeface="Times New Roman" panose="02020603050405020304" pitchFamily="18" charset="0"/>
                        </a:rPr>
                        <a:t>OWC </a:t>
                      </a:r>
                      <a:r>
                        <a:rPr sz="1600" b="1">
                          <a:latin typeface="Times New Roman" panose="02020603050405020304" pitchFamily="18" charset="0"/>
                          <a:cs typeface="Times New Roman" panose="02020603050405020304" pitchFamily="18" charset="0"/>
                        </a:rPr>
                        <a:t>Benefit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0"/>
                  </a:ext>
                </a:extLst>
              </a:tr>
              <a:tr h="0">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Cyberattacks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b="1">
                          <a:latin typeface="Times New Roman" panose="02020603050405020304" pitchFamily="18" charset="0"/>
                          <a:cs typeface="Times New Roman" panose="02020603050405020304" pitchFamily="18" charset="0"/>
                        </a:rPr>
                        <a:t>DoS</a:t>
                      </a:r>
                      <a:r>
                        <a:rPr sz="1200">
                          <a:latin typeface="Times New Roman" panose="02020603050405020304" pitchFamily="18" charset="0"/>
                          <a:cs typeface="Times New Roman" panose="02020603050405020304" pitchFamily="18" charset="0"/>
                        </a:rPr>
                        <a:t>, spoofing, </a:t>
                      </a:r>
                      <a:r>
                        <a:rPr sz="1200" b="1">
                          <a:latin typeface="Times New Roman" panose="02020603050405020304" pitchFamily="18" charset="0"/>
                          <a:cs typeface="Times New Roman" panose="02020603050405020304" pitchFamily="18" charset="0"/>
                        </a:rPr>
                        <a:t>MitM</a:t>
                      </a:r>
                      <a:r>
                        <a:rPr sz="1200">
                          <a:latin typeface="Times New Roman" panose="02020603050405020304" pitchFamily="18" charset="0"/>
                          <a:cs typeface="Times New Roman" panose="02020603050405020304" pitchFamily="18" charset="0"/>
                        </a:rPr>
                        <a:t>, injection</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Directional links reduce attack surface</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1"/>
                  </a:ext>
                </a:extLst>
              </a:tr>
              <a:tr h="0">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Signal Jamming</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Easy to disrupt RF signals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Immune to </a:t>
                      </a:r>
                      <a:r>
                        <a:rPr sz="1200" b="1">
                          <a:latin typeface="Times New Roman" panose="02020603050405020304" pitchFamily="18" charset="0"/>
                          <a:cs typeface="Times New Roman" panose="02020603050405020304" pitchFamily="18" charset="0"/>
                        </a:rPr>
                        <a:t>RF</a:t>
                      </a:r>
                      <a:r>
                        <a:rPr sz="1200">
                          <a:latin typeface="Times New Roman" panose="02020603050405020304" pitchFamily="18" charset="0"/>
                          <a:cs typeface="Times New Roman" panose="02020603050405020304" pitchFamily="18" charset="0"/>
                        </a:rPr>
                        <a:t>-based jamming</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2"/>
                  </a:ext>
                </a:extLst>
              </a:tr>
              <a:tr h="0">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Eavesdropping</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b="1">
                          <a:latin typeface="Times New Roman" panose="02020603050405020304" pitchFamily="18" charset="0"/>
                          <a:cs typeface="Times New Roman" panose="02020603050405020304" pitchFamily="18" charset="0"/>
                        </a:rPr>
                        <a:t>RF</a:t>
                      </a:r>
                      <a:r>
                        <a:rPr sz="1200">
                          <a:latin typeface="Times New Roman" panose="02020603050405020304" pitchFamily="18" charset="0"/>
                          <a:cs typeface="Times New Roman" panose="02020603050405020304" pitchFamily="18" charset="0"/>
                        </a:rPr>
                        <a:t> signals can be intercepted</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Hard to intercept line-of-sight links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3"/>
                  </a:ext>
                </a:extLst>
              </a:tr>
              <a:tr h="0">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Low Resource Devices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Limited power and processing in </a:t>
                      </a:r>
                      <a:r>
                        <a:rPr sz="1200" b="1">
                          <a:latin typeface="Times New Roman" panose="02020603050405020304" pitchFamily="18" charset="0"/>
                          <a:cs typeface="Times New Roman" panose="02020603050405020304" pitchFamily="18" charset="0"/>
                        </a:rPr>
                        <a:t>UAVs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Supports lightweight optical signaling</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4"/>
                  </a:ext>
                </a:extLst>
              </a:tr>
              <a:tr h="0">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Key Management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Secure distribution is complex</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Enables secure short-range key exchange</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5"/>
                  </a:ext>
                </a:extLst>
              </a:tr>
              <a:tr h="0">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Scalability Issues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Growing drone numbers increase security load</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l" fontAlgn="auto">
                        <a:lnSpc>
                          <a:spcPct val="100000"/>
                        </a:lnSpc>
                        <a:spcBef>
                          <a:spcPts val="600"/>
                        </a:spcBef>
                      </a:pPr>
                      <a:r>
                        <a:rPr sz="1200">
                          <a:latin typeface="Times New Roman" panose="02020603050405020304" pitchFamily="18" charset="0"/>
                          <a:cs typeface="Times New Roman" panose="02020603050405020304" pitchFamily="18" charset="0"/>
                        </a:rPr>
                        <a:t>Local optical links simplify trust setup</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latin typeface="Times New Roman" panose="02020603050405020304" pitchFamily="18" charset="0"/>
                <a:ea typeface="MS PGothic" panose="020B0600070205080204" charset="-128"/>
                <a:cs typeface="Times New Roman" panose="02020603050405020304" pitchFamily="18" charset="0"/>
                <a:sym typeface="+mn-ea"/>
              </a:rPr>
              <a:t>Security Integration Strategy</a:t>
            </a:r>
          </a:p>
        </p:txBody>
      </p:sp>
      <p:pic>
        <p:nvPicPr>
          <p:cNvPr id="4" name="Content Placeholder 3"/>
          <p:cNvPicPr>
            <a:picLocks noGrp="1" noChangeAspect="1"/>
          </p:cNvPicPr>
          <p:nvPr>
            <p:ph idx="1"/>
          </p:nvPr>
        </p:nvPicPr>
        <p:blipFill>
          <a:blip r:embed="rId3"/>
          <a:stretch>
            <a:fillRect/>
          </a:stretch>
        </p:blipFill>
        <p:spPr>
          <a:xfrm>
            <a:off x="304800" y="1905000"/>
            <a:ext cx="3734435" cy="3434715"/>
          </a:xfrm>
          <a:prstGeom prst="rect">
            <a:avLst/>
          </a:prstGeom>
        </p:spPr>
      </p:pic>
      <p:sp>
        <p:nvSpPr>
          <p:cNvPr id="5" name="Text Box 4"/>
          <p:cNvSpPr txBox="1"/>
          <p:nvPr/>
        </p:nvSpPr>
        <p:spPr>
          <a:xfrm>
            <a:off x="304800" y="5638483"/>
            <a:ext cx="5080000" cy="275590"/>
          </a:xfrm>
          <a:prstGeom prst="rect">
            <a:avLst/>
          </a:prstGeom>
        </p:spPr>
        <p:txBody>
          <a:bodyPr>
            <a:spAutoFit/>
          </a:bodyPr>
          <a:lstStyle/>
          <a:p>
            <a:r>
              <a:rPr sz="1200" b="1">
                <a:solidFill>
                  <a:srgbClr val="0073AE"/>
                </a:solidFill>
                <a:latin typeface="Times New Roman" panose="02020603050405020304" pitchFamily="18" charset="0"/>
                <a:ea typeface="FormataOTF-Bold"/>
                <a:cs typeface="Times New Roman" panose="02020603050405020304" pitchFamily="18" charset="0"/>
              </a:rPr>
              <a:t>FIGURE </a:t>
            </a:r>
            <a:r>
              <a:rPr lang="en-US" sz="1200" b="1">
                <a:solidFill>
                  <a:srgbClr val="0073AE"/>
                </a:solidFill>
                <a:latin typeface="Times New Roman" panose="02020603050405020304" pitchFamily="18" charset="0"/>
                <a:ea typeface="FormataOTF-Bold"/>
                <a:cs typeface="Times New Roman" panose="02020603050405020304" pitchFamily="18" charset="0"/>
              </a:rPr>
              <a:t>2</a:t>
            </a:r>
            <a:r>
              <a:rPr sz="1200" b="1">
                <a:solidFill>
                  <a:srgbClr val="0073AE"/>
                </a:solidFill>
                <a:latin typeface="Times New Roman" panose="02020603050405020304" pitchFamily="18" charset="0"/>
                <a:ea typeface="FormataOTF-Bold"/>
                <a:cs typeface="Times New Roman" panose="02020603050405020304" pitchFamily="18" charset="0"/>
              </a:rPr>
              <a:t>. </a:t>
            </a:r>
            <a:r>
              <a:rPr sz="1200" b="1">
                <a:solidFill>
                  <a:srgbClr val="000000"/>
                </a:solidFill>
                <a:latin typeface="Times New Roman" panose="02020603050405020304" pitchFamily="18" charset="0"/>
                <a:ea typeface="FormataOTFMd"/>
                <a:cs typeface="Times New Roman" panose="02020603050405020304" pitchFamily="18" charset="0"/>
              </a:rPr>
              <a:t>IoT</a:t>
            </a:r>
            <a:r>
              <a:rPr sz="1200">
                <a:solidFill>
                  <a:srgbClr val="000000"/>
                </a:solidFill>
                <a:latin typeface="Times New Roman" panose="02020603050405020304" pitchFamily="18" charset="0"/>
                <a:ea typeface="FormataOTFMd"/>
                <a:cs typeface="Times New Roman" panose="02020603050405020304" pitchFamily="18" charset="0"/>
              </a:rPr>
              <a:t> ecosystem and adversaries</a:t>
            </a:r>
            <a:r>
              <a:rPr lang="en-US" sz="1200">
                <a:solidFill>
                  <a:srgbClr val="000000"/>
                </a:solidFill>
                <a:latin typeface="Times New Roman" panose="02020603050405020304" pitchFamily="18" charset="0"/>
                <a:ea typeface="FormataOTFMd"/>
                <a:cs typeface="Times New Roman" panose="02020603050405020304" pitchFamily="18" charset="0"/>
              </a:rPr>
              <a:t>[1]</a:t>
            </a:r>
            <a:r>
              <a:rPr sz="1200">
                <a:solidFill>
                  <a:srgbClr val="000000"/>
                </a:solidFill>
                <a:latin typeface="Times New Roman" panose="02020603050405020304" pitchFamily="18" charset="0"/>
                <a:ea typeface="FormataOTFMd"/>
                <a:cs typeface="Times New Roman" panose="02020603050405020304" pitchFamily="18" charset="0"/>
              </a:rPr>
              <a:t>.</a:t>
            </a:r>
          </a:p>
        </p:txBody>
      </p:sp>
      <p:pic>
        <p:nvPicPr>
          <p:cNvPr id="6" name="Picture 5"/>
          <p:cNvPicPr>
            <a:picLocks noChangeAspect="1"/>
          </p:cNvPicPr>
          <p:nvPr/>
        </p:nvPicPr>
        <p:blipFill>
          <a:blip r:embed="rId4"/>
          <a:srcRect l="2060" t="3893"/>
          <a:stretch>
            <a:fillRect/>
          </a:stretch>
        </p:blipFill>
        <p:spPr>
          <a:xfrm>
            <a:off x="4946650" y="1752600"/>
            <a:ext cx="3604260" cy="3652520"/>
          </a:xfrm>
          <a:prstGeom prst="rect">
            <a:avLst/>
          </a:prstGeom>
        </p:spPr>
      </p:pic>
      <p:sp>
        <p:nvSpPr>
          <p:cNvPr id="7" name="Text Box 6"/>
          <p:cNvSpPr txBox="1"/>
          <p:nvPr/>
        </p:nvSpPr>
        <p:spPr>
          <a:xfrm>
            <a:off x="4876800" y="5638800"/>
            <a:ext cx="3896995" cy="275590"/>
          </a:xfrm>
          <a:prstGeom prst="rect">
            <a:avLst/>
          </a:prstGeom>
        </p:spPr>
        <p:txBody>
          <a:bodyPr wrap="square">
            <a:spAutoFit/>
          </a:bodyPr>
          <a:lstStyle/>
          <a:p>
            <a:r>
              <a:rPr sz="1200" b="1">
                <a:solidFill>
                  <a:srgbClr val="0073AE"/>
                </a:solidFill>
                <a:latin typeface="Times New Roman" panose="02020603050405020304" pitchFamily="18" charset="0"/>
                <a:ea typeface="FormataOTF-Bold"/>
                <a:cs typeface="Times New Roman" panose="02020603050405020304" pitchFamily="18" charset="0"/>
              </a:rPr>
              <a:t>FIGURE </a:t>
            </a:r>
            <a:r>
              <a:rPr lang="en-US" sz="1200" b="1">
                <a:solidFill>
                  <a:srgbClr val="0073AE"/>
                </a:solidFill>
                <a:latin typeface="Times New Roman" panose="02020603050405020304" pitchFamily="18" charset="0"/>
                <a:ea typeface="FormataOTF-Bold"/>
                <a:cs typeface="Times New Roman" panose="02020603050405020304" pitchFamily="18" charset="0"/>
              </a:rPr>
              <a:t>3</a:t>
            </a:r>
            <a:r>
              <a:rPr sz="1200" b="1">
                <a:solidFill>
                  <a:srgbClr val="0073AE"/>
                </a:solidFill>
                <a:latin typeface="Times New Roman" panose="02020603050405020304" pitchFamily="18" charset="0"/>
                <a:ea typeface="FormataOTF-Bold"/>
                <a:cs typeface="Times New Roman" panose="02020603050405020304" pitchFamily="18" charset="0"/>
              </a:rPr>
              <a:t>. </a:t>
            </a:r>
            <a:r>
              <a:rPr sz="1200">
                <a:solidFill>
                  <a:srgbClr val="000000"/>
                </a:solidFill>
                <a:latin typeface="Times New Roman" panose="02020603050405020304" pitchFamily="18" charset="0"/>
                <a:ea typeface="FormataOTFMd"/>
                <a:cs typeface="Times New Roman" panose="02020603050405020304" pitchFamily="18" charset="0"/>
              </a:rPr>
              <a:t>System model</a:t>
            </a:r>
            <a:r>
              <a:rPr lang="en-US" sz="1200">
                <a:solidFill>
                  <a:srgbClr val="000000"/>
                </a:solidFill>
                <a:latin typeface="Times New Roman" panose="02020603050405020304" pitchFamily="18" charset="0"/>
                <a:ea typeface="FormataOTFMd"/>
                <a:cs typeface="Times New Roman" panose="02020603050405020304" pitchFamily="18" charset="0"/>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76200" y="2514600"/>
            <a:ext cx="4815205" cy="3276600"/>
          </a:xfrm>
          <a:prstGeom prst="rect">
            <a:avLst/>
          </a:prstGeom>
        </p:spPr>
      </p:pic>
      <p:sp>
        <p:nvSpPr>
          <p:cNvPr id="2" name="Title 1"/>
          <p:cNvSpPr>
            <a:spLocks noGrp="1"/>
          </p:cNvSpPr>
          <p:nvPr>
            <p:ph type="title"/>
          </p:nvPr>
        </p:nvSpPr>
        <p:spPr>
          <a:xfrm>
            <a:off x="457200" y="274955"/>
            <a:ext cx="8229600" cy="953135"/>
          </a:xfrm>
        </p:spPr>
        <p:txBody>
          <a:bodyPr/>
          <a:lstStyle/>
          <a:p>
            <a:r>
              <a:rPr lang="en-US" altLang="en-US" sz="4000" b="1">
                <a:latin typeface="Times New Roman" panose="02020603050405020304" pitchFamily="18" charset="0"/>
                <a:cs typeface="Times New Roman" panose="02020603050405020304" pitchFamily="18" charset="0"/>
              </a:rPr>
              <a:t>UAV Cyberattacks</a:t>
            </a:r>
          </a:p>
        </p:txBody>
      </p:sp>
      <p:pic>
        <p:nvPicPr>
          <p:cNvPr id="6" name="Picture 5"/>
          <p:cNvPicPr>
            <a:picLocks noChangeAspect="1"/>
          </p:cNvPicPr>
          <p:nvPr/>
        </p:nvPicPr>
        <p:blipFill>
          <a:blip r:embed="rId4"/>
          <a:stretch>
            <a:fillRect/>
          </a:stretch>
        </p:blipFill>
        <p:spPr>
          <a:xfrm>
            <a:off x="4971415" y="2625725"/>
            <a:ext cx="3934460" cy="3165475"/>
          </a:xfrm>
          <a:prstGeom prst="rect">
            <a:avLst/>
          </a:prstGeom>
        </p:spPr>
      </p:pic>
      <p:sp>
        <p:nvSpPr>
          <p:cNvPr id="7" name="Text Box 6"/>
          <p:cNvSpPr txBox="1"/>
          <p:nvPr/>
        </p:nvSpPr>
        <p:spPr>
          <a:xfrm>
            <a:off x="4886325" y="5791200"/>
            <a:ext cx="4022725" cy="275590"/>
          </a:xfrm>
          <a:prstGeom prst="rect">
            <a:avLst/>
          </a:prstGeom>
        </p:spPr>
        <p:txBody>
          <a:bodyPr wrap="square">
            <a:spAutoFit/>
          </a:bodyPr>
          <a:lstStyle/>
          <a:p>
            <a:pPr algn="ctr"/>
            <a:r>
              <a:rPr sz="1200" b="1">
                <a:solidFill>
                  <a:srgbClr val="0073AE"/>
                </a:solidFill>
                <a:latin typeface="Times New Roman" panose="02020603050405020304" pitchFamily="18" charset="0"/>
                <a:ea typeface="FormataOTF-Bold"/>
                <a:cs typeface="Times New Roman" panose="02020603050405020304" pitchFamily="18" charset="0"/>
              </a:rPr>
              <a:t>FIGURE </a:t>
            </a:r>
            <a:r>
              <a:rPr lang="en-US" sz="1200" b="1">
                <a:solidFill>
                  <a:srgbClr val="0073AE"/>
                </a:solidFill>
                <a:latin typeface="Times New Roman" panose="02020603050405020304" pitchFamily="18" charset="0"/>
                <a:ea typeface="FormataOTF-Bold"/>
                <a:cs typeface="Times New Roman" panose="02020603050405020304" pitchFamily="18" charset="0"/>
              </a:rPr>
              <a:t>5</a:t>
            </a:r>
            <a:r>
              <a:rPr sz="1200" b="1">
                <a:solidFill>
                  <a:srgbClr val="0073AE"/>
                </a:solidFill>
                <a:latin typeface="Times New Roman" panose="02020603050405020304" pitchFamily="18" charset="0"/>
                <a:ea typeface="FormataOTF-Bold"/>
                <a:cs typeface="Times New Roman" panose="02020603050405020304" pitchFamily="18" charset="0"/>
              </a:rPr>
              <a:t>. </a:t>
            </a:r>
            <a:r>
              <a:rPr sz="1200">
                <a:solidFill>
                  <a:srgbClr val="000000"/>
                </a:solidFill>
                <a:latin typeface="Times New Roman" panose="02020603050405020304" pitchFamily="18" charset="0"/>
                <a:ea typeface="FormataOTFMd"/>
                <a:cs typeface="Times New Roman" panose="02020603050405020304" pitchFamily="18" charset="0"/>
              </a:rPr>
              <a:t>Distribution according to cyber attacks used</a:t>
            </a:r>
            <a:r>
              <a:rPr lang="en-US" sz="1200">
                <a:solidFill>
                  <a:srgbClr val="000000"/>
                </a:solidFill>
                <a:latin typeface="Times New Roman" panose="02020603050405020304" pitchFamily="18" charset="0"/>
                <a:ea typeface="FormataOTFMd"/>
                <a:cs typeface="Times New Roman" panose="02020603050405020304" pitchFamily="18" charset="0"/>
              </a:rPr>
              <a:t>[3]</a:t>
            </a:r>
            <a:r>
              <a:rPr sz="1200">
                <a:solidFill>
                  <a:srgbClr val="000000"/>
                </a:solidFill>
                <a:latin typeface="Times New Roman" panose="02020603050405020304" pitchFamily="18" charset="0"/>
                <a:ea typeface="FormataOTFMd"/>
                <a:cs typeface="Times New Roman" panose="02020603050405020304" pitchFamily="18" charset="0"/>
              </a:rPr>
              <a:t>.</a:t>
            </a:r>
          </a:p>
        </p:txBody>
      </p:sp>
      <p:sp>
        <p:nvSpPr>
          <p:cNvPr id="12" name="Text Box 11"/>
          <p:cNvSpPr txBox="1"/>
          <p:nvPr/>
        </p:nvSpPr>
        <p:spPr>
          <a:xfrm>
            <a:off x="2969260" y="1156970"/>
            <a:ext cx="3504565" cy="1651635"/>
          </a:xfrm>
          <a:prstGeom prst="rect">
            <a:avLst/>
          </a:prstGeom>
        </p:spPr>
        <p:txBody>
          <a:bodyPr wrap="square">
            <a:noAutofit/>
          </a:bodyPr>
          <a:lstStyle/>
          <a:p>
            <a:pPr marL="0" indent="0">
              <a:lnSpc>
                <a:spcPct val="115000"/>
              </a:lnSpc>
              <a:spcBef>
                <a:spcPts val="0"/>
              </a:spcBef>
              <a:spcAft>
                <a:spcPts val="0"/>
              </a:spcAft>
              <a:buFont typeface="Arial" panose="020B0604020202020204"/>
              <a:buChar char="•"/>
            </a:pPr>
            <a:r>
              <a:rPr sz="1400" b="1" i="1">
                <a:latin typeface="Times New Roman" panose="02020603050405020304" pitchFamily="18" charset="0"/>
                <a:ea typeface="fkGroteskNeue"/>
                <a:cs typeface="Times New Roman" panose="02020603050405020304" pitchFamily="18" charset="0"/>
              </a:rPr>
              <a:t>DoS</a:t>
            </a:r>
            <a:r>
              <a:rPr sz="1400" b="0" i="1">
                <a:latin typeface="Times New Roman" panose="02020603050405020304" pitchFamily="18" charset="0"/>
                <a:ea typeface="fkGroteskNeue"/>
                <a:cs typeface="Times New Roman" panose="02020603050405020304" pitchFamily="18" charset="0"/>
              </a:rPr>
              <a:t> (Denial of Service): 45%</a:t>
            </a:r>
          </a:p>
          <a:p>
            <a:pPr marL="0" indent="0">
              <a:lnSpc>
                <a:spcPct val="115000"/>
              </a:lnSpc>
              <a:spcBef>
                <a:spcPts val="0"/>
              </a:spcBef>
              <a:spcAft>
                <a:spcPts val="0"/>
              </a:spcAft>
              <a:buFont typeface="Arial" panose="020B0604020202020204"/>
              <a:buChar char="•"/>
            </a:pPr>
            <a:r>
              <a:rPr sz="1400" b="0" i="1">
                <a:latin typeface="Times New Roman" panose="02020603050405020304" pitchFamily="18" charset="0"/>
                <a:ea typeface="fkGroteskNeue"/>
                <a:cs typeface="Times New Roman" panose="02020603050405020304" pitchFamily="18" charset="0"/>
              </a:rPr>
              <a:t>Password and Protocol Crack: 17%</a:t>
            </a:r>
            <a:endParaRPr sz="1400" b="0" i="0">
              <a:latin typeface="Times New Roman" panose="02020603050405020304" pitchFamily="18" charset="0"/>
              <a:ea typeface="fkGroteskNeue"/>
              <a:cs typeface="Times New Roman" panose="02020603050405020304" pitchFamily="18" charset="0"/>
            </a:endParaRPr>
          </a:p>
          <a:p>
            <a:pPr marL="0" indent="0">
              <a:lnSpc>
                <a:spcPct val="115000"/>
              </a:lnSpc>
              <a:spcBef>
                <a:spcPts val="0"/>
              </a:spcBef>
              <a:spcAft>
                <a:spcPts val="0"/>
              </a:spcAft>
              <a:buFont typeface="Arial" panose="020B0604020202020204"/>
              <a:buChar char="•"/>
            </a:pPr>
            <a:r>
              <a:rPr sz="1400" b="1" i="1">
                <a:latin typeface="Times New Roman" panose="02020603050405020304" pitchFamily="18" charset="0"/>
                <a:ea typeface="fkGroteskNeue"/>
                <a:cs typeface="Times New Roman" panose="02020603050405020304" pitchFamily="18" charset="0"/>
              </a:rPr>
              <a:t>MitM</a:t>
            </a:r>
            <a:r>
              <a:rPr sz="1400" b="0" i="1">
                <a:latin typeface="Times New Roman" panose="02020603050405020304" pitchFamily="18" charset="0"/>
                <a:ea typeface="fkGroteskNeue"/>
                <a:cs typeface="Times New Roman" panose="02020603050405020304" pitchFamily="18" charset="0"/>
              </a:rPr>
              <a:t> (Man-in-the-Middle): 15%</a:t>
            </a:r>
            <a:endParaRPr sz="1400" b="0" i="0">
              <a:latin typeface="Times New Roman" panose="02020603050405020304" pitchFamily="18" charset="0"/>
              <a:ea typeface="fkGroteskNeue"/>
              <a:cs typeface="Times New Roman" panose="02020603050405020304" pitchFamily="18" charset="0"/>
            </a:endParaRPr>
          </a:p>
          <a:p>
            <a:pPr marL="0" indent="0">
              <a:lnSpc>
                <a:spcPct val="115000"/>
              </a:lnSpc>
              <a:spcBef>
                <a:spcPts val="0"/>
              </a:spcBef>
              <a:spcAft>
                <a:spcPts val="0"/>
              </a:spcAft>
              <a:buFont typeface="Arial" panose="020B0604020202020204"/>
              <a:buChar char="•"/>
            </a:pPr>
            <a:r>
              <a:rPr sz="1400" b="0" i="1">
                <a:latin typeface="Times New Roman" panose="02020603050405020304" pitchFamily="18" charset="0"/>
                <a:ea typeface="fkGroteskNeue"/>
                <a:cs typeface="Times New Roman" panose="02020603050405020304" pitchFamily="18" charset="0"/>
              </a:rPr>
              <a:t>Jamming: 10%</a:t>
            </a:r>
          </a:p>
          <a:p>
            <a:pPr marL="0" indent="0">
              <a:lnSpc>
                <a:spcPct val="115000"/>
              </a:lnSpc>
              <a:spcBef>
                <a:spcPts val="0"/>
              </a:spcBef>
              <a:spcAft>
                <a:spcPts val="0"/>
              </a:spcAft>
              <a:buFont typeface="Arial" panose="020B0604020202020204"/>
              <a:buChar char="•"/>
            </a:pPr>
            <a:r>
              <a:rPr sz="1400" b="0" i="1">
                <a:latin typeface="Times New Roman" panose="02020603050405020304" pitchFamily="18" charset="0"/>
                <a:ea typeface="fkGroteskNeue"/>
                <a:cs typeface="Times New Roman" panose="02020603050405020304" pitchFamily="18" charset="0"/>
              </a:rPr>
              <a:t>Command and Code Injection: 7%</a:t>
            </a:r>
          </a:p>
          <a:p>
            <a:pPr marL="0" indent="0">
              <a:lnSpc>
                <a:spcPct val="115000"/>
              </a:lnSpc>
              <a:spcBef>
                <a:spcPts val="0"/>
              </a:spcBef>
              <a:spcAft>
                <a:spcPts val="0"/>
              </a:spcAft>
              <a:buFont typeface="Arial" panose="020B0604020202020204"/>
              <a:buChar char="•"/>
            </a:pPr>
            <a:r>
              <a:rPr sz="1400" b="0" i="1">
                <a:latin typeface="Times New Roman" panose="02020603050405020304" pitchFamily="18" charset="0"/>
                <a:ea typeface="fkGroteskNeue"/>
                <a:cs typeface="Times New Roman" panose="02020603050405020304" pitchFamily="18" charset="0"/>
              </a:rPr>
              <a:t>Unauthorised Access: 6%</a:t>
            </a:r>
            <a:endParaRPr sz="1400" b="0" i="0">
              <a:latin typeface="Times New Roman" panose="02020603050405020304" pitchFamily="18" charset="0"/>
              <a:ea typeface="fkGroteskNeue"/>
              <a:cs typeface="Times New Roman" panose="02020603050405020304" pitchFamily="18" charset="0"/>
            </a:endParaRPr>
          </a:p>
        </p:txBody>
      </p:sp>
      <p:sp>
        <p:nvSpPr>
          <p:cNvPr id="8" name="Text Box 7"/>
          <p:cNvSpPr txBox="1"/>
          <p:nvPr/>
        </p:nvSpPr>
        <p:spPr>
          <a:xfrm>
            <a:off x="304800" y="5867400"/>
            <a:ext cx="3997325" cy="275590"/>
          </a:xfrm>
          <a:prstGeom prst="rect">
            <a:avLst/>
          </a:prstGeom>
        </p:spPr>
        <p:txBody>
          <a:bodyPr wrap="square">
            <a:spAutoFit/>
          </a:bodyPr>
          <a:lstStyle/>
          <a:p>
            <a:r>
              <a:rPr sz="1200" b="1">
                <a:solidFill>
                  <a:srgbClr val="0AA5D6"/>
                </a:solidFill>
                <a:latin typeface="Times New Roman" panose="02020603050405020304" pitchFamily="18" charset="0"/>
                <a:ea typeface="Helvetica-Bold"/>
                <a:cs typeface="Times New Roman" panose="02020603050405020304" pitchFamily="18" charset="0"/>
              </a:rPr>
              <a:t>FIGURE </a:t>
            </a:r>
            <a:r>
              <a:rPr lang="en-US" sz="1200" b="1">
                <a:solidFill>
                  <a:srgbClr val="0AA5D6"/>
                </a:solidFill>
                <a:latin typeface="Times New Roman" panose="02020603050405020304" pitchFamily="18" charset="0"/>
                <a:ea typeface="Helvetica-Bold"/>
                <a:cs typeface="Times New Roman" panose="02020603050405020304" pitchFamily="18" charset="0"/>
              </a:rPr>
              <a:t>4</a:t>
            </a:r>
            <a:r>
              <a:rPr sz="1200" b="1">
                <a:solidFill>
                  <a:srgbClr val="0AA5D6"/>
                </a:solidFill>
                <a:latin typeface="Times New Roman" panose="02020603050405020304" pitchFamily="18" charset="0"/>
                <a:ea typeface="Helvetica-Bold"/>
                <a:cs typeface="Times New Roman" panose="02020603050405020304" pitchFamily="18" charset="0"/>
              </a:rPr>
              <a:t>. </a:t>
            </a:r>
            <a:r>
              <a:rPr sz="1200">
                <a:solidFill>
                  <a:srgbClr val="000000"/>
                </a:solidFill>
                <a:latin typeface="Times New Roman" panose="02020603050405020304" pitchFamily="18" charset="0"/>
                <a:ea typeface="Helvetica-Bold"/>
                <a:cs typeface="Times New Roman" panose="02020603050405020304" pitchFamily="18" charset="0"/>
              </a:rPr>
              <a:t>Cyberattacks against </a:t>
            </a:r>
            <a:r>
              <a:rPr sz="1200" b="1">
                <a:solidFill>
                  <a:srgbClr val="000000"/>
                </a:solidFill>
                <a:latin typeface="Times New Roman" panose="02020603050405020304" pitchFamily="18" charset="0"/>
                <a:ea typeface="Helvetica-Bold"/>
                <a:cs typeface="Times New Roman" panose="02020603050405020304" pitchFamily="18" charset="0"/>
              </a:rPr>
              <a:t>UAV</a:t>
            </a:r>
            <a:r>
              <a:rPr sz="1200">
                <a:solidFill>
                  <a:srgbClr val="000000"/>
                </a:solidFill>
                <a:latin typeface="Times New Roman" panose="02020603050405020304" pitchFamily="18" charset="0"/>
                <a:ea typeface="Helvetica-Bold"/>
                <a:cs typeface="Times New Roman" panose="02020603050405020304" pitchFamily="18" charset="0"/>
              </a:rPr>
              <a:t> networks</a:t>
            </a:r>
            <a:r>
              <a:rPr lang="en-US" sz="1200">
                <a:solidFill>
                  <a:srgbClr val="000000"/>
                </a:solidFill>
                <a:latin typeface="Times New Roman" panose="02020603050405020304" pitchFamily="18" charset="0"/>
                <a:ea typeface="Helvetica-Bold"/>
                <a:cs typeface="Times New Roman" panose="02020603050405020304" pitchFamily="18" charset="0"/>
              </a:rPr>
              <a:t>[6]</a:t>
            </a:r>
            <a:r>
              <a:rPr sz="1200">
                <a:solidFill>
                  <a:srgbClr val="000000"/>
                </a:solidFill>
                <a:latin typeface="Times New Roman" panose="02020603050405020304" pitchFamily="18" charset="0"/>
                <a:ea typeface="Helvetica-Bold"/>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dirty="0">
                <a:latin typeface="Times New Roman" panose="02020603050405020304" pitchFamily="18" charset="0"/>
                <a:cs typeface="Times New Roman" panose="02020603050405020304" pitchFamily="18" charset="0"/>
                <a:sym typeface="+mn-ea"/>
              </a:rPr>
              <a:t>Multi-UAV Network </a:t>
            </a:r>
            <a:endParaRPr lang="en-US" sz="4000" dirty="0">
              <a:latin typeface="Times New Roman" panose="02020603050405020304" pitchFamily="18" charset="0"/>
              <a:cs typeface="Times New Roman" panose="02020603050405020304" pitchFamily="18" charset="0"/>
              <a:sym typeface="+mn-ea"/>
            </a:endParaRPr>
          </a:p>
        </p:txBody>
      </p:sp>
      <p:sp>
        <p:nvSpPr>
          <p:cNvPr id="3" name="Content Placeholder 2"/>
          <p:cNvSpPr>
            <a:spLocks noGrp="1"/>
          </p:cNvSpPr>
          <p:nvPr>
            <p:ph idx="1"/>
          </p:nvPr>
        </p:nvSpPr>
        <p:spPr>
          <a:xfrm>
            <a:off x="152400" y="1497965"/>
            <a:ext cx="4624070" cy="4526280"/>
          </a:xfrm>
        </p:spPr>
        <p:txBody>
          <a:bodyPr>
            <a:normAutofit fontScale="97500"/>
          </a:bodyPr>
          <a:lstStyle/>
          <a:p>
            <a:pPr algn="l">
              <a:lnSpc>
                <a:spcPct val="150000"/>
              </a:lnSpc>
              <a:buClrTx/>
              <a:buSzTx/>
            </a:pPr>
            <a:r>
              <a:rPr lang="en-US" altLang="en-US" sz="2000">
                <a:latin typeface="Times New Roman" panose="02020603050405020304" pitchFamily="18" charset="0"/>
                <a:cs typeface="Times New Roman" panose="02020603050405020304" pitchFamily="18" charset="0"/>
              </a:rPr>
              <a:t>A secure </a:t>
            </a:r>
            <a:r>
              <a:rPr lang="en-US" altLang="en-US" sz="2000" b="1">
                <a:latin typeface="Times New Roman" panose="02020603050405020304" pitchFamily="18" charset="0"/>
                <a:cs typeface="Times New Roman" panose="02020603050405020304" pitchFamily="18" charset="0"/>
              </a:rPr>
              <a:t>UAV</a:t>
            </a:r>
            <a:r>
              <a:rPr lang="en-US" altLang="en-US" sz="2000">
                <a:latin typeface="Times New Roman" panose="02020603050405020304" pitchFamily="18" charset="0"/>
                <a:cs typeface="Times New Roman" panose="02020603050405020304" pitchFamily="18" charset="0"/>
              </a:rPr>
              <a:t> network is built on </a:t>
            </a:r>
            <a:r>
              <a:rPr lang="en-US" altLang="en-US" sz="2000">
                <a:solidFill>
                  <a:srgbClr val="FF0000"/>
                </a:solidFill>
                <a:latin typeface="Times New Roman" panose="02020603050405020304" pitchFamily="18" charset="0"/>
                <a:cs typeface="Times New Roman" panose="02020603050405020304" pitchFamily="18" charset="0"/>
              </a:rPr>
              <a:t>four </a:t>
            </a:r>
            <a:r>
              <a:rPr lang="en-US" altLang="en-US" sz="2000">
                <a:latin typeface="Times New Roman" panose="02020603050405020304" pitchFamily="18" charset="0"/>
                <a:cs typeface="Times New Roman" panose="02020603050405020304" pitchFamily="18" charset="0"/>
              </a:rPr>
              <a:t>foundations:</a:t>
            </a:r>
          </a:p>
          <a:p>
            <a:pPr lvl="1" algn="l">
              <a:lnSpc>
                <a:spcPct val="150000"/>
              </a:lnSpc>
              <a:buClrTx/>
              <a:buSzTx/>
              <a:buFont typeface="+mj-lt"/>
              <a:buAutoNum type="arabicPeriod"/>
            </a:pPr>
            <a:r>
              <a:rPr lang="en-US" altLang="en-US" sz="1750">
                <a:latin typeface="Times New Roman" panose="02020603050405020304" pitchFamily="18" charset="0"/>
                <a:cs typeface="Times New Roman" panose="02020603050405020304" pitchFamily="18" charset="0"/>
              </a:rPr>
              <a:t>Communication – ensuring coverage and throughput</a:t>
            </a:r>
          </a:p>
          <a:p>
            <a:pPr lvl="1" algn="l">
              <a:lnSpc>
                <a:spcPct val="150000"/>
              </a:lnSpc>
              <a:buClrTx/>
              <a:buSzTx/>
              <a:buFont typeface="+mj-lt"/>
              <a:buAutoNum type="arabicPeriod"/>
            </a:pPr>
            <a:r>
              <a:rPr lang="en-US" altLang="en-US" sz="1750">
                <a:latin typeface="Times New Roman" panose="02020603050405020304" pitchFamily="18" charset="0"/>
                <a:cs typeface="Times New Roman" panose="02020603050405020304" pitchFamily="18" charset="0"/>
              </a:rPr>
              <a:t>Control – managing drone mobility and path planning</a:t>
            </a:r>
          </a:p>
          <a:p>
            <a:pPr lvl="1" algn="l">
              <a:lnSpc>
                <a:spcPct val="150000"/>
              </a:lnSpc>
              <a:buClrTx/>
              <a:buSzTx/>
              <a:buFont typeface="+mj-lt"/>
              <a:buAutoNum type="arabicPeriod"/>
            </a:pPr>
            <a:r>
              <a:rPr lang="en-US" altLang="en-US" sz="1750">
                <a:latin typeface="Times New Roman" panose="02020603050405020304" pitchFamily="18" charset="0"/>
                <a:cs typeface="Times New Roman" panose="02020603050405020304" pitchFamily="18" charset="0"/>
              </a:rPr>
              <a:t>Awareness – sensing and avoiding threats</a:t>
            </a:r>
          </a:p>
          <a:p>
            <a:pPr lvl="1" algn="l">
              <a:lnSpc>
                <a:spcPct val="150000"/>
              </a:lnSpc>
              <a:buClrTx/>
              <a:buSzTx/>
              <a:buFont typeface="+mj-lt"/>
              <a:buAutoNum type="arabicPeriod"/>
            </a:pPr>
            <a:r>
              <a:rPr lang="en-US" altLang="en-US" sz="1750">
                <a:latin typeface="Times New Roman" panose="02020603050405020304" pitchFamily="18" charset="0"/>
                <a:cs typeface="Times New Roman" panose="02020603050405020304" pitchFamily="18" charset="0"/>
              </a:rPr>
              <a:t>Information Sharing – securely exchanging keys and verifying data integrity</a:t>
            </a:r>
          </a:p>
        </p:txBody>
      </p:sp>
      <p:pic>
        <p:nvPicPr>
          <p:cNvPr id="4" name="Content Placeholder 3"/>
          <p:cNvPicPr>
            <a:picLocks noChangeAspect="1"/>
          </p:cNvPicPr>
          <p:nvPr/>
        </p:nvPicPr>
        <p:blipFill>
          <a:blip r:embed="rId3"/>
          <a:srcRect l="1651"/>
          <a:stretch>
            <a:fillRect/>
          </a:stretch>
        </p:blipFill>
        <p:spPr>
          <a:xfrm>
            <a:off x="4724400" y="1417955"/>
            <a:ext cx="4133215" cy="4120515"/>
          </a:xfrm>
          <a:prstGeom prst="rect">
            <a:avLst/>
          </a:prstGeom>
        </p:spPr>
      </p:pic>
      <p:sp>
        <p:nvSpPr>
          <p:cNvPr id="5" name="Text Box 4"/>
          <p:cNvSpPr txBox="1"/>
          <p:nvPr/>
        </p:nvSpPr>
        <p:spPr>
          <a:xfrm>
            <a:off x="4572000" y="5629910"/>
            <a:ext cx="4434840" cy="275590"/>
          </a:xfrm>
          <a:prstGeom prst="rect">
            <a:avLst/>
          </a:prstGeom>
        </p:spPr>
        <p:txBody>
          <a:bodyPr wrap="square">
            <a:spAutoFit/>
          </a:bodyPr>
          <a:lstStyle/>
          <a:p>
            <a:pPr algn="ctr"/>
            <a:r>
              <a:rPr sz="1200" b="1">
                <a:solidFill>
                  <a:srgbClr val="0073AE"/>
                </a:solidFill>
                <a:latin typeface="Times New Roman" panose="02020603050405020304" pitchFamily="18" charset="0"/>
                <a:ea typeface="FormataOTF-Bold"/>
                <a:cs typeface="Times New Roman" panose="02020603050405020304" pitchFamily="18" charset="0"/>
                <a:sym typeface="+mn-ea"/>
              </a:rPr>
              <a:t>FIGURE </a:t>
            </a:r>
            <a:r>
              <a:rPr lang="en-US" sz="1200" b="1">
                <a:solidFill>
                  <a:srgbClr val="0073AE"/>
                </a:solidFill>
                <a:latin typeface="Times New Roman" panose="02020603050405020304" pitchFamily="18" charset="0"/>
                <a:ea typeface="FormataOTF-Bold"/>
                <a:cs typeface="Times New Roman" panose="02020603050405020304" pitchFamily="18" charset="0"/>
                <a:sym typeface="+mn-ea"/>
              </a:rPr>
              <a:t>6</a:t>
            </a:r>
            <a:r>
              <a:rPr sz="1200" b="1">
                <a:solidFill>
                  <a:srgbClr val="0073AE"/>
                </a:solidFill>
                <a:latin typeface="Times New Roman" panose="02020603050405020304" pitchFamily="18" charset="0"/>
                <a:ea typeface="FormataOTF-Bold"/>
                <a:cs typeface="Times New Roman" panose="02020603050405020304" pitchFamily="18" charset="0"/>
                <a:sym typeface="+mn-ea"/>
              </a:rPr>
              <a:t>. </a:t>
            </a:r>
            <a:r>
              <a:rPr sz="1200">
                <a:solidFill>
                  <a:srgbClr val="000000"/>
                </a:solidFill>
                <a:latin typeface="Times New Roman" panose="02020603050405020304" pitchFamily="18" charset="0"/>
                <a:ea typeface="NimbusRomNo9L"/>
                <a:cs typeface="Times New Roman" panose="02020603050405020304" pitchFamily="18" charset="0"/>
              </a:rPr>
              <a:t> The foundation of a network of multiple </a:t>
            </a:r>
            <a:r>
              <a:rPr sz="1200" b="1">
                <a:solidFill>
                  <a:srgbClr val="000000"/>
                </a:solidFill>
                <a:latin typeface="Times New Roman" panose="02020603050405020304" pitchFamily="18" charset="0"/>
                <a:ea typeface="NimbusRomNo9L"/>
                <a:cs typeface="Times New Roman" panose="02020603050405020304" pitchFamily="18" charset="0"/>
              </a:rPr>
              <a:t>UAVs</a:t>
            </a:r>
            <a:r>
              <a:rPr lang="en-US" sz="1200">
                <a:solidFill>
                  <a:srgbClr val="000000"/>
                </a:solidFill>
                <a:latin typeface="Times New Roman" panose="02020603050405020304" pitchFamily="18" charset="0"/>
                <a:ea typeface="NimbusRomNo9L"/>
                <a:cs typeface="Times New Roman" panose="02020603050405020304" pitchFamily="18" charset="0"/>
              </a:rPr>
              <a:t>[5].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454152" y="609661"/>
            <a:ext cx="8229600" cy="6431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latin typeface="Times New Roman" panose="02020603050405020304" pitchFamily="18" charset="0"/>
                <a:ea typeface="MS PGothic" panose="020B0600070205080204" charset="-128"/>
                <a:cs typeface="Times New Roman" panose="02020603050405020304" pitchFamily="18" charset="0"/>
              </a:rPr>
              <a:t>Proposed Framework Components</a:t>
            </a:r>
          </a:p>
        </p:txBody>
      </p:sp>
      <p:sp>
        <p:nvSpPr>
          <p:cNvPr id="2" name="Text Box 1"/>
          <p:cNvSpPr txBox="1"/>
          <p:nvPr/>
        </p:nvSpPr>
        <p:spPr>
          <a:xfrm>
            <a:off x="533400" y="1407160"/>
            <a:ext cx="8279130" cy="4652010"/>
          </a:xfrm>
          <a:prstGeom prst="rect">
            <a:avLst/>
          </a:prstGeom>
          <a:noFill/>
        </p:spPr>
        <p:txBody>
          <a:bodyPr wrap="square" rtlCol="0" anchor="t">
            <a:noAutofit/>
          </a:bodyPr>
          <a:lstStyle/>
          <a:p>
            <a:pPr lvl="1" indent="0" algn="just">
              <a:lnSpc>
                <a:spcPct val="150000"/>
              </a:lnSpc>
              <a:buFont typeface="Arial" panose="020B0604020202020204" pitchFamily="34" charset="0"/>
              <a:buNone/>
            </a:pPr>
            <a:endParaRPr lang="en-US" altLang="en-US" sz="200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2000">
              <a:latin typeface="Times New Roman" panose="02020603050405020304" pitchFamily="18" charset="0"/>
              <a:cs typeface="Times New Roman" panose="02020603050405020304" pitchFamily="18" charset="0"/>
            </a:endParaRPr>
          </a:p>
        </p:txBody>
      </p:sp>
      <p:graphicFrame>
        <p:nvGraphicFramePr>
          <p:cNvPr id="3" name="Table 2"/>
          <p:cNvGraphicFramePr/>
          <p:nvPr/>
        </p:nvGraphicFramePr>
        <p:xfrm>
          <a:off x="762000" y="1981200"/>
          <a:ext cx="5603875" cy="1661160"/>
        </p:xfrm>
        <a:graphic>
          <a:graphicData uri="http://schemas.openxmlformats.org/drawingml/2006/table">
            <a:tbl>
              <a:tblPr firstRow="1" bandRow="1">
                <a:tableStyleId>{5C22544A-7EE6-4342-B048-85BDC9FD1C3A}</a:tableStyleId>
              </a:tblPr>
              <a:tblGrid>
                <a:gridCol w="1183640">
                  <a:extLst>
                    <a:ext uri="{9D8B030D-6E8A-4147-A177-3AD203B41FA5}">
                      <a16:colId xmlns:a16="http://schemas.microsoft.com/office/drawing/2014/main" val="20000"/>
                    </a:ext>
                  </a:extLst>
                </a:gridCol>
                <a:gridCol w="2310130">
                  <a:extLst>
                    <a:ext uri="{9D8B030D-6E8A-4147-A177-3AD203B41FA5}">
                      <a16:colId xmlns:a16="http://schemas.microsoft.com/office/drawing/2014/main" val="20001"/>
                    </a:ext>
                  </a:extLst>
                </a:gridCol>
                <a:gridCol w="2110105">
                  <a:extLst>
                    <a:ext uri="{9D8B030D-6E8A-4147-A177-3AD203B41FA5}">
                      <a16:colId xmlns:a16="http://schemas.microsoft.com/office/drawing/2014/main" val="20002"/>
                    </a:ext>
                  </a:extLst>
                </a:gridCol>
              </a:tblGrid>
              <a:tr h="381000">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Component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Functionality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Benefit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0"/>
                  </a:ext>
                </a:extLst>
              </a:tr>
              <a:tr h="381000">
                <a:tc>
                  <a:txBody>
                    <a:bodyPr/>
                    <a:lstStyle/>
                    <a:p>
                      <a:pPr>
                        <a:buNone/>
                      </a:pPr>
                      <a:r>
                        <a:rPr lang="en-US" altLang="en-US" sz="1400" b="1">
                          <a:latin typeface="Times New Roman" panose="02020603050405020304" pitchFamily="18" charset="0"/>
                          <a:cs typeface="Times New Roman" panose="02020603050405020304" pitchFamily="18" charset="0"/>
                        </a:rPr>
                        <a:t>PQC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Kyber512, SPHINCS+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Quantum-safe encryption</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381000">
                <a:tc>
                  <a:txBody>
                    <a:bodyPr/>
                    <a:lstStyle/>
                    <a:p>
                      <a:pPr>
                        <a:buNone/>
                      </a:pPr>
                      <a:r>
                        <a:rPr lang="en-US" altLang="en-US" sz="1400" b="1">
                          <a:latin typeface="Times New Roman" panose="02020603050405020304" pitchFamily="18" charset="0"/>
                          <a:cs typeface="Times New Roman" panose="02020603050405020304" pitchFamily="18" charset="0"/>
                        </a:rPr>
                        <a:t>PUF</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Unique </a:t>
                      </a:r>
                      <a:r>
                        <a:rPr lang="en-US" altLang="en-US" sz="1400" b="1">
                          <a:latin typeface="Times New Roman" panose="02020603050405020304" pitchFamily="18" charset="0"/>
                          <a:cs typeface="Times New Roman" panose="02020603050405020304" pitchFamily="18" charset="0"/>
                        </a:rPr>
                        <a:t>ID</a:t>
                      </a:r>
                      <a:r>
                        <a:rPr lang="en-US" altLang="en-US" sz="1400">
                          <a:latin typeface="Times New Roman" panose="02020603050405020304" pitchFamily="18" charset="0"/>
                          <a:cs typeface="Times New Roman" panose="02020603050405020304" pitchFamily="18" charset="0"/>
                        </a:rPr>
                        <a:t> at hardware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Prevents cloning/spoofing</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381000">
                <a:tc>
                  <a:txBody>
                    <a:bodyPr/>
                    <a:lstStyle/>
                    <a:p>
                      <a:pPr>
                        <a:buNone/>
                      </a:pPr>
                      <a:r>
                        <a:rPr lang="en-US" altLang="en-US" sz="1400" b="1">
                          <a:latin typeface="Times New Roman" panose="02020603050405020304" pitchFamily="18" charset="0"/>
                          <a:cs typeface="Times New Roman" panose="02020603050405020304" pitchFamily="18" charset="0"/>
                        </a:rPr>
                        <a:t>TS-PAID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Mutual authentication protocol</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Secure UAV login/access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bl>
          </a:graphicData>
        </a:graphic>
      </p:graphicFrame>
      <p:sp>
        <p:nvSpPr>
          <p:cNvPr id="4" name="Text Box 3"/>
          <p:cNvSpPr txBox="1"/>
          <p:nvPr/>
        </p:nvSpPr>
        <p:spPr>
          <a:xfrm>
            <a:off x="685800" y="1524000"/>
            <a:ext cx="4540250" cy="368300"/>
          </a:xfrm>
          <a:prstGeom prst="rect">
            <a:avLst/>
          </a:prstGeom>
          <a:noFill/>
        </p:spPr>
        <p:txBody>
          <a:bodyPr wrap="square" rtlCol="0">
            <a:spAutoFit/>
          </a:bodyPr>
          <a:lstStyle/>
          <a:p>
            <a:r>
              <a:rPr lang="en-US" altLang="en-US">
                <a:latin typeface="Times New Roman" panose="02020603050405020304" pitchFamily="18" charset="0"/>
                <a:cs typeface="Times New Roman" panose="02020603050405020304" pitchFamily="18" charset="0"/>
              </a:rPr>
              <a:t>Table 2: Core Security Technologies</a:t>
            </a:r>
            <a:endParaRPr lang="en-US">
              <a:latin typeface="Times New Roman" panose="02020603050405020304" pitchFamily="18" charset="0"/>
              <a:cs typeface="Times New Roman" panose="02020603050405020304" pitchFamily="18" charset="0"/>
            </a:endParaRPr>
          </a:p>
        </p:txBody>
      </p:sp>
      <p:sp>
        <p:nvSpPr>
          <p:cNvPr id="6" name="Text Box 5"/>
          <p:cNvSpPr txBox="1"/>
          <p:nvPr/>
        </p:nvSpPr>
        <p:spPr>
          <a:xfrm>
            <a:off x="685800" y="3810000"/>
            <a:ext cx="4540250" cy="368300"/>
          </a:xfrm>
          <a:prstGeom prst="rect">
            <a:avLst/>
          </a:prstGeom>
          <a:noFill/>
        </p:spPr>
        <p:txBody>
          <a:bodyPr wrap="square" rtlCol="0">
            <a:spAutoFit/>
          </a:bodyPr>
          <a:lstStyle/>
          <a:p>
            <a:r>
              <a:rPr lang="en-US" altLang="en-US">
                <a:latin typeface="Times New Roman" panose="02020603050405020304" pitchFamily="18" charset="0"/>
                <a:cs typeface="Times New Roman" panose="02020603050405020304" pitchFamily="18" charset="0"/>
              </a:rPr>
              <a:t>Table 3: Intelligence &amp; Trust Layers</a:t>
            </a:r>
          </a:p>
        </p:txBody>
      </p:sp>
      <p:graphicFrame>
        <p:nvGraphicFramePr>
          <p:cNvPr id="7" name="Table 6"/>
          <p:cNvGraphicFramePr/>
          <p:nvPr/>
        </p:nvGraphicFramePr>
        <p:xfrm>
          <a:off x="762000" y="4267200"/>
          <a:ext cx="5591810" cy="1935480"/>
        </p:xfrm>
        <a:graphic>
          <a:graphicData uri="http://schemas.openxmlformats.org/drawingml/2006/table">
            <a:tbl>
              <a:tblPr firstRow="1" bandRow="1">
                <a:tableStyleId>{5C22544A-7EE6-4342-B048-85BDC9FD1C3A}</a:tableStyleId>
              </a:tblPr>
              <a:tblGrid>
                <a:gridCol w="1116965">
                  <a:extLst>
                    <a:ext uri="{9D8B030D-6E8A-4147-A177-3AD203B41FA5}">
                      <a16:colId xmlns:a16="http://schemas.microsoft.com/office/drawing/2014/main" val="20000"/>
                    </a:ext>
                  </a:extLst>
                </a:gridCol>
                <a:gridCol w="2490470">
                  <a:extLst>
                    <a:ext uri="{9D8B030D-6E8A-4147-A177-3AD203B41FA5}">
                      <a16:colId xmlns:a16="http://schemas.microsoft.com/office/drawing/2014/main" val="20001"/>
                    </a:ext>
                  </a:extLst>
                </a:gridCol>
                <a:gridCol w="1984375">
                  <a:extLst>
                    <a:ext uri="{9D8B030D-6E8A-4147-A177-3AD203B41FA5}">
                      <a16:colId xmlns:a16="http://schemas.microsoft.com/office/drawing/2014/main" val="20002"/>
                    </a:ext>
                  </a:extLst>
                </a:gridCol>
              </a:tblGrid>
              <a:tr h="381000">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Component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Functionality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solidFill>
                            <a:schemeClr val="tx1"/>
                          </a:solidFill>
                          <a:latin typeface="Times New Roman" panose="02020603050405020304" pitchFamily="18" charset="0"/>
                          <a:cs typeface="Times New Roman" panose="02020603050405020304" pitchFamily="18" charset="0"/>
                        </a:rPr>
                        <a:t>Benefit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0"/>
                  </a:ext>
                </a:extLst>
              </a:tr>
              <a:tr h="381000">
                <a:tc>
                  <a:txBody>
                    <a:bodyPr/>
                    <a:lstStyle/>
                    <a:p>
                      <a:pPr>
                        <a:buNone/>
                      </a:pPr>
                      <a:r>
                        <a:rPr lang="en-US" altLang="en-US" sz="1400" b="1">
                          <a:latin typeface="Times New Roman" panose="02020603050405020304" pitchFamily="18" charset="0"/>
                          <a:cs typeface="Times New Roman" panose="02020603050405020304" pitchFamily="18" charset="0"/>
                        </a:rPr>
                        <a:t>AI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Path planning, obstacle avoidance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Efficient navigation</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381000">
                <a:tc>
                  <a:txBody>
                    <a:bodyPr/>
                    <a:lstStyle/>
                    <a:p>
                      <a:pPr>
                        <a:buNone/>
                      </a:pPr>
                      <a:r>
                        <a:rPr lang="en-US" altLang="en-US" sz="1400">
                          <a:latin typeface="Times New Roman" panose="02020603050405020304" pitchFamily="18" charset="0"/>
                          <a:cs typeface="Times New Roman" panose="02020603050405020304" pitchFamily="18" charset="0"/>
                        </a:rPr>
                        <a:t>Blockchain</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Distributed ledger, consensus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Secure data &amp; trust sharing</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381000">
                <a:tc>
                  <a:txBody>
                    <a:bodyPr/>
                    <a:lstStyle/>
                    <a:p>
                      <a:pPr>
                        <a:buNone/>
                      </a:pPr>
                      <a:r>
                        <a:rPr lang="en-US" altLang="en-US" sz="1400">
                          <a:latin typeface="Times New Roman" panose="02020603050405020304" pitchFamily="18" charset="0"/>
                          <a:cs typeface="Times New Roman" panose="02020603050405020304" pitchFamily="18" charset="0"/>
                        </a:rPr>
                        <a:t>Consensus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b="1">
                          <a:latin typeface="Times New Roman" panose="02020603050405020304" pitchFamily="18" charset="0"/>
                          <a:cs typeface="Times New Roman" panose="02020603050405020304" pitchFamily="18" charset="0"/>
                        </a:rPr>
                        <a:t>PoW/PoS</a:t>
                      </a:r>
                      <a:r>
                        <a:rPr lang="en-US" altLang="en-US" sz="1400">
                          <a:latin typeface="Times New Roman" panose="02020603050405020304" pitchFamily="18" charset="0"/>
                          <a:cs typeface="Times New Roman" panose="02020603050405020304" pitchFamily="18" charset="0"/>
                        </a:rPr>
                        <a:t> variants adapted for </a:t>
                      </a:r>
                      <a:r>
                        <a:rPr lang="en-US" altLang="en-US" sz="1400" b="1">
                          <a:latin typeface="Times New Roman" panose="02020603050405020304" pitchFamily="18" charset="0"/>
                          <a:cs typeface="Times New Roman" panose="02020603050405020304" pitchFamily="18" charset="0"/>
                        </a:rPr>
                        <a:t>UAVs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en-US" sz="1400">
                          <a:latin typeface="Times New Roman" panose="02020603050405020304" pitchFamily="18" charset="0"/>
                          <a:cs typeface="Times New Roman" panose="02020603050405020304" pitchFamily="18" charset="0"/>
                        </a:rPr>
                        <a:t>Reliable swarm ops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bl>
          </a:graphicData>
        </a:graphic>
      </p:graphicFrame>
      <p:pic>
        <p:nvPicPr>
          <p:cNvPr id="9" name="Picture 8"/>
          <p:cNvPicPr/>
          <p:nvPr/>
        </p:nvPicPr>
        <p:blipFill>
          <a:blip r:embed="rId3"/>
          <a:stretch>
            <a:fillRect/>
          </a:stretch>
        </p:blipFill>
        <p:spPr>
          <a:xfrm>
            <a:off x="6705600" y="1252855"/>
            <a:ext cx="1736725" cy="4806315"/>
          </a:xfrm>
          <a:prstGeom prst="rect">
            <a:avLst/>
          </a:prstGeom>
        </p:spPr>
      </p:pic>
      <p:sp>
        <p:nvSpPr>
          <p:cNvPr id="8" name="Text Box 7"/>
          <p:cNvSpPr txBox="1"/>
          <p:nvPr/>
        </p:nvSpPr>
        <p:spPr>
          <a:xfrm>
            <a:off x="6477000" y="6019800"/>
            <a:ext cx="2749550" cy="275590"/>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&lt;Proposed </a:t>
            </a:r>
            <a:r>
              <a:rPr lang="en-US" sz="1200" b="1">
                <a:latin typeface="Times New Roman" panose="02020603050405020304" pitchFamily="18" charset="0"/>
                <a:cs typeface="Times New Roman" panose="02020603050405020304" pitchFamily="18" charset="0"/>
              </a:rPr>
              <a:t>OWC</a:t>
            </a:r>
            <a:r>
              <a:rPr lang="en-US" sz="1200">
                <a:latin typeface="Times New Roman" panose="02020603050405020304" pitchFamily="18" charset="0"/>
                <a:cs typeface="Times New Roman" panose="02020603050405020304" pitchFamily="18" charset="0"/>
              </a:rPr>
              <a:t>-enabled framework&gt;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581*171"/>
  <p:tag name="TABLE_ENDDRAG_RECT" val="48*120*581*1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1190</Words>
  <Application>Microsoft Office PowerPoint</Application>
  <PresentationFormat>화면 슬라이드 쇼(4:3)</PresentationFormat>
  <Paragraphs>178</Paragraphs>
  <Slides>13</Slides>
  <Notes>11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13</vt:i4>
      </vt:variant>
    </vt:vector>
  </HeadingPairs>
  <TitlesOfParts>
    <vt:vector size="17" baseType="lpstr">
      <vt:lpstr>Arial</vt:lpstr>
      <vt:lpstr>Calibri</vt:lpstr>
      <vt:lpstr>Times New Roman</vt:lpstr>
      <vt:lpstr>Office Theme</vt:lpstr>
      <vt:lpstr>PowerPoint 프레젠테이션</vt:lpstr>
      <vt:lpstr>PowerPoint 프레젠테이션</vt:lpstr>
      <vt:lpstr>Contents</vt:lpstr>
      <vt:lpstr>Introduction</vt:lpstr>
      <vt:lpstr>PowerPoint 프레젠테이션</vt:lpstr>
      <vt:lpstr>Security Integration Strategy</vt:lpstr>
      <vt:lpstr>UAV Cyberattacks</vt:lpstr>
      <vt:lpstr>Multi-UAV Network </vt:lpstr>
      <vt:lpstr>PowerPoint 프레젠테이션</vt:lpstr>
      <vt:lpstr>Consensus Algorithms in IoD</vt:lpstr>
      <vt:lpstr>Benefits and Applications</vt:lpstr>
      <vt:lpstr>Conclusion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1232</cp:revision>
  <cp:lastPrinted>2017-05-07T15:48:00Z</cp:lastPrinted>
  <dcterms:created xsi:type="dcterms:W3CDTF">2010-05-15T17:50:00Z</dcterms:created>
  <dcterms:modified xsi:type="dcterms:W3CDTF">2025-07-31T05:36:12Z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CE4D8E5F62394A6387A4A298EA5D072F_13</vt:lpwstr>
  </property>
  <property fmtid="{D5CDD505-2E9C-101B-9397-08002B2CF9AE}" pid="3" name="KSOProductBuildVer">
    <vt:lpwstr>1033-12.2.0.22222</vt:lpwstr>
  </property>
</Properties>
</file>