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62"/>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87" name="Google Shape;87;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2" name="Google Shape;142;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1: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8" name="Google Shape;148;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92" name="Google Shape;92;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97" name="Google Shape;97;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3" name="Google Shape;103;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9" name="Google Shape;109;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6: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6" name="Google Shape;116;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7: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3" name="Google Shape;123;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30" name="Google Shape;130;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9: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36" name="Google Shape;136;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1" name="Google Shape;21;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dirty="0"/>
          </a:p>
        </p:txBody>
      </p:sp>
      <p:cxnSp>
        <p:nvCxnSpPr>
          <p:cNvPr id="22" name="Google Shape;22;p2"/>
          <p:cNvCxnSpPr/>
          <p:nvPr/>
        </p:nvCxnSpPr>
        <p:spPr>
          <a:xfrm>
            <a:off x="457200" y="457200"/>
            <a:ext cx="8229600" cy="0"/>
          </a:xfrm>
          <a:prstGeom prst="straightConnector1">
            <a:avLst/>
          </a:prstGeom>
          <a:noFill/>
          <a:ln w="9525" cap="flat" cmpd="sng">
            <a:solidFill>
              <a:schemeClr val="dk1"/>
            </a:solidFill>
            <a:prstDash val="solid"/>
            <a:round/>
            <a:headEnd type="none" w="sm" len="sm"/>
            <a:tailEnd type="none" w="sm" len="sm"/>
          </a:ln>
        </p:spPr>
      </p:cxnSp>
      <p:cxnSp>
        <p:nvCxnSpPr>
          <p:cNvPr id="23" name="Google Shape;23;p2"/>
          <p:cNvCxnSpPr/>
          <p:nvPr/>
        </p:nvCxnSpPr>
        <p:spPr>
          <a:xfrm>
            <a:off x="457200" y="6324600"/>
            <a:ext cx="8229600" cy="0"/>
          </a:xfrm>
          <a:prstGeom prst="straightConnector1">
            <a:avLst/>
          </a:prstGeom>
          <a:noFill/>
          <a:ln w="9525" cap="flat" cmpd="sng">
            <a:solidFill>
              <a:schemeClr val="dk1"/>
            </a:solidFill>
            <a:prstDash val="solid"/>
            <a:round/>
            <a:headEnd type="none" w="sm" len="sm"/>
            <a:tailEnd type="none" w="sm" len="sm"/>
          </a:ln>
        </p:spPr>
      </p:cxnSp>
      <p:sp>
        <p:nvSpPr>
          <p:cNvPr id="24" name="Google Shape;24;p2"/>
          <p:cNvSpPr txBox="1"/>
          <p:nvPr/>
        </p:nvSpPr>
        <p:spPr>
          <a:xfrm>
            <a:off x="457200" y="152400"/>
            <a:ext cx="1524000" cy="3692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800" b="1" i="0" u="none" strike="noStrike" cap="none" dirty="0">
                <a:solidFill>
                  <a:schemeClr val="dk1"/>
                </a:solidFill>
                <a:latin typeface="Times New Roman"/>
                <a:ea typeface="Times New Roman"/>
                <a:cs typeface="Times New Roman"/>
                <a:sym typeface="Times New Roman"/>
              </a:rPr>
              <a:t>July 2025</a:t>
            </a:r>
            <a:endParaRPr sz="1800" b="0" i="0" u="none" strike="noStrike" cap="none" dirty="0">
              <a:solidFill>
                <a:srgbClr val="000000"/>
              </a:solidFill>
              <a:latin typeface="Arial"/>
              <a:ea typeface="Arial"/>
              <a:cs typeface="Arial"/>
              <a:sym typeface="Arial"/>
            </a:endParaRPr>
          </a:p>
        </p:txBody>
      </p:sp>
      <p:sp>
        <p:nvSpPr>
          <p:cNvPr id="25" name="Google Shape;25;p2"/>
          <p:cNvSpPr txBox="1"/>
          <p:nvPr/>
        </p:nvSpPr>
        <p:spPr>
          <a:xfrm>
            <a:off x="457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Times New Roman"/>
              <a:buNone/>
            </a:pPr>
            <a:endParaRPr sz="1400" b="0" i="0" u="none" strike="noStrike" cap="none">
              <a:solidFill>
                <a:schemeClr val="dk1"/>
              </a:solidFill>
              <a:latin typeface="Times New Roman"/>
              <a:ea typeface="Times New Roman"/>
              <a:cs typeface="Times New Roman"/>
              <a:sym typeface="Times New Roman"/>
            </a:endParaRPr>
          </a:p>
        </p:txBody>
      </p:sp>
      <p:sp>
        <p:nvSpPr>
          <p:cNvPr id="26" name="Google Shape;26;p2"/>
          <p:cNvSpPr txBox="1"/>
          <p:nvPr/>
        </p:nvSpPr>
        <p:spPr>
          <a:xfrm>
            <a:off x="6553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1400"/>
              <a:buFont typeface="Times New Roman"/>
              <a:buNone/>
            </a:pPr>
            <a:endParaRPr sz="1400" b="0" i="0" u="none" strike="noStrike" cap="none">
              <a:solidFill>
                <a:schemeClr val="dk1"/>
              </a:solidFill>
              <a:latin typeface="Times New Roman"/>
              <a:ea typeface="Times New Roman"/>
              <a:cs typeface="Times New Roman"/>
              <a:sym typeface="Times New Roman"/>
            </a:endParaRPr>
          </a:p>
        </p:txBody>
      </p:sp>
      <p:sp>
        <p:nvSpPr>
          <p:cNvPr id="27" name="Google Shape;27;p2"/>
          <p:cNvSpPr txBox="1"/>
          <p:nvPr/>
        </p:nvSpPr>
        <p:spPr>
          <a:xfrm>
            <a:off x="5410200" y="106253"/>
            <a:ext cx="3276600" cy="40006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it-IT" altLang="ko-KR" sz="2000" b="0" i="0" u="none" strike="noStrike" cap="none" dirty="0">
                <a:solidFill>
                  <a:srgbClr val="000000"/>
                </a:solidFill>
                <a:effectLst/>
                <a:highlight>
                  <a:srgbClr val="FFFFFF"/>
                </a:highlight>
                <a:latin typeface="Arial"/>
                <a:ea typeface="Arial"/>
                <a:cs typeface="Arial"/>
                <a:sym typeface="Arial"/>
              </a:rPr>
              <a:t>DCN </a:t>
            </a:r>
            <a:r>
              <a:rPr lang="it-IT" altLang="ko-KR" sz="2000" b="1" i="0" u="none" strike="noStrike" cap="none" dirty="0">
                <a:solidFill>
                  <a:srgbClr val="000000"/>
                </a:solidFill>
                <a:effectLst/>
                <a:highlight>
                  <a:srgbClr val="FFFFFF"/>
                </a:highlight>
                <a:latin typeface="Arial"/>
                <a:ea typeface="Arial"/>
                <a:cs typeface="Arial"/>
                <a:sym typeface="Arial"/>
              </a:rPr>
              <a:t>15-25-0394-00-07ma</a:t>
            </a:r>
            <a:endParaRPr sz="2000" b="1"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8"/>
        <p:cNvGrpSpPr/>
        <p:nvPr/>
      </p:nvGrpSpPr>
      <p:grpSpPr>
        <a:xfrm>
          <a:off x="0" y="0"/>
          <a:ext cx="0" cy="0"/>
          <a:chOff x="0" y="0"/>
          <a:chExt cx="0" cy="0"/>
        </a:xfrm>
      </p:grpSpPr>
      <p:sp>
        <p:nvSpPr>
          <p:cNvPr id="29" name="Google Shape;29;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cxnSp>
        <p:nvCxnSpPr>
          <p:cNvPr id="31" name="Google Shape;31;p3"/>
          <p:cNvCxnSpPr/>
          <p:nvPr/>
        </p:nvCxnSpPr>
        <p:spPr>
          <a:xfrm>
            <a:off x="457200" y="6324600"/>
            <a:ext cx="8229600" cy="0"/>
          </a:xfrm>
          <a:prstGeom prst="straightConnector1">
            <a:avLst/>
          </a:prstGeom>
          <a:noFill/>
          <a:ln w="9525" cap="flat" cmpd="sng">
            <a:solidFill>
              <a:schemeClr val="dk1"/>
            </a:solidFill>
            <a:prstDash val="solid"/>
            <a:round/>
            <a:headEnd type="none" w="sm" len="sm"/>
            <a:tailEnd type="none" w="sm" len="sm"/>
          </a:ln>
        </p:spPr>
      </p:cxnSp>
      <p:cxnSp>
        <p:nvCxnSpPr>
          <p:cNvPr id="32" name="Google Shape;32;p3"/>
          <p:cNvCxnSpPr/>
          <p:nvPr/>
        </p:nvCxnSpPr>
        <p:spPr>
          <a:xfrm>
            <a:off x="457200" y="457200"/>
            <a:ext cx="8229600" cy="0"/>
          </a:xfrm>
          <a:prstGeom prst="straightConnector1">
            <a:avLst/>
          </a:prstGeom>
          <a:noFill/>
          <a:ln w="9525" cap="flat" cmpd="sng">
            <a:solidFill>
              <a:schemeClr val="dk1"/>
            </a:solidFill>
            <a:prstDash val="solid"/>
            <a:round/>
            <a:headEnd type="none" w="sm" len="sm"/>
            <a:tailEnd type="none" w="sm" len="sm"/>
          </a:ln>
        </p:spPr>
      </p:cxnSp>
      <p:sp>
        <p:nvSpPr>
          <p:cNvPr id="33" name="Google Shape;33;p3"/>
          <p:cNvSpPr txBox="1"/>
          <p:nvPr/>
        </p:nvSpPr>
        <p:spPr>
          <a:xfrm>
            <a:off x="5410200" y="120134"/>
            <a:ext cx="3276600" cy="40006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it-IT" altLang="ko-KR" sz="2000" b="0" i="0" u="none" strike="noStrike" cap="none" dirty="0">
                <a:solidFill>
                  <a:srgbClr val="000000"/>
                </a:solidFill>
                <a:effectLst/>
                <a:latin typeface="Arial"/>
                <a:ea typeface="Arial"/>
                <a:cs typeface="Arial"/>
                <a:sym typeface="Arial"/>
              </a:rPr>
              <a:t>DCN </a:t>
            </a:r>
            <a:r>
              <a:rPr lang="it-IT" altLang="ko-KR" sz="2000" b="1" i="0" u="none" strike="noStrike" cap="none" dirty="0">
                <a:solidFill>
                  <a:srgbClr val="000000"/>
                </a:solidFill>
                <a:effectLst/>
                <a:latin typeface="Arial"/>
                <a:ea typeface="Arial"/>
                <a:cs typeface="Arial"/>
                <a:sym typeface="Arial"/>
              </a:rPr>
              <a:t>15-25-0394-00-07ma</a:t>
            </a:r>
            <a:endParaRPr sz="2000" b="0" i="0" u="none" strike="noStrike" cap="none" dirty="0">
              <a:solidFill>
                <a:srgbClr val="000000"/>
              </a:solidFill>
              <a:latin typeface="Arial"/>
              <a:ea typeface="Arial"/>
              <a:cs typeface="Arial"/>
              <a:sym typeface="Arial"/>
            </a:endParaRPr>
          </a:p>
        </p:txBody>
      </p:sp>
      <p:sp>
        <p:nvSpPr>
          <p:cNvPr id="34" name="Google Shape;34;p3"/>
          <p:cNvSpPr txBox="1"/>
          <p:nvPr/>
        </p:nvSpPr>
        <p:spPr>
          <a:xfrm>
            <a:off x="457200" y="123264"/>
            <a:ext cx="1524000" cy="3692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800" b="1" i="0" u="none" strike="noStrike" cap="none" dirty="0">
                <a:solidFill>
                  <a:schemeClr val="dk1"/>
                </a:solidFill>
                <a:latin typeface="Times New Roman"/>
                <a:ea typeface="Arial"/>
                <a:cs typeface="Times New Roman"/>
                <a:sym typeface="Times New Roman"/>
              </a:rPr>
              <a:t>July 2025</a:t>
            </a:r>
            <a:endParaRPr sz="1800" b="0" i="0" u="none" strike="noStrike" cap="none" dirty="0">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cxnSp>
        <p:nvCxnSpPr>
          <p:cNvPr id="12" name="Google Shape;12;p1"/>
          <p:cNvCxnSpPr/>
          <p:nvPr/>
        </p:nvCxnSpPr>
        <p:spPr>
          <a:xfrm>
            <a:off x="457200" y="6324600"/>
            <a:ext cx="8229600" cy="0"/>
          </a:xfrm>
          <a:prstGeom prst="straightConnector1">
            <a:avLst/>
          </a:prstGeom>
          <a:noFill/>
          <a:ln w="9525" cap="flat" cmpd="sng">
            <a:solidFill>
              <a:schemeClr val="dk1"/>
            </a:solidFill>
            <a:prstDash val="solid"/>
            <a:round/>
            <a:headEnd type="none" w="sm" len="sm"/>
            <a:tailEnd type="none" w="sm" len="sm"/>
          </a:ln>
        </p:spPr>
      </p:cxnSp>
      <p:sp>
        <p:nvSpPr>
          <p:cNvPr id="13" name="Google Shape;13;p1"/>
          <p:cNvSpPr txBox="1"/>
          <p:nvPr/>
        </p:nvSpPr>
        <p:spPr>
          <a:xfrm>
            <a:off x="457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Times New Roman"/>
              <a:buNone/>
            </a:pPr>
            <a:endParaRPr sz="1400" b="0" i="0" u="none" strike="noStrike" cap="none">
              <a:solidFill>
                <a:schemeClr val="dk1"/>
              </a:solidFill>
              <a:latin typeface="Times New Roman"/>
              <a:ea typeface="Times New Roman"/>
              <a:cs typeface="Times New Roman"/>
              <a:sym typeface="Times New Roman"/>
            </a:endParaRPr>
          </a:p>
        </p:txBody>
      </p:sp>
      <p:sp>
        <p:nvSpPr>
          <p:cNvPr id="14" name="Google Shape;14;p1"/>
          <p:cNvSpPr txBox="1"/>
          <p:nvPr/>
        </p:nvSpPr>
        <p:spPr>
          <a:xfrm>
            <a:off x="6553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1400"/>
              <a:buFont typeface="Times New Roman"/>
              <a:buNone/>
            </a:pPr>
            <a:endParaRPr sz="1400" b="0" i="0" u="none" strike="noStrike" cap="none">
              <a:solidFill>
                <a:schemeClr val="dk1"/>
              </a:solidFill>
              <a:latin typeface="Times New Roman"/>
              <a:ea typeface="Times New Roman"/>
              <a:cs typeface="Times New Roman"/>
              <a:sym typeface="Times New Roman"/>
            </a:endParaRPr>
          </a:p>
        </p:txBody>
      </p:sp>
      <p:sp>
        <p:nvSpPr>
          <p:cNvPr id="15" name="Google Shape;15;p1"/>
          <p:cNvSpPr txBox="1"/>
          <p:nvPr/>
        </p:nvSpPr>
        <p:spPr>
          <a:xfrm>
            <a:off x="8001000" y="6381948"/>
            <a:ext cx="553357"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Times New Roman"/>
                <a:ea typeface="Times New Roman"/>
                <a:cs typeface="Times New Roman"/>
                <a:sym typeface="Times New Roman"/>
              </a:rPr>
              <a:t>Slide</a:t>
            </a:r>
            <a:endParaRPr sz="1400" b="0" i="0" u="none" strike="noStrike" cap="none">
              <a:solidFill>
                <a:srgbClr val="000000"/>
              </a:solidFill>
              <a:latin typeface="Arial"/>
              <a:ea typeface="Arial"/>
              <a:cs typeface="Arial"/>
              <a:sym typeface="Arial"/>
            </a:endParaRPr>
          </a:p>
        </p:txBody>
      </p:sp>
      <p:sp>
        <p:nvSpPr>
          <p:cNvPr id="16" name="Google Shape;16;p1"/>
          <p:cNvSpPr txBox="1"/>
          <p:nvPr/>
        </p:nvSpPr>
        <p:spPr>
          <a:xfrm>
            <a:off x="8305801" y="6353273"/>
            <a:ext cx="457199"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chemeClr val="dk1"/>
                </a:solidFill>
                <a:latin typeface="Times New Roman"/>
                <a:ea typeface="Times New Roman"/>
                <a:cs typeface="Times New Roman"/>
                <a:sym typeface="Times New Roman"/>
              </a:rPr>
              <a:t>‹#›</a:t>
            </a:fld>
            <a:endParaRPr sz="1400" b="0" i="0" u="none" strike="noStrike" cap="none">
              <a:solidFill>
                <a:schemeClr val="dk1"/>
              </a:solidFill>
              <a:latin typeface="Times New Roman"/>
              <a:ea typeface="Times New Roman"/>
              <a:cs typeface="Times New Roman"/>
              <a:sym typeface="Times New Roman"/>
            </a:endParaRPr>
          </a:p>
        </p:txBody>
      </p:sp>
      <p:sp>
        <p:nvSpPr>
          <p:cNvPr id="17" name="Google Shape;17;p1"/>
          <p:cNvSpPr txBox="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Times New Roman"/>
              <a:buNone/>
            </a:pPr>
            <a:r>
              <a:rPr lang="en-US" sz="1200" b="0" i="0" u="none" strike="noStrike" cap="none">
                <a:solidFill>
                  <a:srgbClr val="888888"/>
                </a:solidFill>
                <a:latin typeface="Times New Roman"/>
                <a:ea typeface="Times New Roman"/>
                <a:cs typeface="Times New Roman"/>
                <a:sym typeface="Times New Roman"/>
              </a:rPr>
              <a:t>Yeong Min Jang</a:t>
            </a:r>
            <a:endParaRPr sz="1200" b="0" i="0" u="none" strike="noStrike" cap="none">
              <a:solidFill>
                <a:srgbClr val="888888"/>
              </a:solidFill>
              <a:latin typeface="Times New Roman"/>
              <a:ea typeface="Times New Roman"/>
              <a:cs typeface="Times New Roman"/>
              <a:sym typeface="Times New Roman"/>
            </a:endParaRPr>
          </a:p>
        </p:txBody>
      </p:sp>
      <p:sp>
        <p:nvSpPr>
          <p:cNvPr id="18" name="Google Shape;18;p1"/>
          <p:cNvSpPr txBox="1"/>
          <p:nvPr/>
        </p:nvSpPr>
        <p:spPr>
          <a:xfrm>
            <a:off x="457200" y="6477000"/>
            <a:ext cx="1600200" cy="215444"/>
          </a:xfrm>
          <a:prstGeom prst="rect">
            <a:avLst/>
          </a:prstGeom>
          <a:noFill/>
          <a:ln>
            <a:noFill/>
          </a:ln>
        </p:spPr>
        <p:txBody>
          <a:bodyPr spcFirstLastPara="1" wrap="square" lIns="0" tIns="0" rIns="0" bIns="0" anchor="b" anchorCtr="0">
            <a:spAutoFit/>
          </a:bodyPr>
          <a:lstStyle/>
          <a:p>
            <a:pPr marL="0" marR="0" lvl="0" indent="0" algn="l"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jang@kookmin.ac.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wp@etri.re.k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doi.org/10.3390/s22207770" TargetMode="External"/><Relationship Id="rId7" Type="http://schemas.openxmlformats.org/officeDocument/2006/relationships/hyperlink" Target="https://doi.org/10.1109/twc.2022.318363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i.org/10.1109/ants63515.2024.10898355" TargetMode="External"/><Relationship Id="rId5" Type="http://schemas.openxmlformats.org/officeDocument/2006/relationships/hyperlink" Target="https://doi.org/10.1109/lcomm.2021.3113699" TargetMode="External"/><Relationship Id="rId4" Type="http://schemas.openxmlformats.org/officeDocument/2006/relationships/hyperlink" Target="https://doi.org/10.1109/jsac.2021.308865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p:nvPr/>
        </p:nvSpPr>
        <p:spPr>
          <a:xfrm>
            <a:off x="76200" y="659011"/>
            <a:ext cx="8991600" cy="553997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sng" strike="noStrike" cap="none" dirty="0">
                <a:solidFill>
                  <a:schemeClr val="dk1"/>
                </a:solidFill>
                <a:latin typeface="Times New Roman"/>
                <a:ea typeface="Times New Roman"/>
                <a:cs typeface="Times New Roman"/>
                <a:sym typeface="Times New Roman"/>
              </a:rPr>
              <a:t>Project: IEEE P802.15 Working Group for Wireless Specialty Networks (WSNs)</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Submission Title: </a:t>
            </a:r>
            <a:r>
              <a:rPr lang="en-US" sz="1600" b="0" i="0" u="none" strike="noStrike" cap="none" dirty="0">
                <a:solidFill>
                  <a:schemeClr val="dk1"/>
                </a:solidFill>
                <a:latin typeface="Times New Roman"/>
                <a:ea typeface="Times New Roman"/>
                <a:cs typeface="Times New Roman"/>
                <a:sym typeface="Times New Roman"/>
              </a:rPr>
              <a:t>Symmetric UAV-to-UAV FSO Communication with Dual-Mode QPD-Based ATP </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Date Submitted: </a:t>
            </a:r>
            <a:r>
              <a:rPr lang="en-US" sz="1600" b="0" i="0" u="none" strike="noStrike" cap="none" dirty="0">
                <a:solidFill>
                  <a:schemeClr val="dk1"/>
                </a:solidFill>
                <a:latin typeface="Times New Roman"/>
                <a:ea typeface="Times New Roman"/>
                <a:cs typeface="Times New Roman"/>
                <a:sym typeface="Times New Roman"/>
              </a:rPr>
              <a:t>July 31, 2025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Source:</a:t>
            </a:r>
            <a:r>
              <a:rPr lang="en-US" sz="1600" b="0" i="0" u="none" strike="noStrike" cap="none" dirty="0">
                <a:solidFill>
                  <a:schemeClr val="dk1"/>
                </a:solidFill>
                <a:latin typeface="Times New Roman"/>
                <a:ea typeface="Times New Roman"/>
                <a:cs typeface="Times New Roman"/>
                <a:sym typeface="Times New Roman"/>
              </a:rPr>
              <a:t> Fadhila Ahmad, Yeong Min Jang(Kookmin University), Hyoung-Jun Park, Chan Il Yeo, </a:t>
            </a:r>
            <a:r>
              <a:rPr lang="en-US" sz="1600" b="0" i="0" u="none" strike="noStrike" cap="none" dirty="0" err="1">
                <a:solidFill>
                  <a:schemeClr val="dk1"/>
                </a:solidFill>
                <a:latin typeface="Times New Roman"/>
                <a:ea typeface="Times New Roman"/>
                <a:cs typeface="Times New Roman"/>
                <a:sym typeface="Times New Roman"/>
              </a:rPr>
              <a:t>Siwoong</a:t>
            </a:r>
            <a:r>
              <a:rPr lang="en-US" sz="1600" b="0" i="0" u="none" strike="noStrike" cap="none" dirty="0">
                <a:solidFill>
                  <a:schemeClr val="dk1"/>
                </a:solidFill>
                <a:latin typeface="Times New Roman"/>
                <a:ea typeface="Times New Roman"/>
                <a:cs typeface="Times New Roman"/>
                <a:sym typeface="Times New Roman"/>
              </a:rPr>
              <a:t> Park (ETRI)</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a:solidFill>
                  <a:schemeClr val="dk1"/>
                </a:solidFill>
                <a:latin typeface="Times New Roman"/>
                <a:ea typeface="Times New Roman"/>
                <a:cs typeface="Times New Roman"/>
                <a:sym typeface="Times New Roman"/>
              </a:rPr>
              <a:t>Address: Kookmin University, 77 </a:t>
            </a:r>
            <a:r>
              <a:rPr lang="en-US" sz="1600" b="0" i="0" u="none" strike="noStrike" cap="none" dirty="0" err="1">
                <a:solidFill>
                  <a:schemeClr val="dk1"/>
                </a:solidFill>
                <a:latin typeface="Times New Roman"/>
                <a:ea typeface="Times New Roman"/>
                <a:cs typeface="Times New Roman"/>
                <a:sym typeface="Times New Roman"/>
              </a:rPr>
              <a:t>Jeongneung</a:t>
            </a:r>
            <a:r>
              <a:rPr lang="en-US" sz="1600" b="0" i="0" u="none" strike="noStrike" cap="none" dirty="0">
                <a:solidFill>
                  <a:schemeClr val="dk1"/>
                </a:solidFill>
                <a:latin typeface="Times New Roman"/>
                <a:ea typeface="Times New Roman"/>
                <a:cs typeface="Times New Roman"/>
                <a:sym typeface="Times New Roman"/>
              </a:rPr>
              <a:t>-Ro, </a:t>
            </a:r>
            <a:r>
              <a:rPr lang="en-US" sz="1600" b="0" i="0" u="none" strike="noStrike" cap="none" dirty="0" err="1">
                <a:solidFill>
                  <a:schemeClr val="dk1"/>
                </a:solidFill>
                <a:latin typeface="Times New Roman"/>
                <a:ea typeface="Times New Roman"/>
                <a:cs typeface="Times New Roman"/>
                <a:sym typeface="Times New Roman"/>
              </a:rPr>
              <a:t>Seongbuk</a:t>
            </a:r>
            <a:r>
              <a:rPr lang="en-US" sz="1600" b="0" i="0" u="none" strike="noStrike" cap="none" dirty="0">
                <a:solidFill>
                  <a:schemeClr val="dk1"/>
                </a:solidFill>
                <a:latin typeface="Times New Roman"/>
                <a:ea typeface="Times New Roman"/>
                <a:cs typeface="Times New Roman"/>
                <a:sym typeface="Times New Roman"/>
              </a:rPr>
              <a:t>-Gu, Seoul, </a:t>
            </a:r>
            <a:r>
              <a:rPr lang="en-US" sz="1600" dirty="0">
                <a:solidFill>
                  <a:schemeClr val="dk1"/>
                </a:solidFill>
                <a:latin typeface="Times New Roman"/>
                <a:ea typeface="Times New Roman"/>
                <a:cs typeface="Times New Roman"/>
                <a:sym typeface="Times New Roman"/>
              </a:rPr>
              <a:t>02707</a:t>
            </a:r>
            <a:r>
              <a:rPr lang="en-US" sz="1600" b="0" i="0" u="none" strike="noStrike" cap="none" dirty="0">
                <a:solidFill>
                  <a:schemeClr val="dk1"/>
                </a:solidFill>
                <a:latin typeface="Times New Roman"/>
                <a:ea typeface="Times New Roman"/>
                <a:cs typeface="Times New Roman"/>
                <a:sym typeface="Times New Roman"/>
              </a:rPr>
              <a:t>, Republic of Korea</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a:solidFill>
                  <a:schemeClr val="dk1"/>
                </a:solidFill>
                <a:latin typeface="Times New Roman"/>
                <a:ea typeface="Times New Roman"/>
                <a:cs typeface="Times New Roman"/>
                <a:sym typeface="Times New Roman"/>
              </a:rPr>
              <a:t>Voice: +82-2-910-5068  				E-Mail: </a:t>
            </a:r>
            <a:r>
              <a:rPr lang="en-US" sz="1600" b="0" i="0" u="sng" strike="noStrike" cap="none" dirty="0">
                <a:solidFill>
                  <a:schemeClr val="hlink"/>
                </a:solidFill>
                <a:latin typeface="Times New Roman"/>
                <a:ea typeface="Times New Roman"/>
                <a:cs typeface="Times New Roman"/>
                <a:sym typeface="Times New Roman"/>
                <a:hlinkClick r:id="rId3"/>
              </a:rPr>
              <a:t>yjang@kookmin.ac.kr</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err="1">
                <a:solidFill>
                  <a:schemeClr val="dk1"/>
                </a:solidFill>
                <a:latin typeface="Times New Roman"/>
                <a:ea typeface="Times New Roman"/>
                <a:cs typeface="Times New Roman"/>
                <a:sym typeface="Times New Roman"/>
              </a:rPr>
              <a:t>Honam</a:t>
            </a:r>
            <a:r>
              <a:rPr lang="en-US" sz="1600" b="0" i="0" u="none" strike="noStrike" cap="none" dirty="0">
                <a:solidFill>
                  <a:schemeClr val="dk1"/>
                </a:solidFill>
                <a:latin typeface="Times New Roman"/>
                <a:ea typeface="Times New Roman"/>
                <a:cs typeface="Times New Roman"/>
                <a:sym typeface="Times New Roman"/>
              </a:rPr>
              <a:t> Research Division/ Optical ICT Convergence Research Section, ETRI, Republic of Korea</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600"/>
              <a:buFont typeface="Arial"/>
              <a:buNone/>
            </a:pPr>
            <a:r>
              <a:rPr lang="en-US" sz="1600" b="0" i="0" u="none" strike="noStrike" cap="none" dirty="0">
                <a:solidFill>
                  <a:schemeClr val="dk1"/>
                </a:solidFill>
                <a:latin typeface="Times New Roman"/>
                <a:ea typeface="Times New Roman"/>
                <a:cs typeface="Times New Roman"/>
                <a:sym typeface="Times New Roman"/>
              </a:rPr>
              <a:t>Voice: +82-62-970-6635  				E-Mail: </a:t>
            </a:r>
            <a:r>
              <a:rPr lang="en-US" sz="1600" b="0" i="0" u="sng" strike="noStrike" cap="none" dirty="0">
                <a:solidFill>
                  <a:schemeClr val="hlink"/>
                </a:solidFill>
                <a:latin typeface="Times New Roman"/>
                <a:ea typeface="Times New Roman"/>
                <a:cs typeface="Times New Roman"/>
                <a:sym typeface="Times New Roman"/>
                <a:hlinkClick r:id="rId4"/>
              </a:rPr>
              <a:t>swp@etri.re.kr</a:t>
            </a:r>
            <a:r>
              <a:rPr lang="en-US" sz="1600" b="0" i="0" u="none" strike="noStrike" cap="none" dirty="0">
                <a:solidFill>
                  <a:schemeClr val="dk1"/>
                </a:solidFill>
                <a:latin typeface="Times New Roman"/>
                <a:ea typeface="Times New Roman"/>
                <a:cs typeface="Times New Roman"/>
                <a:sym typeface="Times New Roman"/>
              </a:rPr>
              <a:t> </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60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Re:</a:t>
            </a:r>
            <a:r>
              <a:rPr lang="en-US" sz="1600" b="0" i="0" u="none" strike="noStrike" cap="none" dirty="0">
                <a:solidFill>
                  <a:schemeClr val="dk1"/>
                </a:solidFill>
                <a:latin typeface="Times New Roman"/>
                <a:ea typeface="Times New Roman"/>
                <a:cs typeface="Times New Roman"/>
                <a:sym typeface="Times New Roman"/>
              </a:rPr>
              <a:t> </a:t>
            </a:r>
            <a:r>
              <a:rPr lang="en-US" sz="1800" b="0" i="0" u="none" strike="noStrike" cap="none" dirty="0">
                <a:solidFill>
                  <a:schemeClr val="dk1"/>
                </a:solidFill>
                <a:latin typeface="Times New Roman"/>
                <a:ea typeface="Times New Roman"/>
                <a:cs typeface="Times New Roman"/>
                <a:sym typeface="Times New Roman"/>
              </a:rPr>
              <a:t>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120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Abstract:</a:t>
            </a:r>
            <a:r>
              <a:rPr lang="en-US" sz="1600" b="0" i="0" u="none" strike="noStrike" cap="none" dirty="0">
                <a:solidFill>
                  <a:schemeClr val="dk1"/>
                </a:solidFill>
                <a:latin typeface="Times New Roman"/>
                <a:ea typeface="Times New Roman"/>
                <a:cs typeface="Times New Roman"/>
                <a:sym typeface="Times New Roman"/>
              </a:rPr>
              <a:t>	Present the advancements in the Future directions of ATP for UAV-to-UAV FSO Communication</a:t>
            </a:r>
            <a:endParaRPr sz="1400" b="0" i="0" u="none" strike="noStrike" cap="none" dirty="0">
              <a:solidFill>
                <a:srgbClr val="000000"/>
              </a:solidFill>
              <a:highlight>
                <a:srgbClr val="FFFF00"/>
              </a:highlight>
              <a:latin typeface="Arial"/>
              <a:ea typeface="Arial"/>
              <a:cs typeface="Arial"/>
              <a:sym typeface="Arial"/>
            </a:endParaRPr>
          </a:p>
          <a:p>
            <a:pPr marL="0" marR="0" lvl="0" indent="0" algn="l" rtl="0">
              <a:lnSpc>
                <a:spcPct val="100000"/>
              </a:lnSpc>
              <a:spcBef>
                <a:spcPts val="120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Purpose:</a:t>
            </a:r>
            <a:r>
              <a:rPr lang="en-US" sz="1600" b="0" i="0" u="none" strike="noStrike" cap="none" dirty="0">
                <a:solidFill>
                  <a:schemeClr val="dk1"/>
                </a:solidFill>
                <a:latin typeface="Times New Roman"/>
                <a:ea typeface="Times New Roman"/>
                <a:cs typeface="Times New Roman"/>
                <a:sym typeface="Times New Roman"/>
              </a:rPr>
              <a:t>	Presentation for contribution on ATP</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for UAV-to-UAV FSO Communication</a:t>
            </a:r>
            <a:endParaRPr sz="1400" b="0" i="0" u="none" strike="noStrike" cap="none" dirty="0">
              <a:solidFill>
                <a:srgbClr val="000000"/>
              </a:solidFill>
              <a:latin typeface="Arial"/>
              <a:ea typeface="Arial"/>
              <a:cs typeface="Arial"/>
              <a:sym typeface="Arial"/>
            </a:endParaRPr>
          </a:p>
          <a:p>
            <a:pPr marL="0" marR="0" lvl="0" indent="0" algn="just" rtl="0">
              <a:lnSpc>
                <a:spcPct val="100000"/>
              </a:lnSpc>
              <a:spcBef>
                <a:spcPts val="60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Notice:</a:t>
            </a:r>
            <a:r>
              <a:rPr lang="en-US" sz="1600" b="0" i="0" u="none" strike="noStrike" cap="none" dirty="0">
                <a:solidFill>
                  <a:schemeClr val="dk1"/>
                </a:solidFill>
                <a:latin typeface="Times New Roman"/>
                <a:ea typeface="Times New Roman"/>
                <a:cs typeface="Times New Roman"/>
                <a:sym typeface="Times New Roman"/>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400" b="0" i="0" u="none" strike="noStrike" cap="none" dirty="0">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600"/>
              <a:buFont typeface="Arial"/>
              <a:buNone/>
            </a:pP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Release:</a:t>
            </a:r>
            <a:r>
              <a:rPr lang="en-US" sz="1600" b="0" i="0" u="none" strike="noStrike" cap="none" dirty="0">
                <a:solidFill>
                  <a:schemeClr val="dk1"/>
                </a:solidFill>
                <a:latin typeface="Times New Roman"/>
                <a:ea typeface="Times New Roman"/>
                <a:cs typeface="Times New Roman"/>
                <a:sym typeface="Times New Roman"/>
              </a:rPr>
              <a:t>	The contributor acknowledges and accepts that this contribution becomes the property of IEEE and may be made publicly available by IG NG-OWC	</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2"/>
          <p:cNvSpPr txBox="1"/>
          <p:nvPr/>
        </p:nvSpPr>
        <p:spPr>
          <a:xfrm>
            <a:off x="3544317" y="533400"/>
            <a:ext cx="2055371"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a:solidFill>
                  <a:schemeClr val="dk1"/>
                </a:solidFill>
                <a:latin typeface="Times New Roman"/>
                <a:ea typeface="Times New Roman"/>
                <a:cs typeface="Times New Roman"/>
                <a:sym typeface="Times New Roman"/>
              </a:rPr>
              <a:t>Conclusion</a:t>
            </a:r>
            <a:endParaRPr sz="2400" b="0" i="0" u="none" strike="noStrike" cap="none">
              <a:solidFill>
                <a:schemeClr val="dk1"/>
              </a:solidFill>
              <a:latin typeface="Times New Roman"/>
              <a:ea typeface="Times New Roman"/>
              <a:cs typeface="Times New Roman"/>
              <a:sym typeface="Times New Roman"/>
            </a:endParaRPr>
          </a:p>
        </p:txBody>
      </p:sp>
      <p:sp>
        <p:nvSpPr>
          <p:cNvPr id="145" name="Google Shape;145;p22"/>
          <p:cNvSpPr txBox="1"/>
          <p:nvPr/>
        </p:nvSpPr>
        <p:spPr>
          <a:xfrm>
            <a:off x="457200" y="1321775"/>
            <a:ext cx="8229600" cy="4845300"/>
          </a:xfrm>
          <a:prstGeom prst="rect">
            <a:avLst/>
          </a:prstGeom>
          <a:noFill/>
          <a:ln>
            <a:noFill/>
          </a:ln>
        </p:spPr>
        <p:txBody>
          <a:bodyPr spcFirstLastPara="1" wrap="square" lIns="91425" tIns="45700" rIns="91425" bIns="45700" anchor="t" anchorCtr="0">
            <a:normAutofit fontScale="92500"/>
          </a:bodyPr>
          <a:lstStyle/>
          <a:p>
            <a:pPr marL="457200" marR="0" lvl="0" indent="-369570" algn="just" rtl="0">
              <a:lnSpc>
                <a:spcPct val="150000"/>
              </a:lnSpc>
              <a:spcBef>
                <a:spcPts val="0"/>
              </a:spcBef>
              <a:spcAft>
                <a:spcPts val="0"/>
              </a:spcAft>
              <a:buClr>
                <a:srgbClr val="000000"/>
              </a:buClr>
              <a:buSzPct val="100000"/>
              <a:buFont typeface="Times New Roman"/>
              <a:buChar char="•"/>
            </a:pPr>
            <a:r>
              <a:rPr lang="en-US" sz="2400" b="0" i="0" u="none" strike="noStrike" cap="none">
                <a:solidFill>
                  <a:srgbClr val="000000"/>
                </a:solidFill>
                <a:latin typeface="Times New Roman"/>
                <a:ea typeface="Times New Roman"/>
                <a:cs typeface="Times New Roman"/>
                <a:sym typeface="Times New Roman"/>
              </a:rPr>
              <a:t>Dual mode QPD based ATP enables simple, high-performance UAV-to-UAV FSO link and reducing system complexity</a:t>
            </a:r>
            <a:endParaRPr sz="2400" b="0" i="0" u="none" strike="noStrike" cap="none">
              <a:solidFill>
                <a:srgbClr val="000000"/>
              </a:solidFill>
              <a:latin typeface="Times New Roman"/>
              <a:ea typeface="Times New Roman"/>
              <a:cs typeface="Times New Roman"/>
              <a:sym typeface="Times New Roman"/>
            </a:endParaRPr>
          </a:p>
          <a:p>
            <a:pPr marL="457200" marR="0" lvl="0" indent="-369570" algn="just" rtl="0">
              <a:lnSpc>
                <a:spcPct val="150000"/>
              </a:lnSpc>
              <a:spcBef>
                <a:spcPts val="0"/>
              </a:spcBef>
              <a:spcAft>
                <a:spcPts val="0"/>
              </a:spcAft>
              <a:buClr>
                <a:srgbClr val="000000"/>
              </a:buClr>
              <a:buSzPct val="100000"/>
              <a:buFont typeface="Times New Roman"/>
              <a:buChar char="•"/>
            </a:pPr>
            <a:r>
              <a:rPr lang="en-US" sz="2400" b="0" i="0" u="none" strike="noStrike" cap="none">
                <a:solidFill>
                  <a:srgbClr val="000000"/>
                </a:solidFill>
                <a:latin typeface="Times New Roman"/>
                <a:ea typeface="Times New Roman"/>
                <a:cs typeface="Times New Roman"/>
                <a:sym typeface="Times New Roman"/>
              </a:rPr>
              <a:t>Main challenges include QPD sensitivity to </a:t>
            </a:r>
            <a:r>
              <a:rPr lang="en-US" sz="2400" b="1" i="0" u="none" strike="noStrike" cap="none">
                <a:solidFill>
                  <a:srgbClr val="000000"/>
                </a:solidFill>
                <a:latin typeface="Times New Roman"/>
                <a:ea typeface="Times New Roman"/>
                <a:cs typeface="Times New Roman"/>
                <a:sym typeface="Times New Roman"/>
              </a:rPr>
              <a:t>beam size</a:t>
            </a:r>
            <a:r>
              <a:rPr lang="en-US" sz="2400" b="0" i="0" u="none" strike="noStrike" cap="none">
                <a:solidFill>
                  <a:srgbClr val="000000"/>
                </a:solidFill>
                <a:latin typeface="Times New Roman"/>
                <a:ea typeface="Times New Roman"/>
                <a:cs typeface="Times New Roman"/>
                <a:sym typeface="Times New Roman"/>
              </a:rPr>
              <a:t> (needs linearized control) and </a:t>
            </a:r>
            <a:r>
              <a:rPr lang="en-US" sz="2400" b="1" i="0" u="none" strike="noStrike" cap="none">
                <a:solidFill>
                  <a:srgbClr val="000000"/>
                </a:solidFill>
                <a:latin typeface="Times New Roman"/>
                <a:ea typeface="Times New Roman"/>
                <a:cs typeface="Times New Roman"/>
                <a:sym typeface="Times New Roman"/>
              </a:rPr>
              <a:t>beam splitting loss</a:t>
            </a:r>
            <a:endParaRPr sz="2400" b="1" i="0" u="none" strike="noStrike" cap="none">
              <a:solidFill>
                <a:srgbClr val="000000"/>
              </a:solidFill>
              <a:latin typeface="Times New Roman"/>
              <a:ea typeface="Times New Roman"/>
              <a:cs typeface="Times New Roman"/>
              <a:sym typeface="Times New Roman"/>
            </a:endParaRPr>
          </a:p>
          <a:p>
            <a:pPr marL="457200" marR="0" lvl="0" indent="-369570" algn="just" rtl="0">
              <a:lnSpc>
                <a:spcPct val="150000"/>
              </a:lnSpc>
              <a:spcBef>
                <a:spcPts val="0"/>
              </a:spcBef>
              <a:spcAft>
                <a:spcPts val="0"/>
              </a:spcAft>
              <a:buClr>
                <a:srgbClr val="000000"/>
              </a:buClr>
              <a:buSzPct val="100000"/>
              <a:buFont typeface="Times New Roman"/>
              <a:buChar char="•"/>
            </a:pPr>
            <a:r>
              <a:rPr lang="en-US" sz="2400" b="0" i="0" u="none" strike="noStrike" cap="none">
                <a:solidFill>
                  <a:srgbClr val="000000"/>
                </a:solidFill>
                <a:latin typeface="Times New Roman"/>
                <a:ea typeface="Times New Roman"/>
                <a:cs typeface="Times New Roman"/>
                <a:sym typeface="Times New Roman"/>
              </a:rPr>
              <a:t>Possible solutions: </a:t>
            </a:r>
            <a:r>
              <a:rPr lang="en-US" sz="2400" b="1" i="0" u="none" strike="noStrike" cap="none">
                <a:solidFill>
                  <a:srgbClr val="000000"/>
                </a:solidFill>
                <a:latin typeface="Times New Roman"/>
                <a:ea typeface="Times New Roman"/>
                <a:cs typeface="Times New Roman"/>
                <a:sym typeface="Times New Roman"/>
              </a:rPr>
              <a:t>LSTM-based prediction</a:t>
            </a:r>
            <a:r>
              <a:rPr lang="en-US" sz="2400" b="0" i="0" u="none" strike="noStrike" cap="none">
                <a:solidFill>
                  <a:srgbClr val="000000"/>
                </a:solidFill>
                <a:latin typeface="Times New Roman"/>
                <a:ea typeface="Times New Roman"/>
                <a:cs typeface="Times New Roman"/>
                <a:sym typeface="Times New Roman"/>
              </a:rPr>
              <a:t> for robust tracking under UAV dynamics, and </a:t>
            </a:r>
            <a:r>
              <a:rPr lang="en-US" sz="2400" b="1" i="0" u="none" strike="noStrike" cap="none">
                <a:solidFill>
                  <a:srgbClr val="000000"/>
                </a:solidFill>
                <a:latin typeface="Times New Roman"/>
                <a:ea typeface="Times New Roman"/>
                <a:cs typeface="Times New Roman"/>
                <a:sym typeface="Times New Roman"/>
              </a:rPr>
              <a:t>hybrid ATP using QPD</a:t>
            </a:r>
            <a:r>
              <a:rPr lang="en-US" sz="2400" b="0" i="0" u="none" strike="noStrike" cap="none">
                <a:solidFill>
                  <a:srgbClr val="000000"/>
                </a:solidFill>
                <a:latin typeface="Times New Roman"/>
                <a:ea typeface="Times New Roman"/>
                <a:cs typeface="Times New Roman"/>
                <a:sym typeface="Times New Roman"/>
              </a:rPr>
              <a:t> with fast steering mirrors (FSM)</a:t>
            </a:r>
            <a:endParaRPr sz="2400" b="0" i="0" u="none" strike="noStrike" cap="none">
              <a:solidFill>
                <a:srgbClr val="000000"/>
              </a:solidFill>
              <a:latin typeface="Times New Roman"/>
              <a:ea typeface="Times New Roman"/>
              <a:cs typeface="Times New Roman"/>
              <a:sym typeface="Times New Roman"/>
            </a:endParaRPr>
          </a:p>
          <a:p>
            <a:pPr marL="457200" marR="0" lvl="0" indent="-369570" algn="just" rtl="0">
              <a:lnSpc>
                <a:spcPct val="150000"/>
              </a:lnSpc>
              <a:spcBef>
                <a:spcPts val="0"/>
              </a:spcBef>
              <a:spcAft>
                <a:spcPts val="0"/>
              </a:spcAft>
              <a:buClr>
                <a:srgbClr val="000000"/>
              </a:buClr>
              <a:buSzPct val="100000"/>
              <a:buFont typeface="Times New Roman"/>
              <a:buChar char="•"/>
            </a:pPr>
            <a:r>
              <a:rPr lang="en-US" sz="2400" b="0" i="0" u="none" strike="noStrike" cap="none">
                <a:solidFill>
                  <a:srgbClr val="000000"/>
                </a:solidFill>
                <a:latin typeface="Times New Roman"/>
                <a:ea typeface="Times New Roman"/>
                <a:cs typeface="Times New Roman"/>
                <a:sym typeface="Times New Roman"/>
              </a:rPr>
              <a:t>The concept supports agile, high rate optical links between UAVs and provides a strong foundation for future UAV-FSO networks</a:t>
            </a:r>
            <a:endParaRPr sz="2400" b="0"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3"/>
          <p:cNvSpPr txBox="1"/>
          <p:nvPr/>
        </p:nvSpPr>
        <p:spPr>
          <a:xfrm>
            <a:off x="3646908" y="533400"/>
            <a:ext cx="1850186"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a:solidFill>
                  <a:schemeClr val="dk1"/>
                </a:solidFill>
                <a:latin typeface="Times New Roman"/>
                <a:ea typeface="Times New Roman"/>
                <a:cs typeface="Times New Roman"/>
                <a:sym typeface="Times New Roman"/>
              </a:rPr>
              <a:t>Reference</a:t>
            </a:r>
            <a:endParaRPr sz="2400" b="0" i="0" u="none" strike="noStrike" cap="none">
              <a:solidFill>
                <a:schemeClr val="dk1"/>
              </a:solidFill>
              <a:latin typeface="Times New Roman"/>
              <a:ea typeface="Times New Roman"/>
              <a:cs typeface="Times New Roman"/>
              <a:sym typeface="Times New Roman"/>
            </a:endParaRPr>
          </a:p>
        </p:txBody>
      </p:sp>
      <p:sp>
        <p:nvSpPr>
          <p:cNvPr id="151" name="Google Shape;151;p23"/>
          <p:cNvSpPr txBox="1"/>
          <p:nvPr/>
        </p:nvSpPr>
        <p:spPr>
          <a:xfrm>
            <a:off x="190498" y="1447800"/>
            <a:ext cx="8763000" cy="4272900"/>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15000"/>
              </a:lnSpc>
              <a:spcBef>
                <a:spcPts val="0"/>
              </a:spcBef>
              <a:spcAft>
                <a:spcPts val="0"/>
              </a:spcAft>
              <a:buClr>
                <a:schemeClr val="dk1"/>
              </a:buClr>
              <a:buSzPts val="1600"/>
              <a:buFont typeface="Calibri"/>
              <a:buAutoNum type="arabicPeriod"/>
            </a:pPr>
            <a:r>
              <a:rPr lang="en-US" sz="1600" b="0" i="0" u="none" strike="noStrike" cap="none">
                <a:solidFill>
                  <a:schemeClr val="dk1"/>
                </a:solidFill>
                <a:latin typeface="Times New Roman"/>
                <a:ea typeface="Times New Roman"/>
                <a:cs typeface="Times New Roman"/>
                <a:sym typeface="Times New Roman"/>
              </a:rPr>
              <a:t>Park, S. et al. (2022) ‘Tracking Efficiency Improvement According to Incident Beam Size in QPD-Based PAT System for Common Path-Based Full-Duplex FSO Terminals’, Sensors, 22(20), pp. 7770–7770. </a:t>
            </a:r>
            <a:r>
              <a:rPr lang="en-US" sz="1600" b="0" i="0" u="sng" strike="noStrike" cap="none">
                <a:solidFill>
                  <a:schemeClr val="hlink"/>
                </a:solidFill>
                <a:latin typeface="Times New Roman"/>
                <a:ea typeface="Times New Roman"/>
                <a:cs typeface="Times New Roman"/>
                <a:sym typeface="Times New Roman"/>
                <a:hlinkClick r:id="rId3"/>
              </a:rPr>
              <a:t>doi.org/10.3390/s22207770</a:t>
            </a:r>
            <a:r>
              <a:rPr lang="en-US" sz="1600" b="0" i="0" u="none" strike="noStrike" cap="none">
                <a:solidFill>
                  <a:schemeClr val="dk1"/>
                </a:solidFill>
                <a:latin typeface="Times New Roman"/>
                <a:ea typeface="Times New Roman"/>
                <a:cs typeface="Times New Roman"/>
                <a:sym typeface="Times New Roman"/>
              </a:rPr>
              <a:t> </a:t>
            </a:r>
            <a:endParaRPr sz="1400" b="0" i="0" u="none" strike="noStrike" cap="none">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Clr>
                <a:schemeClr val="dk1"/>
              </a:buClr>
              <a:buSzPts val="1600"/>
              <a:buFont typeface="Calibri"/>
              <a:buAutoNum type="arabicPeriod"/>
            </a:pPr>
            <a:r>
              <a:rPr lang="en-US" sz="1600" b="0" i="0" u="none" strike="noStrike" cap="none">
                <a:solidFill>
                  <a:schemeClr val="dk1"/>
                </a:solidFill>
                <a:latin typeface="Times New Roman"/>
                <a:ea typeface="Times New Roman"/>
                <a:cs typeface="Times New Roman"/>
                <a:sym typeface="Times New Roman"/>
              </a:rPr>
              <a:t>Wang, J. et al. (2021) ‘Hovering UAV-Based FSO Communications: Channel Modelling, Performance Analysis, and Parameter Optimization’, IEEE Journal on Selected Areas in Communications, 39(10), pp. 2946–2959. </a:t>
            </a:r>
            <a:r>
              <a:rPr lang="en-US" sz="1600" b="0" i="0" u="sng" strike="noStrike" cap="none">
                <a:solidFill>
                  <a:schemeClr val="hlink"/>
                </a:solidFill>
                <a:latin typeface="Times New Roman"/>
                <a:ea typeface="Times New Roman"/>
                <a:cs typeface="Times New Roman"/>
                <a:sym typeface="Times New Roman"/>
                <a:hlinkClick r:id="rId4"/>
              </a:rPr>
              <a:t>https://doi.org/10.1109/jsac.2021.3088656</a:t>
            </a:r>
            <a:r>
              <a:rPr lang="en-US" sz="1600" b="0" i="0" u="none" strike="noStrike" cap="none">
                <a:solidFill>
                  <a:schemeClr val="dk1"/>
                </a:solidFill>
                <a:latin typeface="Times New Roman"/>
                <a:ea typeface="Times New Roman"/>
                <a:cs typeface="Times New Roman"/>
                <a:sym typeface="Times New Roman"/>
              </a:rPr>
              <a:t> </a:t>
            </a:r>
            <a:endParaRPr sz="1400" b="0" i="0" u="none" strike="noStrike" cap="none">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Clr>
                <a:schemeClr val="dk1"/>
              </a:buClr>
              <a:buSzPts val="1600"/>
              <a:buFont typeface="Calibri"/>
              <a:buAutoNum type="arabicPeriod"/>
            </a:pPr>
            <a:r>
              <a:rPr lang="en-US" sz="1600" b="0" i="0" u="none" strike="noStrike" cap="none">
                <a:solidFill>
                  <a:schemeClr val="dk1"/>
                </a:solidFill>
                <a:latin typeface="Times New Roman"/>
                <a:ea typeface="Times New Roman"/>
                <a:cs typeface="Times New Roman"/>
                <a:sym typeface="Times New Roman"/>
              </a:rPr>
              <a:t>Safi, H., Akbar Dargahi and Cheng, J. (2021) ‘Beam Tracking for UAV-Assisted FSO Links With a Four-Quadrant Detector’, IEEE communications letters, 25(12), pp. 3908–3912. </a:t>
            </a:r>
            <a:r>
              <a:rPr lang="en-US" sz="1600" b="0" i="0" u="sng" strike="noStrike" cap="none">
                <a:solidFill>
                  <a:schemeClr val="hlink"/>
                </a:solidFill>
                <a:latin typeface="Times New Roman"/>
                <a:ea typeface="Times New Roman"/>
                <a:cs typeface="Times New Roman"/>
                <a:sym typeface="Times New Roman"/>
                <a:hlinkClick r:id="rId5"/>
              </a:rPr>
              <a:t>https://doi.org/10.1109/lcomm.2021.3113699</a:t>
            </a:r>
            <a:r>
              <a:rPr lang="en-US" sz="1600" b="0" i="0" u="none" strike="noStrike" cap="none">
                <a:solidFill>
                  <a:schemeClr val="dk1"/>
                </a:solidFill>
                <a:latin typeface="Times New Roman"/>
                <a:ea typeface="Times New Roman"/>
                <a:cs typeface="Times New Roman"/>
                <a:sym typeface="Times New Roman"/>
              </a:rPr>
              <a:t> </a:t>
            </a:r>
            <a:endParaRPr sz="1600" b="0" i="0" u="none" strike="noStrike" cap="none">
              <a:solidFill>
                <a:schemeClr val="dk1"/>
              </a:solidFill>
              <a:latin typeface="Times New Roman"/>
              <a:ea typeface="Times New Roman"/>
              <a:cs typeface="Times New Roman"/>
              <a:sym typeface="Times New Roman"/>
            </a:endParaRPr>
          </a:p>
          <a:p>
            <a:pPr marL="342900" marR="0" lvl="0" indent="-342900" algn="just" rtl="0">
              <a:lnSpc>
                <a:spcPct val="115000"/>
              </a:lnSpc>
              <a:spcBef>
                <a:spcPts val="0"/>
              </a:spcBef>
              <a:spcAft>
                <a:spcPts val="0"/>
              </a:spcAft>
              <a:buClr>
                <a:schemeClr val="dk1"/>
              </a:buClr>
              <a:buSzPts val="1600"/>
              <a:buFont typeface="Times New Roman"/>
              <a:buAutoNum type="arabicPeriod"/>
            </a:pPr>
            <a:r>
              <a:rPr lang="en-US" sz="1600" b="0" i="0" u="none" strike="noStrike" cap="none">
                <a:solidFill>
                  <a:schemeClr val="dk1"/>
                </a:solidFill>
                <a:latin typeface="Times New Roman"/>
                <a:ea typeface="Times New Roman"/>
                <a:cs typeface="Times New Roman"/>
                <a:sym typeface="Times New Roman"/>
              </a:rPr>
              <a:t>Singh, N. et al. (2024) ‘Modelling and analysis of QPD based track sensor developed for inter-satellite optical communication’, pp. 1–6. </a:t>
            </a:r>
            <a:r>
              <a:rPr lang="en-US" sz="1600" b="0" i="0" u="sng" strike="noStrike" cap="none">
                <a:solidFill>
                  <a:schemeClr val="hlink"/>
                </a:solidFill>
                <a:latin typeface="Times New Roman"/>
                <a:ea typeface="Times New Roman"/>
                <a:cs typeface="Times New Roman"/>
                <a:sym typeface="Times New Roman"/>
                <a:hlinkClick r:id="rId6"/>
              </a:rPr>
              <a:t>https://doi.org/10.1109/ants63515.2024.10898355</a:t>
            </a:r>
            <a:r>
              <a:rPr lang="en-US" sz="1600" b="0" i="0" u="none" strike="noStrike" cap="none">
                <a:solidFill>
                  <a:schemeClr val="dk1"/>
                </a:solidFill>
                <a:latin typeface="Times New Roman"/>
                <a:ea typeface="Times New Roman"/>
                <a:cs typeface="Times New Roman"/>
                <a:sym typeface="Times New Roman"/>
              </a:rPr>
              <a:t> </a:t>
            </a:r>
            <a:endParaRPr sz="1600" b="0" i="0" u="none" strike="noStrike" cap="none">
              <a:solidFill>
                <a:schemeClr val="dk1"/>
              </a:solidFill>
              <a:latin typeface="Times New Roman"/>
              <a:ea typeface="Times New Roman"/>
              <a:cs typeface="Times New Roman"/>
              <a:sym typeface="Times New Roman"/>
            </a:endParaRPr>
          </a:p>
          <a:p>
            <a:pPr marL="342900" marR="0" lvl="0" indent="-342900" algn="just" rtl="0">
              <a:lnSpc>
                <a:spcPct val="115000"/>
              </a:lnSpc>
              <a:spcBef>
                <a:spcPts val="0"/>
              </a:spcBef>
              <a:spcAft>
                <a:spcPts val="0"/>
              </a:spcAft>
              <a:buClr>
                <a:schemeClr val="dk1"/>
              </a:buClr>
              <a:buSzPts val="1600"/>
              <a:buFont typeface="Times New Roman"/>
              <a:buAutoNum type="arabicPeriod"/>
            </a:pPr>
            <a:r>
              <a:rPr lang="en-US" sz="1600" b="0" i="0" u="none" strike="noStrike" cap="none">
                <a:solidFill>
                  <a:schemeClr val="dk1"/>
                </a:solidFill>
                <a:latin typeface="Times New Roman"/>
                <a:ea typeface="Times New Roman"/>
                <a:cs typeface="Times New Roman"/>
                <a:sym typeface="Times New Roman"/>
              </a:rPr>
              <a:t>Shah, A. and Rangan, S. (2022) ‘Multi-Cell Multi-Beam Prediction Using Auto-Encoder LSTM for mmWave Systems’, IEEE Transactions on Wireless Communications, 21(12), pp. 10366–10380. </a:t>
            </a:r>
            <a:r>
              <a:rPr lang="en-US" sz="1600" b="0" i="0" u="sng" strike="noStrike" cap="none">
                <a:solidFill>
                  <a:schemeClr val="hlink"/>
                </a:solidFill>
                <a:latin typeface="Times New Roman"/>
                <a:ea typeface="Times New Roman"/>
                <a:cs typeface="Times New Roman"/>
                <a:sym typeface="Times New Roman"/>
                <a:hlinkClick r:id="rId7"/>
              </a:rPr>
              <a:t>https://doi.org/10.1109/twc.2022.3183632</a:t>
            </a:r>
            <a:endParaRPr sz="1600" b="0" i="0" u="none" strike="noStrike" cap="none">
              <a:solidFill>
                <a:schemeClr val="dk1"/>
              </a:solidFill>
              <a:latin typeface="Times New Roman"/>
              <a:ea typeface="Times New Roman"/>
              <a:cs typeface="Times New Roman"/>
              <a:sym typeface="Times New Roman"/>
            </a:endParaRPr>
          </a:p>
          <a:p>
            <a:pPr marL="0" marR="0" lvl="0" indent="0" algn="just" rtl="0">
              <a:lnSpc>
                <a:spcPct val="115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p:nvPr/>
        </p:nvSpPr>
        <p:spPr>
          <a:xfrm>
            <a:off x="762000" y="1371600"/>
            <a:ext cx="7632848" cy="3816424"/>
          </a:xfrm>
          <a:prstGeom prst="rect">
            <a:avLst/>
          </a:prstGeom>
          <a:noFill/>
          <a:ln>
            <a:noFill/>
          </a:ln>
        </p:spPr>
        <p:txBody>
          <a:bodyPr spcFirstLastPara="1" wrap="square" lIns="91425" tIns="45700" rIns="91425" bIns="45700" anchor="ctr" anchorCtr="0">
            <a:normAutofit fontScale="92500" lnSpcReduction="20000"/>
          </a:bodyPr>
          <a:lstStyle/>
          <a:p>
            <a:pPr marL="0" marR="0" lvl="0" indent="0" algn="ctr" rtl="0">
              <a:lnSpc>
                <a:spcPct val="100000"/>
              </a:lnSpc>
              <a:spcBef>
                <a:spcPts val="0"/>
              </a:spcBef>
              <a:spcAft>
                <a:spcPts val="0"/>
              </a:spcAft>
              <a:buClr>
                <a:schemeClr val="dk1"/>
              </a:buClr>
              <a:buSzPct val="100000"/>
              <a:buFont typeface="Times New Roman"/>
              <a:buNone/>
            </a:pPr>
            <a:r>
              <a:rPr lang="en-US" sz="4400" b="1" i="0" u="none" strike="noStrike" cap="none">
                <a:solidFill>
                  <a:schemeClr val="dk1"/>
                </a:solidFill>
                <a:latin typeface="Times New Roman"/>
                <a:ea typeface="Times New Roman"/>
                <a:cs typeface="Times New Roman"/>
                <a:sym typeface="Times New Roman"/>
              </a:rPr>
              <a:t>Symmetric UAV-to-UAV FSO Communication with Dual-Mode QPD-Based ATP </a:t>
            </a:r>
            <a:br>
              <a:rPr lang="en-US" sz="4400" b="1" i="0" u="none" strike="noStrike" cap="none">
                <a:solidFill>
                  <a:schemeClr val="dk1"/>
                </a:solidFill>
                <a:latin typeface="Times New Roman"/>
                <a:ea typeface="Times New Roman"/>
                <a:cs typeface="Times New Roman"/>
                <a:sym typeface="Times New Roman"/>
              </a:rPr>
            </a:br>
            <a:r>
              <a:rPr lang="en-US" sz="4400" b="0" i="0" u="none" strike="noStrike" cap="none">
                <a:solidFill>
                  <a:schemeClr val="dk1"/>
                </a:solidFill>
                <a:latin typeface="Times New Roman"/>
                <a:ea typeface="Times New Roman"/>
                <a:cs typeface="Times New Roman"/>
                <a:sym typeface="Times New Roman"/>
              </a:rPr>
              <a:t>Contribution</a:t>
            </a:r>
            <a:br>
              <a:rPr lang="en-US" sz="4400" b="0" i="0" u="none" strike="noStrike" cap="none">
                <a:solidFill>
                  <a:schemeClr val="dk1"/>
                </a:solidFill>
                <a:latin typeface="Times New Roman"/>
                <a:ea typeface="Times New Roman"/>
                <a:cs typeface="Times New Roman"/>
                <a:sym typeface="Times New Roman"/>
              </a:rPr>
            </a:br>
            <a:br>
              <a:rPr lang="en-US" sz="4400" b="0" i="0" u="none" strike="noStrike" cap="none">
                <a:solidFill>
                  <a:schemeClr val="dk1"/>
                </a:solidFill>
                <a:latin typeface="Times New Roman"/>
                <a:ea typeface="Times New Roman"/>
                <a:cs typeface="Times New Roman"/>
                <a:sym typeface="Times New Roman"/>
              </a:rPr>
            </a:br>
            <a:r>
              <a:rPr lang="en-US" sz="4400" b="0" i="0" u="none" strike="noStrike" cap="none">
                <a:solidFill>
                  <a:schemeClr val="dk1"/>
                </a:solidFill>
                <a:latin typeface="Times New Roman"/>
                <a:ea typeface="Times New Roman"/>
                <a:cs typeface="Times New Roman"/>
                <a:sym typeface="Times New Roman"/>
              </a:rPr>
              <a:t> </a:t>
            </a:r>
            <a:br>
              <a:rPr lang="en-US" sz="4400" b="0" i="0" u="none" strike="noStrike" cap="none">
                <a:solidFill>
                  <a:schemeClr val="dk1"/>
                </a:solidFill>
                <a:latin typeface="Times New Roman"/>
                <a:ea typeface="Times New Roman"/>
                <a:cs typeface="Times New Roman"/>
                <a:sym typeface="Times New Roman"/>
              </a:rPr>
            </a:br>
            <a:r>
              <a:rPr lang="en-US" sz="4400" b="0" i="0" u="none" strike="noStrike" cap="none">
                <a:solidFill>
                  <a:schemeClr val="dk1"/>
                </a:solidFill>
                <a:latin typeface="Times New Roman"/>
                <a:ea typeface="Times New Roman"/>
                <a:cs typeface="Times New Roman"/>
                <a:sym typeface="Times New Roman"/>
              </a:rPr>
              <a:t>July 31, 2025</a:t>
            </a:r>
            <a:endParaRPr sz="44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Times New Roman"/>
              <a:buNone/>
            </a:pPr>
            <a:r>
              <a:rPr lang="en-US" sz="4000">
                <a:latin typeface="Times New Roman"/>
                <a:ea typeface="Times New Roman"/>
                <a:cs typeface="Times New Roman"/>
                <a:sym typeface="Times New Roman"/>
              </a:rPr>
              <a:t>Contents</a:t>
            </a:r>
            <a:endParaRPr/>
          </a:p>
        </p:txBody>
      </p:sp>
      <p:sp>
        <p:nvSpPr>
          <p:cNvPr id="100" name="Google Shape;100;p15"/>
          <p:cNvSpPr txBox="1">
            <a:spLocks noGrp="1"/>
          </p:cNvSpPr>
          <p:nvPr>
            <p:ph type="body" idx="1"/>
          </p:nvPr>
        </p:nvSpPr>
        <p:spPr>
          <a:xfrm>
            <a:off x="457200" y="1417638"/>
            <a:ext cx="8599140" cy="4918464"/>
          </a:xfrm>
          <a:prstGeom prst="rect">
            <a:avLst/>
          </a:prstGeom>
          <a:noFill/>
          <a:ln>
            <a:noFill/>
          </a:ln>
        </p:spPr>
        <p:txBody>
          <a:bodyPr spcFirstLastPara="1" wrap="square" lIns="91425" tIns="45700" rIns="91425" bIns="45700" anchor="t" anchorCtr="0">
            <a:normAutofit/>
          </a:bodyPr>
          <a:lstStyle/>
          <a:p>
            <a:pPr marL="342900" lvl="0" indent="-342900" algn="just" rtl="0">
              <a:lnSpc>
                <a:spcPct val="115000"/>
              </a:lnSpc>
              <a:spcBef>
                <a:spcPts val="0"/>
              </a:spcBef>
              <a:spcAft>
                <a:spcPts val="0"/>
              </a:spcAft>
              <a:buClr>
                <a:schemeClr val="dk1"/>
              </a:buClr>
              <a:buSzPts val="2800"/>
              <a:buChar char="•"/>
            </a:pPr>
            <a:r>
              <a:rPr lang="en-US" sz="2800">
                <a:latin typeface="Times New Roman"/>
                <a:ea typeface="Times New Roman"/>
                <a:cs typeface="Times New Roman"/>
                <a:sym typeface="Times New Roman"/>
              </a:rPr>
              <a:t>Background</a:t>
            </a:r>
            <a:endParaRPr sz="2800">
              <a:latin typeface="Times New Roman"/>
              <a:ea typeface="Times New Roman"/>
              <a:cs typeface="Times New Roman"/>
              <a:sym typeface="Times New Roman"/>
            </a:endParaRPr>
          </a:p>
          <a:p>
            <a:pPr marL="342900" lvl="0" indent="-342900" algn="just" rtl="0">
              <a:lnSpc>
                <a:spcPct val="115000"/>
              </a:lnSpc>
              <a:spcBef>
                <a:spcPts val="0"/>
              </a:spcBef>
              <a:spcAft>
                <a:spcPts val="0"/>
              </a:spcAft>
              <a:buSzPts val="2800"/>
              <a:buFont typeface="Times New Roman"/>
              <a:buChar char="•"/>
            </a:pPr>
            <a:r>
              <a:rPr lang="en-US" sz="2800">
                <a:latin typeface="Times New Roman"/>
                <a:ea typeface="Times New Roman"/>
                <a:cs typeface="Times New Roman"/>
                <a:sym typeface="Times New Roman"/>
              </a:rPr>
              <a:t>QPD-based ATP Overview</a:t>
            </a:r>
            <a:endParaRPr sz="2800">
              <a:latin typeface="Times New Roman"/>
              <a:ea typeface="Times New Roman"/>
              <a:cs typeface="Times New Roman"/>
              <a:sym typeface="Times New Roman"/>
            </a:endParaRPr>
          </a:p>
          <a:p>
            <a:pPr marL="342900" lvl="0" indent="-342900" algn="just" rtl="0">
              <a:lnSpc>
                <a:spcPct val="115000"/>
              </a:lnSpc>
              <a:spcBef>
                <a:spcPts val="560"/>
              </a:spcBef>
              <a:spcAft>
                <a:spcPts val="0"/>
              </a:spcAft>
              <a:buClr>
                <a:schemeClr val="dk1"/>
              </a:buClr>
              <a:buSzPts val="2800"/>
              <a:buChar char="•"/>
            </a:pPr>
            <a:r>
              <a:rPr lang="en-US" sz="2800">
                <a:latin typeface="Times New Roman"/>
                <a:ea typeface="Times New Roman"/>
                <a:cs typeface="Times New Roman"/>
                <a:sym typeface="Times New Roman"/>
              </a:rPr>
              <a:t>Current Challenges in ATP for UAV-to-UAV FSO</a:t>
            </a:r>
            <a:endParaRPr/>
          </a:p>
          <a:p>
            <a:pPr marL="342900" lvl="0" indent="-342900" algn="just" rtl="0">
              <a:lnSpc>
                <a:spcPct val="115000"/>
              </a:lnSpc>
              <a:spcBef>
                <a:spcPts val="560"/>
              </a:spcBef>
              <a:spcAft>
                <a:spcPts val="0"/>
              </a:spcAft>
              <a:buClr>
                <a:schemeClr val="dk1"/>
              </a:buClr>
              <a:buSzPts val="2800"/>
              <a:buChar char="•"/>
            </a:pPr>
            <a:r>
              <a:rPr lang="en-US" sz="2800">
                <a:latin typeface="Times New Roman"/>
                <a:ea typeface="Times New Roman"/>
                <a:cs typeface="Times New Roman"/>
                <a:sym typeface="Times New Roman"/>
              </a:rPr>
              <a:t>Future Directions</a:t>
            </a:r>
            <a:endParaRPr/>
          </a:p>
          <a:p>
            <a:pPr marL="342900" lvl="0" indent="-342900" algn="just" rtl="0">
              <a:lnSpc>
                <a:spcPct val="115000"/>
              </a:lnSpc>
              <a:spcBef>
                <a:spcPts val="560"/>
              </a:spcBef>
              <a:spcAft>
                <a:spcPts val="0"/>
              </a:spcAft>
              <a:buClr>
                <a:schemeClr val="dk1"/>
              </a:buClr>
              <a:buSzPts val="2800"/>
              <a:buChar char="•"/>
            </a:pPr>
            <a:r>
              <a:rPr lang="en-US" sz="2800">
                <a:latin typeface="Times New Roman"/>
                <a:ea typeface="Times New Roman"/>
                <a:cs typeface="Times New Roman"/>
                <a:sym typeface="Times New Roman"/>
              </a:rPr>
              <a:t>Conclusion</a:t>
            </a:r>
            <a:endParaRPr sz="280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Times New Roman"/>
              <a:buNone/>
            </a:pPr>
            <a:r>
              <a:rPr lang="en-US" sz="4000">
                <a:latin typeface="Times New Roman"/>
                <a:ea typeface="Times New Roman"/>
                <a:cs typeface="Times New Roman"/>
                <a:sym typeface="Times New Roman"/>
              </a:rPr>
              <a:t>Background</a:t>
            </a:r>
            <a:endParaRPr/>
          </a:p>
        </p:txBody>
      </p:sp>
      <p:sp>
        <p:nvSpPr>
          <p:cNvPr id="106" name="Google Shape;106;p16"/>
          <p:cNvSpPr txBox="1"/>
          <p:nvPr/>
        </p:nvSpPr>
        <p:spPr>
          <a:xfrm>
            <a:off x="457200" y="1773625"/>
            <a:ext cx="8382000" cy="4918500"/>
          </a:xfrm>
          <a:prstGeom prst="rect">
            <a:avLst/>
          </a:prstGeom>
          <a:noFill/>
          <a:ln>
            <a:noFill/>
          </a:ln>
        </p:spPr>
        <p:txBody>
          <a:bodyPr spcFirstLastPara="1" wrap="square" lIns="91425" tIns="45700" rIns="91425" bIns="45700" anchor="t" anchorCtr="0">
            <a:normAutofit/>
          </a:bodyPr>
          <a:lstStyle/>
          <a:p>
            <a:pPr marL="342900" lvl="0" indent="-342900" algn="just" rtl="0">
              <a:lnSpc>
                <a:spcPct val="150000"/>
              </a:lnSpc>
              <a:spcBef>
                <a:spcPts val="0"/>
              </a:spcBef>
              <a:spcAft>
                <a:spcPts val="0"/>
              </a:spcAft>
              <a:buClr>
                <a:srgbClr val="000000"/>
              </a:buClr>
              <a:buSzPts val="2400"/>
              <a:buChar char="•"/>
            </a:pPr>
            <a:r>
              <a:rPr lang="en-US" sz="2400">
                <a:solidFill>
                  <a:srgbClr val="000000"/>
                </a:solidFill>
                <a:latin typeface="Times New Roman"/>
                <a:ea typeface="Times New Roman"/>
                <a:cs typeface="Times New Roman"/>
                <a:sym typeface="Times New Roman"/>
              </a:rPr>
              <a:t>A drone network (</a:t>
            </a:r>
            <a:r>
              <a:rPr lang="en-US" sz="2400" b="1">
                <a:solidFill>
                  <a:srgbClr val="000000"/>
                </a:solidFill>
                <a:latin typeface="Times New Roman"/>
                <a:ea typeface="Times New Roman"/>
                <a:cs typeface="Times New Roman"/>
                <a:sym typeface="Times New Roman"/>
              </a:rPr>
              <a:t>UAV-to-UAV</a:t>
            </a:r>
            <a:r>
              <a:rPr lang="en-US" sz="2400">
                <a:solidFill>
                  <a:srgbClr val="000000"/>
                </a:solidFill>
                <a:latin typeface="Times New Roman"/>
                <a:ea typeface="Times New Roman"/>
                <a:cs typeface="Times New Roman"/>
                <a:sym typeface="Times New Roman"/>
              </a:rPr>
              <a:t>) connects multiple drones to work together on specific missions.</a:t>
            </a:r>
            <a:endParaRPr sz="2400">
              <a:solidFill>
                <a:srgbClr val="000000"/>
              </a:solidFill>
              <a:latin typeface="Times New Roman"/>
              <a:ea typeface="Times New Roman"/>
              <a:cs typeface="Times New Roman"/>
              <a:sym typeface="Times New Roman"/>
            </a:endParaRPr>
          </a:p>
          <a:p>
            <a:pPr marL="342900" lvl="0" indent="-381000" algn="just" rtl="0">
              <a:lnSpc>
                <a:spcPct val="150000"/>
              </a:lnSpc>
              <a:spcBef>
                <a:spcPts val="0"/>
              </a:spcBef>
              <a:spcAft>
                <a:spcPts val="0"/>
              </a:spcAft>
              <a:buClr>
                <a:srgbClr val="000000"/>
              </a:buClr>
              <a:buSzPts val="2400"/>
              <a:buChar char="•"/>
            </a:pPr>
            <a:r>
              <a:rPr lang="en-US" sz="2400" b="1">
                <a:solidFill>
                  <a:srgbClr val="000000"/>
                </a:solidFill>
                <a:latin typeface="Times New Roman"/>
                <a:ea typeface="Times New Roman"/>
                <a:cs typeface="Times New Roman"/>
                <a:sym typeface="Times New Roman"/>
              </a:rPr>
              <a:t>FSO communication</a:t>
            </a:r>
            <a:r>
              <a:rPr lang="en-US" sz="2400">
                <a:solidFill>
                  <a:srgbClr val="000000"/>
                </a:solidFill>
                <a:latin typeface="Times New Roman"/>
                <a:ea typeface="Times New Roman"/>
                <a:cs typeface="Times New Roman"/>
                <a:sym typeface="Times New Roman"/>
              </a:rPr>
              <a:t> offers high data rates using laser beams but needs very accurate alignment.</a:t>
            </a:r>
            <a:endParaRPr sz="2400">
              <a:solidFill>
                <a:srgbClr val="000000"/>
              </a:solidFill>
              <a:latin typeface="Times New Roman"/>
              <a:ea typeface="Times New Roman"/>
              <a:cs typeface="Times New Roman"/>
              <a:sym typeface="Times New Roman"/>
            </a:endParaRPr>
          </a:p>
          <a:p>
            <a:pPr marL="342900" lvl="0" indent="-381000" algn="just" rtl="0">
              <a:lnSpc>
                <a:spcPct val="150000"/>
              </a:lnSpc>
              <a:spcBef>
                <a:spcPts val="0"/>
              </a:spcBef>
              <a:spcAft>
                <a:spcPts val="0"/>
              </a:spcAft>
              <a:buClr>
                <a:srgbClr val="000000"/>
              </a:buClr>
              <a:buSzPts val="2400"/>
              <a:buChar char="•"/>
            </a:pPr>
            <a:r>
              <a:rPr lang="en-US" sz="2400">
                <a:solidFill>
                  <a:srgbClr val="000000"/>
                </a:solidFill>
                <a:latin typeface="Times New Roman"/>
                <a:ea typeface="Times New Roman"/>
                <a:cs typeface="Times New Roman"/>
                <a:sym typeface="Times New Roman"/>
              </a:rPr>
              <a:t>Small UAVs can’t carry heavy gimbals, so using a </a:t>
            </a:r>
            <a:r>
              <a:rPr lang="en-US" sz="2400" b="1">
                <a:solidFill>
                  <a:srgbClr val="000000"/>
                </a:solidFill>
                <a:latin typeface="Times New Roman"/>
                <a:ea typeface="Times New Roman"/>
                <a:cs typeface="Times New Roman"/>
                <a:sym typeface="Times New Roman"/>
              </a:rPr>
              <a:t>QPD </a:t>
            </a:r>
            <a:r>
              <a:rPr lang="en-US" sz="2400">
                <a:solidFill>
                  <a:srgbClr val="000000"/>
                </a:solidFill>
                <a:latin typeface="Times New Roman"/>
                <a:ea typeface="Times New Roman"/>
                <a:cs typeface="Times New Roman"/>
                <a:sym typeface="Times New Roman"/>
              </a:rPr>
              <a:t>helps widen the field of view and allows fine pointing to be handled by other UAVs or a ground station.</a:t>
            </a:r>
            <a:endParaRPr sz="2400">
              <a:solidFill>
                <a:srgbClr val="000000"/>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p:nvPr/>
        </p:nvSpPr>
        <p:spPr>
          <a:xfrm>
            <a:off x="381000" y="1705113"/>
            <a:ext cx="8382000" cy="4918500"/>
          </a:xfrm>
          <a:prstGeom prst="rect">
            <a:avLst/>
          </a:prstGeom>
          <a:noFill/>
          <a:ln>
            <a:noFill/>
          </a:ln>
        </p:spPr>
        <p:txBody>
          <a:bodyPr spcFirstLastPara="1" wrap="square" lIns="91425" tIns="45700" rIns="91425" bIns="45700" anchor="t" anchorCtr="0">
            <a:normAutofit/>
          </a:bodyPr>
          <a:lstStyle/>
          <a:p>
            <a:pPr marL="342900" lvl="0" indent="-342900" algn="just" rtl="0">
              <a:lnSpc>
                <a:spcPct val="115000"/>
              </a:lnSpc>
              <a:spcBef>
                <a:spcPts val="0"/>
              </a:spcBef>
              <a:spcAft>
                <a:spcPts val="0"/>
              </a:spcAft>
              <a:buClr>
                <a:srgbClr val="000000"/>
              </a:buClr>
              <a:buSzPts val="2400"/>
              <a:buChar char="•"/>
            </a:pPr>
            <a:r>
              <a:rPr lang="en-US" sz="2400">
                <a:solidFill>
                  <a:srgbClr val="000000"/>
                </a:solidFill>
                <a:latin typeface="Times New Roman"/>
                <a:ea typeface="Times New Roman"/>
                <a:cs typeface="Times New Roman"/>
                <a:sym typeface="Times New Roman"/>
              </a:rPr>
              <a:t>Quadrant Photodiode (QPD) is a 4 quadrant position sensor that measures 2D offset of an incoming laser spot. A QPD can estimate the beam’s centroid and angle of arrival by comparing photocurrents from its four segments.</a:t>
            </a:r>
            <a:endParaRPr sz="2400">
              <a:solidFill>
                <a:srgbClr val="000000"/>
              </a:solidFill>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2400">
              <a:solidFill>
                <a:srgbClr val="000000"/>
              </a:solidFill>
              <a:latin typeface="Calibri"/>
              <a:ea typeface="Calibri"/>
              <a:cs typeface="Calibri"/>
              <a:sym typeface="Calibri"/>
            </a:endParaRPr>
          </a:p>
        </p:txBody>
      </p:sp>
      <p:pic>
        <p:nvPicPr>
          <p:cNvPr id="112" name="Google Shape;112;p17"/>
          <p:cNvPicPr preferRelativeResize="0"/>
          <p:nvPr/>
        </p:nvPicPr>
        <p:blipFill>
          <a:blip r:embed="rId3">
            <a:alphaModFix/>
          </a:blip>
          <a:stretch>
            <a:fillRect/>
          </a:stretch>
        </p:blipFill>
        <p:spPr>
          <a:xfrm>
            <a:off x="1820197" y="3429000"/>
            <a:ext cx="5503605" cy="2843245"/>
          </a:xfrm>
          <a:prstGeom prst="rect">
            <a:avLst/>
          </a:prstGeom>
          <a:noFill/>
          <a:ln>
            <a:noFill/>
          </a:ln>
        </p:spPr>
      </p:pic>
      <p:sp>
        <p:nvSpPr>
          <p:cNvPr id="113" name="Google Shape;113;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Times New Roman"/>
              <a:buNone/>
            </a:pPr>
            <a:r>
              <a:rPr lang="en-US" sz="4000">
                <a:latin typeface="Times New Roman"/>
                <a:ea typeface="Times New Roman"/>
                <a:cs typeface="Times New Roman"/>
                <a:sym typeface="Times New Roman"/>
              </a:rPr>
              <a:t>QPD-Based ATP Overview</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18"/>
          <p:cNvPicPr preferRelativeResize="0"/>
          <p:nvPr/>
        </p:nvPicPr>
        <p:blipFill rotWithShape="1">
          <a:blip r:embed="rId3">
            <a:alphaModFix/>
          </a:blip>
          <a:srcRect/>
          <a:stretch/>
        </p:blipFill>
        <p:spPr>
          <a:xfrm>
            <a:off x="4318800" y="1896050"/>
            <a:ext cx="4672800" cy="3186448"/>
          </a:xfrm>
          <a:prstGeom prst="rect">
            <a:avLst/>
          </a:prstGeom>
          <a:noFill/>
          <a:ln>
            <a:noFill/>
          </a:ln>
        </p:spPr>
      </p:pic>
      <p:sp>
        <p:nvSpPr>
          <p:cNvPr id="119" name="Google Shape;119;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Times New Roman"/>
              <a:buNone/>
            </a:pPr>
            <a:r>
              <a:rPr lang="en-US" sz="4000">
                <a:latin typeface="Times New Roman"/>
                <a:ea typeface="Times New Roman"/>
                <a:cs typeface="Times New Roman"/>
                <a:sym typeface="Times New Roman"/>
              </a:rPr>
              <a:t>QPD-Based ATP Overview</a:t>
            </a:r>
            <a:endParaRPr/>
          </a:p>
        </p:txBody>
      </p:sp>
      <p:sp>
        <p:nvSpPr>
          <p:cNvPr id="120" name="Google Shape;120;p18"/>
          <p:cNvSpPr txBox="1"/>
          <p:nvPr/>
        </p:nvSpPr>
        <p:spPr>
          <a:xfrm>
            <a:off x="192157" y="1417650"/>
            <a:ext cx="3861600" cy="5104500"/>
          </a:xfrm>
          <a:prstGeom prst="rect">
            <a:avLst/>
          </a:prstGeom>
          <a:noFill/>
          <a:ln>
            <a:noFill/>
          </a:ln>
        </p:spPr>
        <p:txBody>
          <a:bodyPr spcFirstLastPara="1" wrap="square" lIns="91425" tIns="45700" rIns="91425" bIns="45700" anchor="t" anchorCtr="0">
            <a:normAutofit/>
          </a:bodyPr>
          <a:lstStyle/>
          <a:p>
            <a:pPr marL="342900" lvl="0" indent="-342900" algn="just" rtl="0">
              <a:lnSpc>
                <a:spcPct val="115000"/>
              </a:lnSpc>
              <a:spcBef>
                <a:spcPts val="0"/>
              </a:spcBef>
              <a:spcAft>
                <a:spcPts val="0"/>
              </a:spcAft>
              <a:buClr>
                <a:srgbClr val="000000"/>
              </a:buClr>
              <a:buSzPts val="2400"/>
              <a:buChar char="•"/>
            </a:pPr>
            <a:r>
              <a:rPr lang="en-US" sz="2400">
                <a:solidFill>
                  <a:srgbClr val="000000"/>
                </a:solidFill>
                <a:latin typeface="Times New Roman"/>
                <a:ea typeface="Times New Roman"/>
                <a:cs typeface="Times New Roman"/>
                <a:sym typeface="Times New Roman"/>
              </a:rPr>
              <a:t>Common</a:t>
            </a:r>
            <a:r>
              <a:rPr lang="en-US" sz="2400">
                <a:latin typeface="Times New Roman"/>
                <a:ea typeface="Times New Roman"/>
                <a:cs typeface="Times New Roman"/>
                <a:sym typeface="Times New Roman"/>
              </a:rPr>
              <a:t> p</a:t>
            </a:r>
            <a:r>
              <a:rPr lang="en-US" sz="2400">
                <a:solidFill>
                  <a:srgbClr val="000000"/>
                </a:solidFill>
                <a:latin typeface="Times New Roman"/>
                <a:ea typeface="Times New Roman"/>
                <a:cs typeface="Times New Roman"/>
                <a:sym typeface="Times New Roman"/>
              </a:rPr>
              <a:t>ath QPD ATP:</a:t>
            </a:r>
            <a:endParaRPr sz="2400">
              <a:solidFill>
                <a:srgbClr val="000000"/>
              </a:solidFill>
              <a:latin typeface="Times New Roman"/>
              <a:ea typeface="Times New Roman"/>
              <a:cs typeface="Times New Roman"/>
              <a:sym typeface="Times New Roman"/>
            </a:endParaRPr>
          </a:p>
          <a:p>
            <a:pPr marL="742950" lvl="1" indent="-323850" algn="just" rtl="0">
              <a:lnSpc>
                <a:spcPct val="115000"/>
              </a:lnSpc>
              <a:spcBef>
                <a:spcPts val="0"/>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Shared optical path for data </a:t>
            </a:r>
            <a:r>
              <a:rPr lang="en-US" sz="2400">
                <a:latin typeface="Times New Roman"/>
                <a:ea typeface="Times New Roman"/>
                <a:cs typeface="Times New Roman"/>
                <a:sym typeface="Times New Roman"/>
              </a:rPr>
              <a:t>and</a:t>
            </a:r>
            <a:r>
              <a:rPr lang="en-US" sz="2400">
                <a:solidFill>
                  <a:srgbClr val="000000"/>
                </a:solidFill>
                <a:latin typeface="Times New Roman"/>
                <a:ea typeface="Times New Roman"/>
                <a:cs typeface="Times New Roman"/>
                <a:sym typeface="Times New Roman"/>
              </a:rPr>
              <a:t> tracking</a:t>
            </a:r>
            <a:endParaRPr sz="2400">
              <a:solidFill>
                <a:srgbClr val="000000"/>
              </a:solidFill>
              <a:latin typeface="Times New Roman"/>
              <a:ea typeface="Times New Roman"/>
              <a:cs typeface="Times New Roman"/>
              <a:sym typeface="Times New Roman"/>
            </a:endParaRPr>
          </a:p>
          <a:p>
            <a:pPr marL="742950" lvl="1" indent="-323850" algn="just" rtl="0">
              <a:lnSpc>
                <a:spcPct val="115000"/>
              </a:lnSpc>
              <a:spcBef>
                <a:spcPts val="0"/>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QPD senses beam drift at the receiver</a:t>
            </a:r>
            <a:endParaRPr sz="2400">
              <a:solidFill>
                <a:srgbClr val="000000"/>
              </a:solidFill>
              <a:latin typeface="Times New Roman"/>
              <a:ea typeface="Times New Roman"/>
              <a:cs typeface="Times New Roman"/>
              <a:sym typeface="Times New Roman"/>
            </a:endParaRPr>
          </a:p>
          <a:p>
            <a:pPr marL="742950" lvl="1" indent="-323850" algn="just" rtl="0">
              <a:lnSpc>
                <a:spcPct val="115000"/>
              </a:lnSpc>
              <a:spcBef>
                <a:spcPts val="0"/>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Feedback controls beam-steering mirror (FSM)</a:t>
            </a:r>
            <a:endParaRPr sz="2400">
              <a:solidFill>
                <a:srgbClr val="000000"/>
              </a:solidFill>
              <a:latin typeface="Times New Roman"/>
              <a:ea typeface="Times New Roman"/>
              <a:cs typeface="Times New Roman"/>
              <a:sym typeface="Times New Roman"/>
            </a:endParaRPr>
          </a:p>
          <a:p>
            <a:pPr marL="742950" lvl="1" indent="-323850" algn="just" rtl="0">
              <a:lnSpc>
                <a:spcPct val="115000"/>
              </a:lnSpc>
              <a:spcBef>
                <a:spcPts val="0"/>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Works in synchronized UAV systems</a:t>
            </a:r>
            <a:endParaRPr sz="2400">
              <a:solidFill>
                <a:srgbClr val="00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Times New Roman"/>
              <a:buNone/>
            </a:pPr>
            <a:r>
              <a:rPr lang="en-US" sz="4000">
                <a:latin typeface="Times New Roman"/>
                <a:ea typeface="Times New Roman"/>
                <a:cs typeface="Times New Roman"/>
                <a:sym typeface="Times New Roman"/>
              </a:rPr>
              <a:t>QPD-Based ATP Overview</a:t>
            </a:r>
            <a:endParaRPr/>
          </a:p>
        </p:txBody>
      </p:sp>
      <p:pic>
        <p:nvPicPr>
          <p:cNvPr id="126" name="Google Shape;126;p19"/>
          <p:cNvPicPr preferRelativeResize="0"/>
          <p:nvPr/>
        </p:nvPicPr>
        <p:blipFill rotWithShape="1">
          <a:blip r:embed="rId3">
            <a:alphaModFix/>
          </a:blip>
          <a:srcRect/>
          <a:stretch/>
        </p:blipFill>
        <p:spPr>
          <a:xfrm>
            <a:off x="311750" y="3429000"/>
            <a:ext cx="8452999" cy="2887050"/>
          </a:xfrm>
          <a:prstGeom prst="rect">
            <a:avLst/>
          </a:prstGeom>
          <a:noFill/>
          <a:ln>
            <a:noFill/>
          </a:ln>
        </p:spPr>
      </p:pic>
      <p:sp>
        <p:nvSpPr>
          <p:cNvPr id="127" name="Google Shape;127;p19"/>
          <p:cNvSpPr txBox="1"/>
          <p:nvPr/>
        </p:nvSpPr>
        <p:spPr>
          <a:xfrm>
            <a:off x="423450" y="1285075"/>
            <a:ext cx="8229600" cy="2025300"/>
          </a:xfrm>
          <a:prstGeom prst="rect">
            <a:avLst/>
          </a:prstGeom>
          <a:noFill/>
          <a:ln>
            <a:noFill/>
          </a:ln>
        </p:spPr>
        <p:txBody>
          <a:bodyPr spcFirstLastPara="1" wrap="square" lIns="91425" tIns="45700" rIns="91425" bIns="45700" anchor="t" anchorCtr="0">
            <a:normAutofit fontScale="77500" lnSpcReduction="20000"/>
          </a:bodyPr>
          <a:lstStyle/>
          <a:p>
            <a:pPr marL="0" lvl="0" indent="0" algn="just" rtl="0">
              <a:lnSpc>
                <a:spcPct val="150000"/>
              </a:lnSpc>
              <a:spcBef>
                <a:spcPts val="0"/>
              </a:spcBef>
              <a:spcAft>
                <a:spcPts val="0"/>
              </a:spcAft>
              <a:buNone/>
            </a:pPr>
            <a:r>
              <a:rPr lang="en-US" sz="2400">
                <a:solidFill>
                  <a:srgbClr val="000000"/>
                </a:solidFill>
                <a:latin typeface="Times New Roman"/>
                <a:ea typeface="Times New Roman"/>
                <a:cs typeface="Times New Roman"/>
                <a:sym typeface="Times New Roman"/>
              </a:rPr>
              <a:t>Prototype Performance:</a:t>
            </a:r>
            <a:endParaRPr sz="2400">
              <a:solidFill>
                <a:srgbClr val="000000"/>
              </a:solidFill>
              <a:latin typeface="Times New Roman"/>
              <a:ea typeface="Times New Roman"/>
              <a:cs typeface="Times New Roman"/>
              <a:sym typeface="Times New Roman"/>
            </a:endParaRPr>
          </a:p>
          <a:p>
            <a:pPr marL="457200" lvl="0" indent="-346710" algn="just" rtl="0">
              <a:lnSpc>
                <a:spcPct val="150000"/>
              </a:lnSpc>
              <a:spcBef>
                <a:spcPts val="0"/>
              </a:spcBef>
              <a:spcAft>
                <a:spcPts val="0"/>
              </a:spcAft>
              <a:buClr>
                <a:srgbClr val="000000"/>
              </a:buClr>
              <a:buSzPct val="100000"/>
              <a:buFont typeface="Times New Roman"/>
              <a:buChar char="•"/>
            </a:pPr>
            <a:r>
              <a:rPr lang="en-US" sz="2400">
                <a:solidFill>
                  <a:srgbClr val="000000"/>
                </a:solidFill>
                <a:latin typeface="Times New Roman"/>
                <a:ea typeface="Times New Roman"/>
                <a:cs typeface="Times New Roman"/>
                <a:sym typeface="Times New Roman"/>
              </a:rPr>
              <a:t>Dual-direction FSO system with common-path QPD ATP</a:t>
            </a:r>
            <a:endParaRPr sz="2400">
              <a:solidFill>
                <a:srgbClr val="000000"/>
              </a:solidFill>
              <a:latin typeface="Times New Roman"/>
              <a:ea typeface="Times New Roman"/>
              <a:cs typeface="Times New Roman"/>
              <a:sym typeface="Times New Roman"/>
            </a:endParaRPr>
          </a:p>
          <a:p>
            <a:pPr marL="457200" lvl="0" indent="-346710" algn="just" rtl="0">
              <a:lnSpc>
                <a:spcPct val="150000"/>
              </a:lnSpc>
              <a:spcBef>
                <a:spcPts val="0"/>
              </a:spcBef>
              <a:spcAft>
                <a:spcPts val="0"/>
              </a:spcAft>
              <a:buClr>
                <a:srgbClr val="000000"/>
              </a:buClr>
              <a:buSzPct val="100000"/>
              <a:buFont typeface="Times New Roman"/>
              <a:buChar char="•"/>
            </a:pPr>
            <a:r>
              <a:rPr lang="en-US" sz="2400">
                <a:solidFill>
                  <a:srgbClr val="000000"/>
                </a:solidFill>
                <a:latin typeface="Times New Roman"/>
                <a:ea typeface="Times New Roman"/>
                <a:cs typeface="Times New Roman"/>
                <a:sym typeface="Times New Roman"/>
              </a:rPr>
              <a:t>1.25 Gbps full-duplex at 50 m range</a:t>
            </a:r>
            <a:endParaRPr sz="2400">
              <a:solidFill>
                <a:srgbClr val="000000"/>
              </a:solidFill>
              <a:latin typeface="Times New Roman"/>
              <a:ea typeface="Times New Roman"/>
              <a:cs typeface="Times New Roman"/>
              <a:sym typeface="Times New Roman"/>
            </a:endParaRPr>
          </a:p>
          <a:p>
            <a:pPr marL="457200" lvl="0" indent="-346710" algn="just" rtl="0">
              <a:lnSpc>
                <a:spcPct val="150000"/>
              </a:lnSpc>
              <a:spcBef>
                <a:spcPts val="0"/>
              </a:spcBef>
              <a:spcAft>
                <a:spcPts val="0"/>
              </a:spcAft>
              <a:buClr>
                <a:srgbClr val="000000"/>
              </a:buClr>
              <a:buSzPct val="100000"/>
              <a:buFont typeface="Times New Roman"/>
              <a:buChar char="•"/>
            </a:pPr>
            <a:r>
              <a:rPr lang="en-US" sz="2400">
                <a:solidFill>
                  <a:srgbClr val="000000"/>
                </a:solidFill>
                <a:latin typeface="Times New Roman"/>
                <a:ea typeface="Times New Roman"/>
                <a:cs typeface="Times New Roman"/>
                <a:sym typeface="Times New Roman"/>
              </a:rPr>
              <a:t>Error-free link maintained</a:t>
            </a:r>
            <a:endParaRPr sz="2400">
              <a:solidFill>
                <a:srgbClr val="000000"/>
              </a:solidFill>
              <a:latin typeface="Times New Roman"/>
              <a:ea typeface="Times New Roman"/>
              <a:cs typeface="Times New Roman"/>
              <a:sym typeface="Times New Roman"/>
            </a:endParaRPr>
          </a:p>
          <a:p>
            <a:pPr marL="457200" lvl="0" indent="-346710" algn="just" rtl="0">
              <a:lnSpc>
                <a:spcPct val="150000"/>
              </a:lnSpc>
              <a:spcBef>
                <a:spcPts val="0"/>
              </a:spcBef>
              <a:spcAft>
                <a:spcPts val="0"/>
              </a:spcAft>
              <a:buClr>
                <a:srgbClr val="000000"/>
              </a:buClr>
              <a:buSzPct val="100000"/>
              <a:buFont typeface="Times New Roman"/>
              <a:buChar char="•"/>
            </a:pPr>
            <a:r>
              <a:rPr lang="en-US" sz="2400">
                <a:solidFill>
                  <a:srgbClr val="000000"/>
                </a:solidFill>
                <a:latin typeface="Times New Roman"/>
                <a:ea typeface="Times New Roman"/>
                <a:cs typeface="Times New Roman"/>
                <a:sym typeface="Times New Roman"/>
              </a:rPr>
              <a:t>4.25× faster tracking vs conventional method</a:t>
            </a:r>
            <a:endParaRPr sz="2400">
              <a:solidFill>
                <a:srgbClr val="000000"/>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title"/>
          </p:nvPr>
        </p:nvSpPr>
        <p:spPr>
          <a:xfrm>
            <a:off x="457200" y="437800"/>
            <a:ext cx="8229600" cy="12954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ct val="100000"/>
              <a:buFont typeface="Times New Roman"/>
              <a:buNone/>
            </a:pPr>
            <a:r>
              <a:rPr lang="en-US">
                <a:latin typeface="Times New Roman"/>
                <a:ea typeface="Times New Roman"/>
                <a:cs typeface="Times New Roman"/>
                <a:sym typeface="Times New Roman"/>
              </a:rPr>
              <a:t>Current Challenges in ATP for UAV-to-UAV FSO</a:t>
            </a:r>
            <a:endParaRPr/>
          </a:p>
        </p:txBody>
      </p:sp>
      <p:sp>
        <p:nvSpPr>
          <p:cNvPr id="133" name="Google Shape;133;p20"/>
          <p:cNvSpPr txBox="1"/>
          <p:nvPr/>
        </p:nvSpPr>
        <p:spPr>
          <a:xfrm>
            <a:off x="306900" y="1733200"/>
            <a:ext cx="8530200" cy="4363200"/>
          </a:xfrm>
          <a:prstGeom prst="rect">
            <a:avLst/>
          </a:prstGeom>
          <a:noFill/>
          <a:ln>
            <a:noFill/>
          </a:ln>
        </p:spPr>
        <p:txBody>
          <a:bodyPr spcFirstLastPara="1" wrap="square" lIns="91425" tIns="45700" rIns="91425" bIns="45700" anchor="t" anchorCtr="0">
            <a:normAutofit/>
          </a:bodyPr>
          <a:lstStyle/>
          <a:p>
            <a:pPr marL="457200" lvl="0" indent="-355600" algn="just" rtl="0">
              <a:lnSpc>
                <a:spcPct val="150000"/>
              </a:lnSpc>
              <a:spcBef>
                <a:spcPts val="400"/>
              </a:spcBef>
              <a:spcAft>
                <a:spcPts val="0"/>
              </a:spcAft>
              <a:buClr>
                <a:srgbClr val="000000"/>
              </a:buClr>
              <a:buSzPts val="2000"/>
              <a:buFont typeface="Times New Roman"/>
              <a:buChar char="•"/>
            </a:pPr>
            <a:r>
              <a:rPr lang="en-US" sz="2000" b="1">
                <a:solidFill>
                  <a:srgbClr val="000000"/>
                </a:solidFill>
                <a:latin typeface="Times New Roman"/>
                <a:ea typeface="Times New Roman"/>
                <a:cs typeface="Times New Roman"/>
                <a:sym typeface="Times New Roman"/>
              </a:rPr>
              <a:t>Dual Mobility:</a:t>
            </a:r>
            <a:r>
              <a:rPr lang="en-US" sz="2000">
                <a:solidFill>
                  <a:srgbClr val="000000"/>
                </a:solidFill>
                <a:latin typeface="Times New Roman"/>
                <a:ea typeface="Times New Roman"/>
                <a:cs typeface="Times New Roman"/>
                <a:sym typeface="Times New Roman"/>
              </a:rPr>
              <a:t> In a UAV-to-UAV link both endpoints are moving in 3D space.</a:t>
            </a:r>
            <a:endParaRPr sz="2000">
              <a:solidFill>
                <a:srgbClr val="000000"/>
              </a:solidFill>
              <a:latin typeface="Times New Roman"/>
              <a:ea typeface="Times New Roman"/>
              <a:cs typeface="Times New Roman"/>
              <a:sym typeface="Times New Roman"/>
            </a:endParaRPr>
          </a:p>
          <a:p>
            <a:pPr marL="457200" lvl="0" indent="-355600" algn="just" rtl="0">
              <a:lnSpc>
                <a:spcPct val="150000"/>
              </a:lnSpc>
              <a:spcBef>
                <a:spcPts val="0"/>
              </a:spcBef>
              <a:spcAft>
                <a:spcPts val="0"/>
              </a:spcAft>
              <a:buClr>
                <a:srgbClr val="000000"/>
              </a:buClr>
              <a:buSzPts val="2000"/>
              <a:buFont typeface="Times New Roman"/>
              <a:buChar char="•"/>
            </a:pPr>
            <a:r>
              <a:rPr lang="en-US" sz="2000" b="1">
                <a:solidFill>
                  <a:srgbClr val="000000"/>
                </a:solidFill>
                <a:latin typeface="Times New Roman"/>
                <a:ea typeface="Times New Roman"/>
                <a:cs typeface="Times New Roman"/>
                <a:sym typeface="Times New Roman"/>
              </a:rPr>
              <a:t>QPD Linearity and Dynamic Range: </a:t>
            </a:r>
            <a:r>
              <a:rPr lang="en-US" sz="2000">
                <a:solidFill>
                  <a:srgbClr val="000000"/>
                </a:solidFill>
                <a:latin typeface="Times New Roman"/>
                <a:ea typeface="Times New Roman"/>
                <a:cs typeface="Times New Roman"/>
                <a:sym typeface="Times New Roman"/>
              </a:rPr>
              <a:t>The QPD’s response depends on spot size and position. </a:t>
            </a:r>
            <a:endParaRPr sz="2000">
              <a:solidFill>
                <a:srgbClr val="000000"/>
              </a:solidFill>
              <a:latin typeface="Times New Roman"/>
              <a:ea typeface="Times New Roman"/>
              <a:cs typeface="Times New Roman"/>
              <a:sym typeface="Times New Roman"/>
            </a:endParaRPr>
          </a:p>
          <a:p>
            <a:pPr marL="457200" lvl="0" indent="-355600" algn="just" rtl="0">
              <a:lnSpc>
                <a:spcPct val="150000"/>
              </a:lnSpc>
              <a:spcBef>
                <a:spcPts val="0"/>
              </a:spcBef>
              <a:spcAft>
                <a:spcPts val="0"/>
              </a:spcAft>
              <a:buClr>
                <a:srgbClr val="000000"/>
              </a:buClr>
              <a:buSzPts val="2000"/>
              <a:buFont typeface="Times New Roman"/>
              <a:buChar char="•"/>
            </a:pPr>
            <a:r>
              <a:rPr lang="en-US" sz="2000" b="1">
                <a:solidFill>
                  <a:srgbClr val="000000"/>
                </a:solidFill>
                <a:latin typeface="Times New Roman"/>
                <a:ea typeface="Times New Roman"/>
                <a:cs typeface="Times New Roman"/>
                <a:sym typeface="Times New Roman"/>
              </a:rPr>
              <a:t>Environmental Effects:</a:t>
            </a:r>
            <a:r>
              <a:rPr lang="en-US" sz="2000">
                <a:solidFill>
                  <a:srgbClr val="000000"/>
                </a:solidFill>
                <a:latin typeface="Times New Roman"/>
                <a:ea typeface="Times New Roman"/>
                <a:cs typeface="Times New Roman"/>
                <a:sym typeface="Times New Roman"/>
              </a:rPr>
              <a:t> UAVs experience turbulence and vibration. </a:t>
            </a:r>
            <a:endParaRPr sz="2000">
              <a:solidFill>
                <a:srgbClr val="000000"/>
              </a:solidFill>
              <a:latin typeface="Times New Roman"/>
              <a:ea typeface="Times New Roman"/>
              <a:cs typeface="Times New Roman"/>
              <a:sym typeface="Times New Roman"/>
            </a:endParaRPr>
          </a:p>
          <a:p>
            <a:pPr marL="457200" lvl="0" indent="-355600" algn="just" rtl="0">
              <a:lnSpc>
                <a:spcPct val="150000"/>
              </a:lnSpc>
              <a:spcBef>
                <a:spcPts val="0"/>
              </a:spcBef>
              <a:spcAft>
                <a:spcPts val="0"/>
              </a:spcAft>
              <a:buClr>
                <a:srgbClr val="000000"/>
              </a:buClr>
              <a:buSzPts val="2000"/>
              <a:buFont typeface="Times New Roman"/>
              <a:buChar char="•"/>
            </a:pPr>
            <a:r>
              <a:rPr lang="en-US" sz="2000" b="1">
                <a:solidFill>
                  <a:srgbClr val="000000"/>
                </a:solidFill>
                <a:latin typeface="Times New Roman"/>
                <a:ea typeface="Times New Roman"/>
                <a:cs typeface="Times New Roman"/>
                <a:sym typeface="Times New Roman"/>
              </a:rPr>
              <a:t>Symmetry Complexity</a:t>
            </a:r>
            <a:r>
              <a:rPr lang="en-US" sz="2000">
                <a:solidFill>
                  <a:srgbClr val="000000"/>
                </a:solidFill>
                <a:latin typeface="Times New Roman"/>
                <a:ea typeface="Times New Roman"/>
                <a:cs typeface="Times New Roman"/>
                <a:sym typeface="Times New Roman"/>
              </a:rPr>
              <a:t>: In a fully symmetric UAV-to-UAV link, both nodes must act as transmitter and receiver (transceivers). </a:t>
            </a:r>
            <a:endParaRPr sz="2000">
              <a:solidFill>
                <a:srgbClr val="000000"/>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txBox="1">
            <a:spLocks noGrp="1"/>
          </p:cNvSpPr>
          <p:nvPr>
            <p:ph type="title"/>
          </p:nvPr>
        </p:nvSpPr>
        <p:spPr>
          <a:xfrm>
            <a:off x="457200" y="381000"/>
            <a:ext cx="8229600" cy="12954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400"/>
              <a:buFont typeface="Times New Roman"/>
              <a:buNone/>
            </a:pPr>
            <a:r>
              <a:rPr lang="en-US">
                <a:latin typeface="Times New Roman"/>
                <a:ea typeface="Times New Roman"/>
                <a:cs typeface="Times New Roman"/>
                <a:sym typeface="Times New Roman"/>
              </a:rPr>
              <a:t>Future Directions</a:t>
            </a:r>
            <a:endParaRPr/>
          </a:p>
        </p:txBody>
      </p:sp>
      <p:sp>
        <p:nvSpPr>
          <p:cNvPr id="139" name="Google Shape;139;p21"/>
          <p:cNvSpPr txBox="1"/>
          <p:nvPr/>
        </p:nvSpPr>
        <p:spPr>
          <a:xfrm>
            <a:off x="260278" y="1861150"/>
            <a:ext cx="8530200" cy="4082400"/>
          </a:xfrm>
          <a:prstGeom prst="rect">
            <a:avLst/>
          </a:prstGeom>
          <a:noFill/>
          <a:ln>
            <a:noFill/>
          </a:ln>
        </p:spPr>
        <p:txBody>
          <a:bodyPr spcFirstLastPara="1" wrap="square" lIns="91425" tIns="45700" rIns="91425" bIns="45700" anchor="t" anchorCtr="0">
            <a:normAutofit/>
          </a:bodyPr>
          <a:lstStyle/>
          <a:p>
            <a:pPr marL="457200" lvl="0" indent="-355600" algn="just" rtl="0">
              <a:lnSpc>
                <a:spcPct val="150000"/>
              </a:lnSpc>
              <a:spcBef>
                <a:spcPts val="400"/>
              </a:spcBef>
              <a:spcAft>
                <a:spcPts val="0"/>
              </a:spcAft>
              <a:buClr>
                <a:srgbClr val="000000"/>
              </a:buClr>
              <a:buSzPts val="2000"/>
              <a:buFont typeface="Times New Roman"/>
              <a:buChar char="•"/>
            </a:pPr>
            <a:r>
              <a:rPr lang="en-US" sz="2000" b="1">
                <a:solidFill>
                  <a:srgbClr val="000000"/>
                </a:solidFill>
                <a:latin typeface="Times New Roman"/>
                <a:ea typeface="Times New Roman"/>
                <a:cs typeface="Times New Roman"/>
                <a:sym typeface="Times New Roman"/>
              </a:rPr>
              <a:t>LSTM-Based Signal Prediction: </a:t>
            </a:r>
            <a:r>
              <a:rPr lang="en-US" sz="2000">
                <a:solidFill>
                  <a:srgbClr val="000000"/>
                </a:solidFill>
                <a:latin typeface="Times New Roman"/>
                <a:ea typeface="Times New Roman"/>
                <a:cs typeface="Times New Roman"/>
                <a:sym typeface="Times New Roman"/>
              </a:rPr>
              <a:t>Integrate LSTM neural networks to predict QPD error signals under dynamic UAV motion. </a:t>
            </a:r>
            <a:endParaRPr sz="2000">
              <a:solidFill>
                <a:srgbClr val="000000"/>
              </a:solidFill>
              <a:latin typeface="Times New Roman"/>
              <a:ea typeface="Times New Roman"/>
              <a:cs typeface="Times New Roman"/>
              <a:sym typeface="Times New Roman"/>
            </a:endParaRPr>
          </a:p>
          <a:p>
            <a:pPr marL="457200" lvl="0" indent="-355600" algn="just" rtl="0">
              <a:lnSpc>
                <a:spcPct val="150000"/>
              </a:lnSpc>
              <a:spcBef>
                <a:spcPts val="0"/>
              </a:spcBef>
              <a:spcAft>
                <a:spcPts val="0"/>
              </a:spcAft>
              <a:buClr>
                <a:srgbClr val="000000"/>
              </a:buClr>
              <a:buSzPts val="2000"/>
              <a:buFont typeface="Times New Roman"/>
              <a:buChar char="•"/>
            </a:pPr>
            <a:r>
              <a:rPr lang="en-US" sz="2000" b="1">
                <a:solidFill>
                  <a:srgbClr val="000000"/>
                </a:solidFill>
                <a:latin typeface="Times New Roman"/>
                <a:ea typeface="Times New Roman"/>
                <a:cs typeface="Times New Roman"/>
                <a:sym typeface="Times New Roman"/>
              </a:rPr>
              <a:t>Hybrid ATP Architectures:</a:t>
            </a:r>
            <a:r>
              <a:rPr lang="en-US" sz="2000">
                <a:solidFill>
                  <a:srgbClr val="000000"/>
                </a:solidFill>
                <a:latin typeface="Times New Roman"/>
                <a:ea typeface="Times New Roman"/>
                <a:cs typeface="Times New Roman"/>
                <a:sym typeface="Times New Roman"/>
              </a:rPr>
              <a:t> Combine QPD sensing with other actuators (e.g. MEMS FSM, FSM)</a:t>
            </a:r>
            <a:endParaRPr sz="200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871</Words>
  <Application>Microsoft Office PowerPoint</Application>
  <PresentationFormat>화면 슬라이드 쇼(4:3)</PresentationFormat>
  <Paragraphs>58</Paragraphs>
  <Slides>11</Slides>
  <Notes>11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11</vt:i4>
      </vt:variant>
    </vt:vector>
  </HeadingPairs>
  <TitlesOfParts>
    <vt:vector size="15" baseType="lpstr">
      <vt:lpstr>Arial</vt:lpstr>
      <vt:lpstr>Calibri</vt:lpstr>
      <vt:lpstr>Times New Roman</vt:lpstr>
      <vt:lpstr>Office Theme</vt:lpstr>
      <vt:lpstr>PowerPoint 프레젠테이션</vt:lpstr>
      <vt:lpstr>PowerPoint 프레젠테이션</vt:lpstr>
      <vt:lpstr>Contents</vt:lpstr>
      <vt:lpstr>Background</vt:lpstr>
      <vt:lpstr>QPD-Based ATP Overview</vt:lpstr>
      <vt:lpstr>QPD-Based ATP Overview</vt:lpstr>
      <vt:lpstr>QPD-Based ATP Overview</vt:lpstr>
      <vt:lpstr>Current Challenges in ATP for UAV-to-UAV FSO</vt:lpstr>
      <vt:lpstr>Future Directions</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장영민(교원-전자시스템공학전공)</cp:lastModifiedBy>
  <cp:revision>5</cp:revision>
  <dcterms:modified xsi:type="dcterms:W3CDTF">2025-07-31T05:40:23Z</dcterms:modified>
</cp:coreProperties>
</file>