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346" r:id="rId2"/>
    <p:sldId id="311" r:id="rId3"/>
    <p:sldId id="371" r:id="rId4"/>
    <p:sldId id="372" r:id="rId5"/>
    <p:sldId id="363" r:id="rId6"/>
    <p:sldId id="358" r:id="rId7"/>
    <p:sldId id="374" r:id="rId8"/>
    <p:sldId id="362" r:id="rId9"/>
    <p:sldId id="37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showGuides="1">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July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7/31/2025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7/31/2025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7/31/2025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7/31/2025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27182" y="114646"/>
            <a:ext cx="1524000" cy="369332"/>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July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86400" y="105697"/>
            <a:ext cx="3276600"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20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15-25-0399-00-07ma</a:t>
            </a:r>
            <a:endParaRPr lang="en-US" altLang="en-US" sz="2000" b="0" i="0" dirty="0">
              <a:solidFill>
                <a:srgbClr val="000000"/>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7/31/2025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7/31/2025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7/31/2025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7/31/2025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7/31/2025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7/31/2025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7/31/2025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5/15-25-0162-02-07ma-ieee-802-15-ig-ng-owc-call-for-applications.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5/15-25-0162-02-07ma-ieee-802-15-ig-ng-owc-call-for-applications.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57200" y="838200"/>
            <a:ext cx="8229600" cy="5539978"/>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 (July 2025)</a:t>
            </a:r>
          </a:p>
          <a:p>
            <a:r>
              <a:rPr lang="en-US" altLang="ja-JP" sz="1600" b="1" dirty="0">
                <a:latin typeface="Times New Roman" panose="02020603050405020304"/>
                <a:ea typeface="MS PGothic" panose="020B0600070205080204" charset="-128"/>
                <a:cs typeface="Times New Roman" panose="02020603050405020304"/>
              </a:rPr>
              <a:t>Date Submitted: </a:t>
            </a:r>
            <a:r>
              <a:rPr lang="en-US" altLang="ja-JP" sz="1600" dirty="0">
                <a:latin typeface="Times New Roman" panose="02020603050405020304"/>
                <a:ea typeface="MS PGothic" panose="020B0600070205080204" charset="-128"/>
                <a:cs typeface="Times New Roman" panose="02020603050405020304"/>
              </a:rPr>
              <a:t>July 31, 2025	</a:t>
            </a:r>
          </a:p>
          <a:p>
            <a:r>
              <a:rPr lang="en-US" altLang="ja-JP" sz="1600" b="1" dirty="0">
                <a:latin typeface="Times New Roman" panose="02020603050405020304"/>
                <a:ea typeface="MS PGothic" panose="020B0600070205080204" charset="-128"/>
                <a:cs typeface="Times New Roman" panose="02020603050405020304"/>
              </a:rPr>
              <a:t>Source:</a:t>
            </a:r>
            <a:r>
              <a:rPr lang="en-US" altLang="ja-JP" sz="1600" dirty="0">
                <a:latin typeface="Times New Roman" panose="02020603050405020304"/>
                <a:ea typeface="MS PGothic" panose="020B0600070205080204" charset="-128"/>
                <a:cs typeface="Times New Roman" panose="02020603050405020304"/>
              </a:rPr>
              <a:t> </a:t>
            </a:r>
            <a:r>
              <a:rPr lang="en-US" altLang="zh-CN" sz="1600" dirty="0">
                <a:latin typeface="Times New Roman" panose="02020603050405020304"/>
                <a:ea typeface="SimSun" panose="02010600030101010101" pitchFamily="2" charset="-122"/>
                <a:cs typeface="Times New Roman" panose="02020603050405020304"/>
              </a:rPr>
              <a:t>Yeong Min Jang</a:t>
            </a:r>
            <a:r>
              <a:rPr lang="en-US" altLang="zh-CN" sz="1600" dirty="0">
                <a:latin typeface="Times New Roman" panose="02020603050405020304"/>
                <a:ea typeface="MS PGothic" panose="020B0600070205080204" charset="-128"/>
                <a:cs typeface="Times New Roman" panose="02020603050405020304"/>
              </a:rPr>
              <a:t>,</a:t>
            </a:r>
            <a:r>
              <a:rPr lang="en-US" altLang="ja-JP" sz="1600" dirty="0">
                <a:latin typeface="Times New Roman" panose="02020603050405020304"/>
                <a:ea typeface="MS PGothic" panose="020B0600070205080204" charset="-128"/>
                <a:cs typeface="Times New Roman" panose="02020603050405020304"/>
              </a:rPr>
              <a:t> </a:t>
            </a:r>
            <a:r>
              <a:rPr lang="en-US" altLang="ko-KR" sz="1600" dirty="0">
                <a:latin typeface="Times New Roman" panose="02020603050405020304"/>
                <a:ea typeface="굴림" panose="020B0600000101010101" charset="-127"/>
                <a:cs typeface="Times New Roman" panose="02020603050405020304"/>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a:ea typeface="MS PGothic" panose="020B0600070205080204" charset="-128"/>
                <a:cs typeface="Times New Roman" panose="02020603050405020304"/>
              </a:rPr>
              <a:t>Address: Kookmin University, 77 </a:t>
            </a:r>
            <a:r>
              <a:rPr lang="en-US" altLang="ja-JP" sz="1600" dirty="0" err="1">
                <a:latin typeface="Times New Roman" panose="02020603050405020304"/>
                <a:ea typeface="MS PGothic" panose="020B0600070205080204" charset="-128"/>
                <a:cs typeface="Times New Roman" panose="02020603050405020304"/>
              </a:rPr>
              <a:t>Jeongneung</a:t>
            </a:r>
            <a:r>
              <a:rPr lang="en-US" altLang="ja-JP" sz="1600" dirty="0">
                <a:latin typeface="Times New Roman" panose="02020603050405020304"/>
                <a:ea typeface="MS PGothic" panose="020B0600070205080204" charset="-128"/>
                <a:cs typeface="Times New Roman" panose="02020603050405020304"/>
              </a:rPr>
              <a:t>-Ro, </a:t>
            </a:r>
            <a:r>
              <a:rPr lang="en-US" altLang="ja-JP" sz="1600" dirty="0" err="1">
                <a:latin typeface="Times New Roman" panose="02020603050405020304"/>
                <a:ea typeface="MS PGothic" panose="020B0600070205080204" charset="-128"/>
                <a:cs typeface="Times New Roman" panose="02020603050405020304"/>
              </a:rPr>
              <a:t>Seongbuk</a:t>
            </a:r>
            <a:r>
              <a:rPr lang="en-US" altLang="ja-JP" sz="1600" dirty="0">
                <a:latin typeface="Times New Roman" panose="02020603050405020304"/>
                <a:ea typeface="MS PGothic" panose="020B0600070205080204" charset="-128"/>
                <a:cs typeface="Times New Roman" panose="02020603050405020304"/>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a:ea typeface="MS PGothic" panose="020B0600070205080204" charset="-128"/>
                <a:cs typeface="Times New Roman" panose="02020603050405020304"/>
              </a:rPr>
              <a:t>Abstract:</a:t>
            </a:r>
            <a:r>
              <a:rPr lang="en-US" altLang="ja-JP" sz="1600" dirty="0">
                <a:latin typeface="Times New Roman" panose="02020603050405020304"/>
                <a:ea typeface="MS PGothic" panose="020B0600070205080204" charset="-128"/>
                <a:cs typeface="Times New Roman" panose="02020603050405020304"/>
              </a:rPr>
              <a:t>	IG NG-OWC Closing Report for July 2025</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 </a:t>
            </a:r>
            <a:r>
              <a:rPr lang="en-US" altLang="ja-JP" sz="1600" dirty="0">
                <a:latin typeface="Times New Roman" panose="02020603050405020304" pitchFamily="18" charset="0"/>
                <a:ea typeface="MS PGothic" panose="020B0600070205080204" charset="-128"/>
                <a:cs typeface="Times New Roman" panose="02020603050405020304" pitchFamily="18" charset="0"/>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panose="020B0600070205080204" charset="-128"/>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July 31, 2025</a:t>
            </a:r>
            <a:endParaRPr lang="ja-JP" altLang="ja-JP" dirty="0">
              <a:ea typeface="MS PGothic" panose="020B060007020508020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Nine contributions related to the future of next generation OWC(OCC, FSO) technology</a:t>
            </a:r>
          </a:p>
          <a:p>
            <a:pPr algn="just"/>
            <a:r>
              <a:rPr lang="en-US" altLang="ja-JP" sz="2800" dirty="0">
                <a:solidFill>
                  <a:prstClr val="black"/>
                </a:solidFill>
                <a:latin typeface="Times New Roman" panose="02020603050405020304" pitchFamily="18" charset="0"/>
                <a:cs typeface="Times New Roman" panose="02020603050405020304" pitchFamily="18" charset="0"/>
              </a:rPr>
              <a:t>Prepared</a:t>
            </a:r>
            <a:r>
              <a:rPr lang="en-US" altLang="ja-JP" sz="2800" dirty="0">
                <a:latin typeface="Times New Roman" panose="02020603050405020304" pitchFamily="18" charset="0"/>
                <a:cs typeface="Times New Roman" panose="02020603050405020304" pitchFamily="18" charset="0"/>
              </a:rPr>
              <a:t> extended </a:t>
            </a:r>
            <a:r>
              <a:rPr lang="en-US" altLang="ja-JP" sz="2800" dirty="0">
                <a:solidFill>
                  <a:prstClr val="black"/>
                </a:solidFill>
                <a:latin typeface="Times New Roman" panose="02020603050405020304" pitchFamily="18" charset="0"/>
                <a:cs typeface="Times New Roman" panose="02020603050405020304" pitchFamily="18" charset="0"/>
              </a:rPr>
              <a:t>Call for Applications on NG OWC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lvl="0" algn="just"/>
            <a:r>
              <a:rPr lang="en-US" altLang="ja-JP" dirty="0">
                <a:latin typeface="Times New Roman" panose="02020603050405020304" pitchFamily="18" charset="0"/>
                <a:cs typeface="Times New Roman" panose="02020603050405020304" pitchFamily="18" charset="0"/>
              </a:rPr>
              <a:t>IG NG-OWC scheduled 3 time slots in this week meeting </a:t>
            </a:r>
          </a:p>
          <a:p>
            <a:pPr marL="0" lvl="0" indent="0" algn="just">
              <a:buNone/>
            </a:pPr>
            <a:r>
              <a:rPr lang="en-US" altLang="ja-JP" sz="2400" dirty="0">
                <a:latin typeface="Times New Roman" panose="02020603050405020304"/>
                <a:ea typeface="MS PGothic" panose="020B0600070205080204" charset="-128"/>
                <a:cs typeface="Times New Roman" panose="02020603050405020304"/>
              </a:rPr>
              <a:t>   </a:t>
            </a:r>
            <a:r>
              <a:rPr lang="en-US" altLang="ja-JP" sz="2000" dirty="0">
                <a:latin typeface="Times New Roman" panose="02020603050405020304"/>
                <a:ea typeface="MS PGothic" panose="020B0600070205080204" charset="-128"/>
                <a:cs typeface="Times New Roman" panose="02020603050405020304"/>
              </a:rPr>
              <a:t>- Wed. AM1, Thur. AM1, and Thur. PM1</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algn="just"/>
            <a:r>
              <a:rPr lang="en-US" altLang="ja-JP" sz="2800" dirty="0">
                <a:latin typeface="Times New Roman" panose="02020603050405020304"/>
                <a:ea typeface="MS PGothic" panose="020B0600070205080204" charset="-128"/>
                <a:cs typeface="Times New Roman" panose="02020603050405020304"/>
              </a:rPr>
              <a:t>1</a:t>
            </a:r>
            <a:r>
              <a:rPr lang="en-US" altLang="ja-JP" sz="2800" baseline="30000" dirty="0">
                <a:latin typeface="Times New Roman" panose="02020603050405020304"/>
                <a:ea typeface="MS PGothic" panose="020B0600070205080204" charset="-128"/>
                <a:cs typeface="Times New Roman" panose="02020603050405020304"/>
              </a:rPr>
              <a:t>st</a:t>
            </a:r>
            <a:r>
              <a:rPr lang="en-US" altLang="ja-JP" sz="2800" dirty="0">
                <a:latin typeface="Times New Roman" panose="02020603050405020304"/>
                <a:ea typeface="MS PGothic" panose="020B0600070205080204" charset="-128"/>
                <a:cs typeface="Times New Roman" panose="02020603050405020304"/>
              </a:rPr>
              <a:t> Slot: Wed. AM1</a:t>
            </a:r>
          </a:p>
          <a:p>
            <a:pPr lvl="1" algn="just"/>
            <a:r>
              <a:rPr lang="en-US" altLang="ja-JP" sz="2400" dirty="0">
                <a:latin typeface="Times New Roman" panose="02020603050405020304" pitchFamily="18" charset="0"/>
                <a:ea typeface="MS PGothic" panose="020B0600070205080204" charset="-128"/>
                <a:cs typeface="Times New Roman" panose="02020603050405020304" pitchFamily="18" charset="0"/>
              </a:rPr>
              <a:t>Meeting Objectives and Agenda Approval (334-01)</a:t>
            </a:r>
          </a:p>
          <a:p>
            <a:pPr lvl="1" algn="just"/>
            <a:r>
              <a:rPr lang="en-US" altLang="ko-KR" sz="2400" dirty="0">
                <a:latin typeface="Times New Roman" panose="02020603050405020304" pitchFamily="18" charset="0"/>
                <a:ea typeface="MS PGothic" panose="020B0600070205080204" charset="-128"/>
                <a:cs typeface="Times New Roman" panose="02020603050405020304" pitchFamily="18" charset="0"/>
              </a:rPr>
              <a:t>Review and Approval for IG NG-OWC March 2025 Wireless Plenary Meeting Minutes (166-00)</a:t>
            </a:r>
          </a:p>
          <a:p>
            <a:pPr lvl="1" algn="just"/>
            <a:r>
              <a:rPr lang="en-US" altLang="ja-JP" sz="24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400" dirty="0">
                <a:latin typeface="Times New Roman" panose="02020603050405020304" pitchFamily="18" charset="0"/>
                <a:ea typeface="MS PGothic" panose="020B0600070205080204" charset="-128"/>
                <a:cs typeface="Times New Roman" panose="02020603050405020304" pitchFamily="18" charset="0"/>
              </a:rPr>
              <a:t>AI Equalizer for signal processing in NG-OCC (372-00) </a:t>
            </a:r>
          </a:p>
          <a:p>
            <a:pPr lvl="1" algn="just"/>
            <a:r>
              <a:rPr lang="en-US" altLang="ja-JP" sz="24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400" dirty="0">
                <a:latin typeface="Times New Roman" panose="02020603050405020304" pitchFamily="18" charset="0"/>
                <a:ea typeface="MS PGothic" panose="020B0600070205080204" charset="-128"/>
                <a:cs typeface="Times New Roman" panose="02020603050405020304" pitchFamily="18" charset="0"/>
              </a:rPr>
              <a:t>Future Direction of NG OCC MAC Technologies (373-00) </a:t>
            </a:r>
          </a:p>
          <a:p>
            <a:pPr lvl="1" algn="just"/>
            <a:r>
              <a:rPr lang="en-US" altLang="ja-JP" sz="2400" dirty="0">
                <a:latin typeface="Times New Roman" panose="02020603050405020304" pitchFamily="18" charset="0"/>
                <a:cs typeface="Times New Roman" panose="02020603050405020304" pitchFamily="18" charset="0"/>
              </a:rPr>
              <a:t>Recess</a:t>
            </a:r>
          </a:p>
          <a:p>
            <a:pPr lvl="1" algn="just"/>
            <a:endParaRPr lang="en-US" altLang="ja-JP" sz="194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417955"/>
            <a:ext cx="8331200" cy="4830445"/>
          </a:xfrm>
        </p:spPr>
        <p:txBody>
          <a:bodyPr vert="horz" lIns="91440" tIns="45720" rIns="91440" bIns="45720" rtlCol="0" anchor="t">
            <a:normAutofit fontScale="62500" lnSpcReduction="20000"/>
          </a:bodyPr>
          <a:lstStyle/>
          <a:p>
            <a:pPr algn="just">
              <a:lnSpc>
                <a:spcPct val="120000"/>
              </a:lnSpc>
            </a:pPr>
            <a:r>
              <a:rPr lang="en-US" altLang="ja-JP" sz="4500" dirty="0">
                <a:latin typeface="Times New Roman" panose="02020603050405020304" pitchFamily="18" charset="0"/>
                <a:cs typeface="Times New Roman" panose="02020603050405020304" pitchFamily="18" charset="0"/>
              </a:rPr>
              <a:t>2</a:t>
            </a:r>
            <a:r>
              <a:rPr lang="en-US" altLang="ja-JP" sz="4500" baseline="30000" dirty="0">
                <a:latin typeface="Times New Roman" panose="02020603050405020304" pitchFamily="18" charset="0"/>
                <a:cs typeface="Times New Roman" panose="02020603050405020304" pitchFamily="18" charset="0"/>
              </a:rPr>
              <a:t>nd</a:t>
            </a:r>
            <a:r>
              <a:rPr lang="en-US" altLang="ja-JP" sz="4500" dirty="0">
                <a:latin typeface="Times New Roman" panose="02020603050405020304" pitchFamily="18" charset="0"/>
                <a:cs typeface="Times New Roman" panose="02020603050405020304" pitchFamily="18" charset="0"/>
              </a:rPr>
              <a:t> Slot: Thur. AM1</a:t>
            </a:r>
          </a:p>
          <a:p>
            <a:pPr lvl="1" algn="just">
              <a:lnSpc>
                <a:spcPct val="120000"/>
              </a:lnSpc>
            </a:pPr>
            <a:r>
              <a:rPr lang="en-US" altLang="ja-JP" sz="2600" dirty="0">
                <a:latin typeface="Times New Roman" panose="02020603050405020304"/>
                <a:ea typeface="MS PGothic" panose="020B0600070205080204" charset="-128"/>
                <a:cs typeface="Times New Roman" panose="02020603050405020304"/>
              </a:rPr>
              <a:t>Meeting objectives and agenda approval (334-01) </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600"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 (374-00)</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600" dirty="0">
                <a:latin typeface="Times New Roman" panose="02020603050405020304" pitchFamily="18" charset="0"/>
                <a:ea typeface="MS PGothic" panose="020B0600070205080204" charset="-128"/>
                <a:cs typeface="Times New Roman" panose="02020603050405020304" pitchFamily="18" charset="0"/>
              </a:rPr>
              <a:t>Future directions of AMC for NG FSO Technologies (383-00)</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600" dirty="0">
                <a:latin typeface="Times New Roman" panose="02020603050405020304" pitchFamily="18" charset="0"/>
                <a:ea typeface="MS PGothic" panose="020B0600070205080204" charset="-128"/>
                <a:cs typeface="Times New Roman" panose="02020603050405020304" pitchFamily="18" charset="0"/>
              </a:rPr>
              <a:t>Future Directions of ARQ &amp; HARQ Assisted NOMA For NG FSO Technologies (384-00)</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600" dirty="0">
                <a:latin typeface="Times New Roman" panose="02020603050405020304" pitchFamily="18" charset="0"/>
                <a:ea typeface="MS PGothic" panose="020B0600070205080204" charset="-128"/>
                <a:cs typeface="Times New Roman" panose="02020603050405020304" pitchFamily="18" charset="0"/>
              </a:rPr>
              <a:t>Improving Code Rate of Drone-FSO Communication Using Deep Learning Joint Source-Channel Coding (385-00)</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"Future Directions for Handover Mechanism in Hybrid FSO/OCC-RF Networks (386-00)</a:t>
            </a:r>
          </a:p>
          <a:p>
            <a:pPr lvl="1" algn="just">
              <a:lnSpc>
                <a:spcPct val="120000"/>
              </a:lnSpc>
            </a:pPr>
            <a:r>
              <a:rPr lang="en-US" altLang="ja-JP" sz="2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2600" dirty="0">
                <a:latin typeface="Times New Roman" panose="02020603050405020304" pitchFamily="18" charset="0"/>
                <a:ea typeface="MS PGothic" panose="020B0600070205080204" charset="-128"/>
                <a:cs typeface="Times New Roman" panose="02020603050405020304" pitchFamily="18" charset="0"/>
              </a:rPr>
              <a:t>Smart and Secure Drones: A Next-Generation OWC-Enabled Framework for </a:t>
            </a:r>
            <a:r>
              <a:rPr lang="en-US" altLang="en-US" sz="2600" dirty="0" err="1">
                <a:latin typeface="Times New Roman" panose="02020603050405020304" pitchFamily="18" charset="0"/>
                <a:ea typeface="MS PGothic" panose="020B0600070205080204" charset="-128"/>
                <a:cs typeface="Times New Roman" panose="02020603050405020304" pitchFamily="18" charset="0"/>
              </a:rPr>
              <a:t>IoD</a:t>
            </a:r>
            <a:r>
              <a:rPr lang="en-US" altLang="en-US" sz="2600" dirty="0">
                <a:latin typeface="Times New Roman" panose="02020603050405020304" pitchFamily="18" charset="0"/>
                <a:ea typeface="MS PGothic" panose="020B0600070205080204" charset="-128"/>
                <a:cs typeface="Times New Roman" panose="02020603050405020304" pitchFamily="18" charset="0"/>
              </a:rPr>
              <a:t> Networks (393-00)</a:t>
            </a:r>
          </a:p>
          <a:p>
            <a:pPr lvl="1" algn="just">
              <a:lnSpc>
                <a:spcPct val="120000"/>
              </a:lnSpc>
            </a:pPr>
            <a:r>
              <a:rPr lang="en-US" altLang="ja-JP" sz="2600" dirty="0">
                <a:latin typeface="Times New Roman" panose="02020603050405020304" pitchFamily="18" charset="0"/>
                <a:cs typeface="Times New Roman" panose="02020603050405020304" pitchFamily="18" charset="0"/>
              </a:rPr>
              <a:t>Recess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56A26-60CD-8183-FBC9-B8F2920CC4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CFF77B-85CE-AEC6-6D67-98D1ABC37F68}"/>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a:extLst>
              <a:ext uri="{FF2B5EF4-FFF2-40B4-BE49-F238E27FC236}">
                <a16:creationId xmlns:a16="http://schemas.microsoft.com/office/drawing/2014/main" id="{D61F10F7-776F-BE8B-922B-C1472AB41725}"/>
              </a:ext>
            </a:extLst>
          </p:cNvPr>
          <p:cNvSpPr>
            <a:spLocks noGrp="1" noChangeArrowheads="1"/>
          </p:cNvSpPr>
          <p:nvPr>
            <p:ph idx="1"/>
          </p:nvPr>
        </p:nvSpPr>
        <p:spPr>
          <a:xfrm>
            <a:off x="381000" y="1417955"/>
            <a:ext cx="8331200" cy="4830445"/>
          </a:xfrm>
        </p:spPr>
        <p:txBody>
          <a:bodyPr vert="horz" lIns="91440" tIns="45720" rIns="91440" bIns="45720" rtlCol="0" anchor="t">
            <a:normAutofit fontScale="92500" lnSpcReduction="10000"/>
          </a:bodyPr>
          <a:lstStyle/>
          <a:p>
            <a:pPr algn="just">
              <a:lnSpc>
                <a:spcPct val="120000"/>
              </a:lnSpc>
            </a:pPr>
            <a:r>
              <a:rPr lang="en-US" altLang="ja-JP" sz="3000" dirty="0">
                <a:latin typeface="Times New Roman" panose="02020603050405020304" pitchFamily="18" charset="0"/>
                <a:cs typeface="Times New Roman" panose="02020603050405020304" pitchFamily="18" charset="0"/>
              </a:rPr>
              <a:t>3</a:t>
            </a:r>
            <a:r>
              <a:rPr lang="en-US" altLang="ja-JP" sz="3000" baseline="30000" dirty="0">
                <a:latin typeface="Times New Roman" panose="02020603050405020304" pitchFamily="18" charset="0"/>
                <a:cs typeface="Times New Roman" panose="02020603050405020304" pitchFamily="18" charset="0"/>
              </a:rPr>
              <a:t>rd</a:t>
            </a:r>
            <a:r>
              <a:rPr lang="en-US" altLang="ja-JP" sz="3000" dirty="0">
                <a:latin typeface="Times New Roman" panose="02020603050405020304" pitchFamily="18" charset="0"/>
                <a:cs typeface="Times New Roman" panose="02020603050405020304" pitchFamily="18" charset="0"/>
              </a:rPr>
              <a:t> Slot: Thur. PM1</a:t>
            </a:r>
          </a:p>
          <a:p>
            <a:pPr lvl="1" algn="just">
              <a:lnSpc>
                <a:spcPct val="120000"/>
              </a:lnSpc>
            </a:pPr>
            <a:r>
              <a:rPr lang="en-US" altLang="ja-JP" sz="2400" dirty="0">
                <a:latin typeface="Times New Roman" panose="02020603050405020304"/>
                <a:ea typeface="MS PGothic" panose="020B0600070205080204" charset="-128"/>
                <a:cs typeface="Times New Roman" panose="02020603050405020304"/>
              </a:rPr>
              <a:t>Meeting objectives and agenda approval (334-01) </a:t>
            </a:r>
          </a:p>
          <a:p>
            <a:pPr lvl="1" algn="just">
              <a:lnSpc>
                <a:spcPct val="120000"/>
              </a:lnSpc>
            </a:pPr>
            <a:r>
              <a:rPr lang="en-US" altLang="ja-JP" sz="24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and ETRI titled "</a:t>
            </a:r>
            <a:r>
              <a:rPr lang="en-US" altLang="en-US" sz="2400" dirty="0">
                <a:latin typeface="Times New Roman" panose="02020603050405020304" pitchFamily="18" charset="0"/>
                <a:ea typeface="MS PGothic" panose="020B0600070205080204" charset="-128"/>
                <a:cs typeface="Times New Roman" panose="02020603050405020304" pitchFamily="18" charset="0"/>
              </a:rPr>
              <a:t>Symmetric UAV-to-UAV FSO Communication with Dual-Mode QPD-Based ATP (394-00)</a:t>
            </a:r>
          </a:p>
          <a:p>
            <a:pPr lvl="1" algn="just"/>
            <a:r>
              <a:rPr lang="en-US" altLang="ko-KR" sz="2400" dirty="0">
                <a:latin typeface="Times New Roman" panose="02020603050405020304" pitchFamily="18" charset="0"/>
                <a:ea typeface="맑은 고딕" panose="020B0503020000020004" pitchFamily="50" charset="-127"/>
              </a:rPr>
              <a:t>IEEE 802.15 IG NG OWC Call For Applications (162-02)</a:t>
            </a:r>
          </a:p>
          <a:p>
            <a:pPr marL="457200" lvl="1" indent="0" algn="just">
              <a:buNone/>
            </a:pPr>
            <a:r>
              <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rPr>
              <a:t>   </a:t>
            </a:r>
            <a:r>
              <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hlinkClick r:id="rId2"/>
              </a:rPr>
              <a:t>https://mentor.ieee.org/802.15/dcn/25/15-25-0162-02-07ma-ieee-802-15-ig-ng-owc-call-for-applications.doc</a:t>
            </a:r>
            <a:endPar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endParaRPr>
          </a:p>
          <a:p>
            <a:pPr marL="457200" lvl="1" indent="0" algn="just">
              <a:buNone/>
            </a:pPr>
            <a:r>
              <a:rPr lang="en-US" altLang="ja-JP" sz="2400" dirty="0">
                <a:latin typeface="Times New Roman" panose="02020603050405020304"/>
                <a:ea typeface="MS PGothic" panose="020B0600070205080204" charset="-128"/>
                <a:cs typeface="Times New Roman" panose="02020603050405020304"/>
              </a:rPr>
              <a:t>Possible PAR and CSD for future SG/TG</a:t>
            </a:r>
          </a:p>
          <a:p>
            <a:pPr lvl="1" algn="just"/>
            <a:r>
              <a:rPr lang="en-US" altLang="ja-JP" sz="2400" dirty="0">
                <a:latin typeface="Times New Roman" panose="02020603050405020304"/>
                <a:ea typeface="MS PGothic" panose="020B0600070205080204" charset="-128"/>
                <a:cs typeface="Times New Roman" panose="02020603050405020304"/>
              </a:rPr>
              <a:t>Plan for Sept. meeting</a:t>
            </a:r>
          </a:p>
          <a:p>
            <a:pPr lvl="1" algn="just"/>
            <a:r>
              <a:rPr lang="en-US" altLang="ja-JP" sz="2400" dirty="0">
                <a:latin typeface="Times New Roman" panose="02020603050405020304" pitchFamily="18" charset="0"/>
                <a:ea typeface="MS PGothic" panose="020B0600070205080204" charset="-128"/>
                <a:cs typeface="Times New Roman" panose="02020603050405020304" pitchFamily="18" charset="0"/>
              </a:rPr>
              <a:t>Plan for IG NG-OWC</a:t>
            </a:r>
          </a:p>
          <a:p>
            <a:pPr lvl="1" algn="just">
              <a:lnSpc>
                <a:spcPct val="120000"/>
              </a:lnSpc>
            </a:pPr>
            <a:r>
              <a:rPr lang="en-US" altLang="ja-JP" sz="2400" dirty="0">
                <a:latin typeface="Times New Roman" panose="02020603050405020304" pitchFamily="18" charset="0"/>
                <a:cs typeface="Times New Roman" panose="02020603050405020304" pitchFamily="18" charset="0"/>
              </a:rPr>
              <a:t>Adjourn</a:t>
            </a:r>
          </a:p>
        </p:txBody>
      </p:sp>
    </p:spTree>
    <p:extLst>
      <p:ext uri="{BB962C8B-B14F-4D97-AF65-F5344CB8AC3E}">
        <p14:creationId xmlns:p14="http://schemas.microsoft.com/office/powerpoint/2010/main" val="123818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a:ea typeface="MS PGothic" panose="020B0600070205080204" charset="-128"/>
                <a:cs typeface="Times New Roman" panose="02020603050405020304"/>
              </a:rPr>
              <a:t>Plan for Sept.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vert="horz" lIns="91440" tIns="45720" rIns="91440" bIns="45720" rtlCol="0" anchor="t">
            <a:normAutofit/>
          </a:bodyPr>
          <a:lstStyle/>
          <a:p>
            <a:pPr algn="just"/>
            <a:r>
              <a:rPr lang="en-US" altLang="ja-JP" sz="2800" dirty="0">
                <a:latin typeface="Times New Roman" panose="02020603050405020304"/>
                <a:ea typeface="MS PGothic" panose="020B0600070205080204" charset="-128"/>
                <a:cs typeface="Times New Roman" panose="02020603050405020304"/>
              </a:rPr>
              <a:t>2 </a:t>
            </a:r>
            <a:r>
              <a:rPr lang="it-IT" altLang="ko-KR" sz="2800" dirty="0">
                <a:latin typeface="Times New Roman" panose="02020603050405020304"/>
                <a:ea typeface="MS PGothic" panose="020B0600070205080204" charset="-128"/>
                <a:cs typeface="Times New Roman" panose="02020603050405020304"/>
              </a:rPr>
              <a:t>Time</a:t>
            </a:r>
            <a:r>
              <a:rPr lang="ko-KR" altLang="en-US" sz="2800" dirty="0">
                <a:latin typeface="Times New Roman" panose="02020603050405020304"/>
                <a:ea typeface="MS PGothic" panose="020B0600070205080204" charset="-128"/>
                <a:cs typeface="Times New Roman" panose="02020603050405020304"/>
              </a:rPr>
              <a:t> </a:t>
            </a:r>
            <a:r>
              <a:rPr lang="en-US" altLang="ko-KR" sz="2800" dirty="0">
                <a:latin typeface="Times New Roman" panose="02020603050405020304"/>
                <a:ea typeface="MS PGothic" panose="020B0600070205080204" charset="-128"/>
                <a:cs typeface="Times New Roman" panose="02020603050405020304"/>
              </a:rPr>
              <a:t>slots: PM1</a:t>
            </a:r>
            <a:r>
              <a:rPr lang="ko-KR" altLang="en-US" sz="2800" dirty="0">
                <a:latin typeface="Times New Roman" panose="02020603050405020304"/>
                <a:ea typeface="MS PGothic" panose="020B0600070205080204" charset="-128"/>
                <a:cs typeface="Times New Roman" panose="02020603050405020304"/>
              </a:rPr>
              <a:t> </a:t>
            </a:r>
            <a:r>
              <a:rPr lang="en-US" altLang="ko-KR" sz="2800" dirty="0">
                <a:latin typeface="Times New Roman" panose="02020603050405020304"/>
                <a:ea typeface="MS PGothic" panose="020B0600070205080204" charset="-128"/>
                <a:cs typeface="Times New Roman" panose="02020603050405020304"/>
              </a:rPr>
              <a:t>or PM2(Monday, </a:t>
            </a:r>
            <a:r>
              <a:rPr lang="en-US" altLang="ja-JP" sz="2800" dirty="0">
                <a:latin typeface="Times New Roman" panose="02020603050405020304"/>
                <a:ea typeface="MS PGothic" panose="020B0600070205080204" charset="-128"/>
                <a:cs typeface="Times New Roman" panose="02020603050405020304"/>
              </a:rPr>
              <a:t>Tuesday, and Wed.))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vert="horz" lIns="91440" tIns="45720" rIns="91440" bIns="45720" rtlCol="0" anchor="t">
            <a:normAutofit/>
          </a:bodyPr>
          <a:lstStyle/>
          <a:p>
            <a:pPr algn="just"/>
            <a:r>
              <a:rPr lang="en-US" altLang="ko-KR" sz="2800" dirty="0">
                <a:latin typeface="Times New Roman" panose="02020603050405020304" pitchFamily="18" charset="0"/>
                <a:ea typeface="굴림" panose="020B0600000101010101" charset="-127"/>
                <a:cs typeface="Times New Roman" panose="02020603050405020304" pitchFamily="18" charset="0"/>
              </a:rPr>
              <a:t>Invite contributors from companies</a:t>
            </a:r>
          </a:p>
          <a:p>
            <a:pPr algn="just"/>
            <a:r>
              <a:rPr lang="en-US" altLang="ko-KR" sz="2800" i="0" u="none" strike="noStrike" dirty="0">
                <a:effectLst/>
                <a:latin typeface="Times New Roman" panose="02020603050405020304" pitchFamily="18" charset="0"/>
                <a:ea typeface="맑은 고딕" panose="020B0503020000020004" pitchFamily="50" charset="-127"/>
              </a:rPr>
              <a:t>IEEE 802.15 IG NG OWC (OCC or FSO) Extended Call For Applications (162-02)</a:t>
            </a:r>
          </a:p>
          <a:p>
            <a:pPr marL="0" indent="0" algn="just">
              <a:buNone/>
            </a:pPr>
            <a:r>
              <a:rPr lang="en-US" altLang="ja-JP" sz="2800" dirty="0">
                <a:latin typeface="Times New Roman" panose="02020603050405020304" pitchFamily="18" charset="0"/>
                <a:ea typeface="맑은 고딕" panose="020B0503020000020004" pitchFamily="50" charset="-127"/>
                <a:cs typeface="Times New Roman" panose="02020603050405020304"/>
              </a:rPr>
              <a:t> </a:t>
            </a:r>
            <a:r>
              <a:rPr lang="en-US" altLang="ja-JP" sz="2800" dirty="0">
                <a:solidFill>
                  <a:srgbClr val="FF0000"/>
                </a:solidFill>
                <a:latin typeface="Times New Roman" panose="02020603050405020304" pitchFamily="18" charset="0"/>
                <a:ea typeface="맑은 고딕" panose="020B0503020000020004" pitchFamily="50" charset="-127"/>
                <a:cs typeface="Times New Roman" panose="02020603050405020304"/>
                <a:hlinkClick r:id="rId2"/>
              </a:rPr>
              <a:t>https://mentor.ieee.org/802.15/dcn/25/15-25-0162-02-07ma-ieee-802-15-ig-ng-owc-call-for-applications.doc</a:t>
            </a:r>
            <a:endParaRPr lang="en-US" altLang="ja-JP" sz="2800" dirty="0">
              <a:latin typeface="Times New Roman" panose="02020603050405020304"/>
              <a:ea typeface="MS PGothic" panose="020B0600070205080204" charset="-128"/>
              <a:cs typeface="Times New Roman" panose="02020603050405020304"/>
            </a:endParaRPr>
          </a:p>
          <a:p>
            <a:pPr algn="just"/>
            <a:endParaRPr lang="en-US" dirty="0">
              <a:latin typeface="Times New Roman" panose="02020603050405020304" pitchFamily="18" charset="0"/>
              <a:cs typeface="Times New Roman" panose="02020603050405020304" pitchFamily="18" charset="0"/>
            </a:endParaRPr>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solidFill>
                <a:srgbClr val="000000"/>
              </a:solidFill>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651</Words>
  <Application>Microsoft Office PowerPoint</Application>
  <PresentationFormat>화면 슬라이드 쇼(4:3)</PresentationFormat>
  <Paragraphs>57</Paragraphs>
  <Slides>9</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9</vt:i4>
      </vt:variant>
    </vt:vector>
  </HeadingPairs>
  <TitlesOfParts>
    <vt:vector size="15" baseType="lpstr">
      <vt:lpstr>MS PGothic</vt:lpstr>
      <vt:lpstr>Arial</vt:lpstr>
      <vt:lpstr>Calibri</vt:lpstr>
      <vt:lpstr>Times New Roman</vt:lpstr>
      <vt:lpstr>Verdana</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Accomplishment for the meeting</vt:lpstr>
      <vt:lpstr>Plan for Sept.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1015</cp:revision>
  <cp:lastPrinted>2017-05-07T15:48:00Z</cp:lastPrinted>
  <dcterms:created xsi:type="dcterms:W3CDTF">2010-05-15T17:50:00Z</dcterms:created>
  <dcterms:modified xsi:type="dcterms:W3CDTF">2025-07-31T14:16:13Z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DE0C549F86B84487892900032B07DA26_13</vt:lpwstr>
  </property>
  <property fmtid="{D5CDD505-2E9C-101B-9397-08002B2CF9AE}" pid="3" name="KSOProductBuildVer">
    <vt:lpwstr>1033-12.2.0.20323</vt:lpwstr>
  </property>
</Properties>
</file>