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60" r:id="rId2"/>
    <p:sldId id="361" r:id="rId3"/>
    <p:sldId id="450" r:id="rId4"/>
    <p:sldId id="440" r:id="rId5"/>
    <p:sldId id="451" r:id="rId6"/>
    <p:sldId id="456" r:id="rId7"/>
    <p:sldId id="370" r:id="rId8"/>
    <p:sldId id="427" r:id="rId9"/>
    <p:sldId id="377" r:id="rId10"/>
    <p:sldId id="388" r:id="rId11"/>
    <p:sldId id="448" r:id="rId12"/>
    <p:sldId id="423" r:id="rId13"/>
    <p:sldId id="454" r:id="rId14"/>
    <p:sldId id="393" r:id="rId15"/>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76" autoAdjust="0"/>
  </p:normalViewPr>
  <p:slideViewPr>
    <p:cSldViewPr>
      <p:cViewPr>
        <p:scale>
          <a:sx n="80" d="100"/>
          <a:sy n="80" d="100"/>
        </p:scale>
        <p:origin x="782" y="16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802.15-25-0401-01</a:t>
            </a: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5/15-25-0288-01-04ab-tg4ab-detailed-agenda-july-2025.xlsx"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TG4ab Closing Report July 2025</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11 May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for the 802 Plenary July 2025</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on  project progress and reenforce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
        <p:nvSpPr>
          <p:cNvPr id="6" name="TextBox 5">
            <a:extLst>
              <a:ext uri="{FF2B5EF4-FFF2-40B4-BE49-F238E27FC236}">
                <a16:creationId xmlns:a16="http://schemas.microsoft.com/office/drawing/2014/main" id="{11BB7E29-2063-374F-C054-C36720382F35}"/>
              </a:ext>
            </a:extLst>
          </p:cNvPr>
          <p:cNvSpPr txBox="1"/>
          <p:nvPr/>
        </p:nvSpPr>
        <p:spPr>
          <a:xfrm>
            <a:off x="4481248" y="731282"/>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a:off x="838200" y="3352801"/>
            <a:ext cx="2484640" cy="9905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graphicFrame>
        <p:nvGraphicFramePr>
          <p:cNvPr id="2" name="Content Placeholder 7">
            <a:extLst>
              <a:ext uri="{FF2B5EF4-FFF2-40B4-BE49-F238E27FC236}">
                <a16:creationId xmlns:a16="http://schemas.microsoft.com/office/drawing/2014/main" id="{240E59BA-6CB7-2144-16FC-20F0AC8B361F}"/>
              </a:ext>
            </a:extLst>
          </p:cNvPr>
          <p:cNvGraphicFramePr>
            <a:graphicFrameLocks/>
          </p:cNvGraphicFramePr>
          <p:nvPr>
            <p:extLst>
              <p:ext uri="{D42A27DB-BD31-4B8C-83A1-F6EECF244321}">
                <p14:modId xmlns:p14="http://schemas.microsoft.com/office/powerpoint/2010/main" val="2382881344"/>
              </p:ext>
            </p:extLst>
          </p:nvPr>
        </p:nvGraphicFramePr>
        <p:xfrm>
          <a:off x="3733800" y="1532871"/>
          <a:ext cx="4800600" cy="4787919"/>
        </p:xfrm>
        <a:graphic>
          <a:graphicData uri="http://schemas.openxmlformats.org/drawingml/2006/table">
            <a:tbl>
              <a:tblPr>
                <a:tableStyleId>{5C22544A-7EE6-4342-B048-85BDC9FD1C3A}</a:tableStyleId>
              </a:tblPr>
              <a:tblGrid>
                <a:gridCol w="3297512">
                  <a:extLst>
                    <a:ext uri="{9D8B030D-6E8A-4147-A177-3AD203B41FA5}">
                      <a16:colId xmlns:a16="http://schemas.microsoft.com/office/drawing/2014/main" val="4020299781"/>
                    </a:ext>
                  </a:extLst>
                </a:gridCol>
                <a:gridCol w="1503088">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algn="l" fontAlgn="b"/>
                      <a:r>
                        <a:rPr lang="en-US" sz="1600" u="none" strike="noStrike" dirty="0">
                          <a:solidFill>
                            <a:schemeClr val="bg1">
                              <a:lumMod val="65000"/>
                            </a:schemeClr>
                          </a:solidFill>
                          <a:effectLst/>
                          <a:latin typeface="+mn-lt"/>
                        </a:rPr>
                        <a:t>First letter ballot</a:t>
                      </a:r>
                      <a:endParaRPr lang="en-US" sz="1600" b="0" i="0" u="none" strike="noStrike" dirty="0">
                        <a:solidFill>
                          <a:schemeClr val="bg1">
                            <a:lumMod val="65000"/>
                          </a:schemeClr>
                        </a:solidFill>
                        <a:effectLst/>
                        <a:latin typeface="+mn-lt"/>
                      </a:endParaRP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2694915279"/>
                  </a:ext>
                </a:extLst>
              </a:tr>
              <a:tr h="551295">
                <a:tc>
                  <a:txBody>
                    <a:bodyPr/>
                    <a:lstStyle/>
                    <a:p>
                      <a:pPr algn="l" fontAlgn="b"/>
                      <a:r>
                        <a:rPr lang="en-US" sz="1600" b="0" i="0" u="none" strike="noStrike" dirty="0">
                          <a:solidFill>
                            <a:srgbClr val="000000"/>
                          </a:solidFill>
                          <a:effectLst/>
                          <a:latin typeface="+mn-lt"/>
                        </a:rPr>
                        <a:t>Initial LB comment resolution</a:t>
                      </a: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Start: July 2024</a:t>
                      </a: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a:t>
                      </a:r>
                      <a:endParaRPr lang="en-US" sz="1600" b="0" i="0" u="none" strike="sngStrike" dirty="0">
                        <a:solidFill>
                          <a:srgbClr val="FF0000"/>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April-July 2025</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 Sept-Oct 2025</a:t>
                      </a:r>
                    </a:p>
                  </a:txBody>
                  <a:tcPr marL="5715" marR="5715" marT="5715" marB="0" anchor="ctr"/>
                </a:tc>
                <a:extLst>
                  <a:ext uri="{0D108BD9-81ED-4DB2-BD59-A6C34878D82A}">
                    <a16:rowId xmlns:a16="http://schemas.microsoft.com/office/drawing/2014/main" val="4143125971"/>
                  </a:ext>
                </a:extLst>
              </a:tr>
              <a:tr h="457200">
                <a:tc>
                  <a:txBody>
                    <a:bodyPr/>
                    <a:lstStyle/>
                    <a:p>
                      <a:pPr algn="l" fontAlgn="b"/>
                      <a:r>
                        <a:rPr lang="en-US" sz="1600" b="0" i="0" u="none" strike="noStrike" dirty="0">
                          <a:solidFill>
                            <a:schemeClr val="tx1"/>
                          </a:solidFill>
                          <a:effectLst/>
                          <a:latin typeface="+mn-lt"/>
                        </a:rPr>
                        <a:t>LMSC Conditional Approval for SA-Ballot</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Sept 2025</a:t>
                      </a:r>
                    </a:p>
                  </a:txBody>
                  <a:tcPr marL="5715" marR="5715" marT="5715" marB="0" anchor="ctr"/>
                </a:tc>
                <a:extLst>
                  <a:ext uri="{0D108BD9-81ED-4DB2-BD59-A6C34878D82A}">
                    <a16:rowId xmlns:a16="http://schemas.microsoft.com/office/drawing/2014/main" val="56284715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Oct-Nov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baseline="0" dirty="0">
                          <a:solidFill>
                            <a:schemeClr val="tx1"/>
                          </a:solidFill>
                          <a:effectLst/>
                          <a:latin typeface="Calibri" panose="020F0502020204030204" pitchFamily="34" charset="0"/>
                          <a:ea typeface="+mn-ea"/>
                          <a:cs typeface="+mn-cs"/>
                        </a:rPr>
                        <a:t>December 2025 to ….</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2761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5EC-0547-7D0F-7574-69D81E6A40C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E5D0B64-DA6D-A2DF-37D9-848700F40B1A}"/>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sp>
        <p:nvSpPr>
          <p:cNvPr id="6" name="TextBox 5">
            <a:extLst>
              <a:ext uri="{FF2B5EF4-FFF2-40B4-BE49-F238E27FC236}">
                <a16:creationId xmlns:a16="http://schemas.microsoft.com/office/drawing/2014/main" id="{8565C9E4-F355-03C9-088F-94F572ED7806}"/>
              </a:ext>
            </a:extLst>
          </p:cNvPr>
          <p:cNvSpPr txBox="1"/>
          <p:nvPr/>
        </p:nvSpPr>
        <p:spPr>
          <a:xfrm>
            <a:off x="4481248" y="731282"/>
            <a:ext cx="2416111"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SA Ballot and Beyond</a:t>
            </a:r>
          </a:p>
        </p:txBody>
      </p:sp>
      <p:graphicFrame>
        <p:nvGraphicFramePr>
          <p:cNvPr id="2" name="Content Placeholder 7">
            <a:extLst>
              <a:ext uri="{FF2B5EF4-FFF2-40B4-BE49-F238E27FC236}">
                <a16:creationId xmlns:a16="http://schemas.microsoft.com/office/drawing/2014/main" id="{FE255071-7279-9CFC-6560-060AD89FCC3D}"/>
              </a:ext>
            </a:extLst>
          </p:cNvPr>
          <p:cNvGraphicFramePr>
            <a:graphicFrameLocks/>
          </p:cNvGraphicFramePr>
          <p:nvPr>
            <p:extLst>
              <p:ext uri="{D42A27DB-BD31-4B8C-83A1-F6EECF244321}">
                <p14:modId xmlns:p14="http://schemas.microsoft.com/office/powerpoint/2010/main" val="2522965536"/>
              </p:ext>
            </p:extLst>
          </p:nvPr>
        </p:nvGraphicFramePr>
        <p:xfrm>
          <a:off x="3699424" y="1143000"/>
          <a:ext cx="4834976" cy="4715529"/>
        </p:xfrm>
        <a:graphic>
          <a:graphicData uri="http://schemas.openxmlformats.org/drawingml/2006/table">
            <a:tbl>
              <a:tblPr>
                <a:tableStyleId>{5C22544A-7EE6-4342-B048-85BDC9FD1C3A}</a:tableStyleId>
              </a:tblPr>
              <a:tblGrid>
                <a:gridCol w="3331888">
                  <a:extLst>
                    <a:ext uri="{9D8B030D-6E8A-4147-A177-3AD203B41FA5}">
                      <a16:colId xmlns:a16="http://schemas.microsoft.com/office/drawing/2014/main" val="4020299781"/>
                    </a:ext>
                  </a:extLst>
                </a:gridCol>
                <a:gridCol w="1503088">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October 2025</a:t>
                      </a: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baseline="0" dirty="0">
                          <a:solidFill>
                            <a:schemeClr val="tx1"/>
                          </a:solidFill>
                          <a:effectLst/>
                          <a:latin typeface="Calibri" panose="020F0502020204030204" pitchFamily="34" charset="0"/>
                          <a:ea typeface="+mn-ea"/>
                          <a:cs typeface="+mn-cs"/>
                        </a:rPr>
                        <a:t>November 2025 -  January 2026</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Feb/Mar 2026</a:t>
                      </a:r>
                      <a:endParaRPr lang="en-US" sz="1600" b="0" i="0" u="none" strike="noStrike" dirty="0">
                        <a:solidFill>
                          <a:srgbClr val="FF0000"/>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 2026</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April 2026</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2026</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Final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July 2026</a:t>
                      </a:r>
                    </a:p>
                  </a:txBody>
                  <a:tcPr marL="5715" marR="5715" marT="5715" marB="0" anchor="ctr"/>
                </a:tc>
                <a:extLst>
                  <a:ext uri="{0D108BD9-81ED-4DB2-BD59-A6C34878D82A}">
                    <a16:rowId xmlns:a16="http://schemas.microsoft.com/office/drawing/2014/main" val="215206477"/>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Third and final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2026</a:t>
                      </a:r>
                    </a:p>
                  </a:txBody>
                  <a:tcPr marL="5715" marR="5715" marT="5715" marB="0" anchor="ctr"/>
                </a:tc>
                <a:extLst>
                  <a:ext uri="{0D108BD9-81ED-4DB2-BD59-A6C34878D82A}">
                    <a16:rowId xmlns:a16="http://schemas.microsoft.com/office/drawing/2014/main" val="3963283933"/>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REVCOM and SASB</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Nov 2026</a:t>
                      </a:r>
                    </a:p>
                  </a:txBody>
                  <a:tcPr marL="5715" marR="5715" marT="5715" marB="0" anchor="ctr"/>
                </a:tc>
                <a:extLst>
                  <a:ext uri="{0D108BD9-81ED-4DB2-BD59-A6C34878D82A}">
                    <a16:rowId xmlns:a16="http://schemas.microsoft.com/office/drawing/2014/main" val="1748250864"/>
                  </a:ext>
                </a:extLst>
              </a:tr>
            </a:tbl>
          </a:graphicData>
        </a:graphic>
      </p:graphicFrame>
      <p:sp>
        <p:nvSpPr>
          <p:cNvPr id="11" name="Arrow: Right 10">
            <a:extLst>
              <a:ext uri="{FF2B5EF4-FFF2-40B4-BE49-F238E27FC236}">
                <a16:creationId xmlns:a16="http://schemas.microsoft.com/office/drawing/2014/main" id="{C47F48B4-A266-5C59-CEC1-AA3AFDAB15E8}"/>
              </a:ext>
            </a:extLst>
          </p:cNvPr>
          <p:cNvSpPr/>
          <p:nvPr/>
        </p:nvSpPr>
        <p:spPr bwMode="auto">
          <a:xfrm flipH="1">
            <a:off x="8558643" y="4101050"/>
            <a:ext cx="3185999" cy="1385350"/>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Conditional LMSC approval for REVCOM</a:t>
            </a:r>
          </a:p>
        </p:txBody>
      </p:sp>
      <p:sp>
        <p:nvSpPr>
          <p:cNvPr id="12" name="Arrow: Right 11">
            <a:extLst>
              <a:ext uri="{FF2B5EF4-FFF2-40B4-BE49-F238E27FC236}">
                <a16:creationId xmlns:a16="http://schemas.microsoft.com/office/drawing/2014/main" id="{85FCDAF1-8381-B75C-11F4-995C0B1428BC}"/>
              </a:ext>
            </a:extLst>
          </p:cNvPr>
          <p:cNvSpPr/>
          <p:nvPr/>
        </p:nvSpPr>
        <p:spPr bwMode="auto">
          <a:xfrm flipH="1">
            <a:off x="8603396" y="992221"/>
            <a:ext cx="3185999" cy="1385350"/>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Conditional LMSC approval Sept 2025</a:t>
            </a:r>
          </a:p>
        </p:txBody>
      </p:sp>
    </p:spTree>
    <p:extLst>
      <p:ext uri="{BB962C8B-B14F-4D97-AF65-F5344CB8AC3E}">
        <p14:creationId xmlns:p14="http://schemas.microsoft.com/office/powerpoint/2010/main" val="414406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281474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9F91-8574-588C-CFEA-A018738D79FC}"/>
            </a:ext>
          </a:extLst>
        </p:cNvPr>
        <p:cNvGrpSpPr/>
        <p:nvPr/>
      </p:nvGrpSpPr>
      <p:grpSpPr>
        <a:xfrm>
          <a:off x="0" y="0"/>
          <a:ext cx="0" cy="0"/>
          <a:chOff x="0" y="0"/>
          <a:chExt cx="0" cy="0"/>
        </a:xfrm>
      </p:grpSpPr>
      <p:pic>
        <p:nvPicPr>
          <p:cNvPr id="8" name="Picture 7">
            <a:extLst>
              <a:ext uri="{FF2B5EF4-FFF2-40B4-BE49-F238E27FC236}">
                <a16:creationId xmlns:a16="http://schemas.microsoft.com/office/drawing/2014/main" id="{479E078A-C100-3868-8032-25E8F56A53A1}"/>
              </a:ext>
            </a:extLst>
          </p:cNvPr>
          <p:cNvPicPr>
            <a:picLocks noChangeAspect="1"/>
          </p:cNvPicPr>
          <p:nvPr/>
        </p:nvPicPr>
        <p:blipFill>
          <a:blip r:embed="rId2"/>
          <a:stretch>
            <a:fillRect/>
          </a:stretch>
        </p:blipFill>
        <p:spPr>
          <a:xfrm>
            <a:off x="1918577" y="720435"/>
            <a:ext cx="3820177" cy="3775365"/>
          </a:xfrm>
          <a:prstGeom prst="rect">
            <a:avLst/>
          </a:prstGeom>
        </p:spPr>
      </p:pic>
      <p:pic>
        <p:nvPicPr>
          <p:cNvPr id="13" name="Picture 12">
            <a:extLst>
              <a:ext uri="{FF2B5EF4-FFF2-40B4-BE49-F238E27FC236}">
                <a16:creationId xmlns:a16="http://schemas.microsoft.com/office/drawing/2014/main" id="{B868ACC0-94E3-409D-DE6A-0CEDE0172A0B}"/>
              </a:ext>
            </a:extLst>
          </p:cNvPr>
          <p:cNvPicPr>
            <a:picLocks noChangeAspect="1"/>
          </p:cNvPicPr>
          <p:nvPr/>
        </p:nvPicPr>
        <p:blipFill>
          <a:blip r:embed="rId3"/>
          <a:stretch>
            <a:fillRect/>
          </a:stretch>
        </p:blipFill>
        <p:spPr>
          <a:xfrm>
            <a:off x="6524079" y="704332"/>
            <a:ext cx="3915321" cy="3715268"/>
          </a:xfrm>
          <a:prstGeom prst="rect">
            <a:avLst/>
          </a:prstGeom>
        </p:spPr>
      </p:pic>
      <p:sp>
        <p:nvSpPr>
          <p:cNvPr id="2" name="Title 1">
            <a:extLst>
              <a:ext uri="{FF2B5EF4-FFF2-40B4-BE49-F238E27FC236}">
                <a16:creationId xmlns:a16="http://schemas.microsoft.com/office/drawing/2014/main" id="{8629DC41-6156-C06D-28B9-536FB7A71496}"/>
              </a:ext>
            </a:extLst>
          </p:cNvPr>
          <p:cNvSpPr>
            <a:spLocks noGrp="1"/>
          </p:cNvSpPr>
          <p:nvPr>
            <p:ph type="title"/>
          </p:nvPr>
        </p:nvSpPr>
        <p:spPr>
          <a:xfrm>
            <a:off x="2514600" y="152400"/>
            <a:ext cx="6019800" cy="533399"/>
          </a:xfrm>
        </p:spPr>
        <p:txBody>
          <a:bodyPr/>
          <a:lstStyle/>
          <a:p>
            <a:r>
              <a:rPr lang="en-US" sz="3200" dirty="0"/>
              <a:t>Telecom/Webex Schedule</a:t>
            </a:r>
          </a:p>
        </p:txBody>
      </p:sp>
      <p:sp>
        <p:nvSpPr>
          <p:cNvPr id="3" name="Text Placeholder 2">
            <a:extLst>
              <a:ext uri="{FF2B5EF4-FFF2-40B4-BE49-F238E27FC236}">
                <a16:creationId xmlns:a16="http://schemas.microsoft.com/office/drawing/2014/main" id="{DC8C8BF1-20EE-FC17-F1DC-E5310D67F2F4}"/>
              </a:ext>
            </a:extLst>
          </p:cNvPr>
          <p:cNvSpPr>
            <a:spLocks noGrp="1"/>
          </p:cNvSpPr>
          <p:nvPr>
            <p:ph type="body" sz="half" idx="1"/>
          </p:nvPr>
        </p:nvSpPr>
        <p:spPr>
          <a:xfrm>
            <a:off x="1066800" y="4724399"/>
            <a:ext cx="10363200" cy="1751013"/>
          </a:xfrm>
        </p:spPr>
        <p:txBody>
          <a:bodyPr>
            <a:normAutofit fontScale="85000" lnSpcReduction="20000"/>
          </a:bodyPr>
          <a:lstStyle/>
          <a:p>
            <a:endParaRPr lang="en-US" dirty="0"/>
          </a:p>
          <a:p>
            <a:r>
              <a:rPr lang="en-US" dirty="0"/>
              <a:t>Agenda:  Resolve comments, produce D03, recirculate</a:t>
            </a:r>
          </a:p>
          <a:p>
            <a:r>
              <a:rPr lang="en-US" dirty="0"/>
              <a:t>Commencing 12</a:t>
            </a:r>
            <a:r>
              <a:rPr lang="en-US" baseline="30000" dirty="0"/>
              <a:t>th</a:t>
            </a:r>
            <a:r>
              <a:rPr lang="en-US" dirty="0"/>
              <a:t> Aug 2025, continuing through 8</a:t>
            </a:r>
            <a:r>
              <a:rPr lang="en-US" baseline="30000" dirty="0"/>
              <a:t>th</a:t>
            </a:r>
            <a:r>
              <a:rPr lang="en-US" dirty="0"/>
              <a:t> Sept 2025</a:t>
            </a:r>
          </a:p>
          <a:p>
            <a:r>
              <a:rPr lang="en-US" dirty="0"/>
              <a:t>Once per week, 1.5 hour Tuesday 06:00 </a:t>
            </a:r>
          </a:p>
        </p:txBody>
      </p:sp>
      <p:sp>
        <p:nvSpPr>
          <p:cNvPr id="4" name="Slide Number Placeholder 3">
            <a:extLst>
              <a:ext uri="{FF2B5EF4-FFF2-40B4-BE49-F238E27FC236}">
                <a16:creationId xmlns:a16="http://schemas.microsoft.com/office/drawing/2014/main" id="{29FD392B-F494-4B84-CC1E-718E7249BF1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sp>
        <p:nvSpPr>
          <p:cNvPr id="26" name="Oval 25">
            <a:extLst>
              <a:ext uri="{FF2B5EF4-FFF2-40B4-BE49-F238E27FC236}">
                <a16:creationId xmlns:a16="http://schemas.microsoft.com/office/drawing/2014/main" id="{D5C44962-0C54-C905-1246-9195BDCAEE85}"/>
              </a:ext>
            </a:extLst>
          </p:cNvPr>
          <p:cNvSpPr/>
          <p:nvPr/>
        </p:nvSpPr>
        <p:spPr bwMode="auto">
          <a:xfrm>
            <a:off x="4191000" y="1804553"/>
            <a:ext cx="381000" cy="405247"/>
          </a:xfrm>
          <a:prstGeom prst="ellipse">
            <a:avLst/>
          </a:prstGeom>
          <a:noFill/>
          <a:ln w="28575" cap="flat" cmpd="sng" algn="ctr">
            <a:solidFill>
              <a:schemeClr val="accent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solidFill>
                  <a:schemeClr val="accent1">
                    <a:lumMod val="50000"/>
                  </a:schemeClr>
                </a:solidFill>
              </a:ln>
              <a:noFill/>
              <a:effectLst/>
              <a:latin typeface="Times New Roman" pitchFamily="18" charset="0"/>
            </a:endParaRPr>
          </a:p>
        </p:txBody>
      </p:sp>
      <p:cxnSp>
        <p:nvCxnSpPr>
          <p:cNvPr id="40" name="Straight Connector 39">
            <a:extLst>
              <a:ext uri="{FF2B5EF4-FFF2-40B4-BE49-F238E27FC236}">
                <a16:creationId xmlns:a16="http://schemas.microsoft.com/office/drawing/2014/main" id="{F6919D8E-0898-0311-515E-AC83BA61D8B3}"/>
              </a:ext>
            </a:extLst>
          </p:cNvPr>
          <p:cNvCxnSpPr/>
          <p:nvPr/>
        </p:nvCxnSpPr>
        <p:spPr bwMode="auto">
          <a:xfrm>
            <a:off x="6119754" y="838200"/>
            <a:ext cx="0" cy="3572446"/>
          </a:xfrm>
          <a:prstGeom prst="line">
            <a:avLst/>
          </a:prstGeom>
          <a:ln>
            <a:headEnd type="none" w="sm" len="sm"/>
            <a:tailEnd type="none" w="sm" len="sm"/>
          </a:ln>
        </p:spPr>
        <p:style>
          <a:lnRef idx="3">
            <a:schemeClr val="accent1"/>
          </a:lnRef>
          <a:fillRef idx="0">
            <a:schemeClr val="accent1"/>
          </a:fillRef>
          <a:effectRef idx="2">
            <a:schemeClr val="accent1"/>
          </a:effectRef>
          <a:fontRef idx="minor">
            <a:schemeClr val="tx1"/>
          </a:fontRef>
        </p:style>
      </p:cxnSp>
      <p:sp>
        <p:nvSpPr>
          <p:cNvPr id="20" name="Rectangle 19">
            <a:extLst>
              <a:ext uri="{FF2B5EF4-FFF2-40B4-BE49-F238E27FC236}">
                <a16:creationId xmlns:a16="http://schemas.microsoft.com/office/drawing/2014/main" id="{C0DA96EC-0D43-51EA-8905-AD954C18B82A}"/>
              </a:ext>
            </a:extLst>
          </p:cNvPr>
          <p:cNvSpPr/>
          <p:nvPr/>
        </p:nvSpPr>
        <p:spPr bwMode="auto">
          <a:xfrm>
            <a:off x="7186554" y="2895600"/>
            <a:ext cx="3171463" cy="427907"/>
          </a:xfrm>
          <a:prstGeom prst="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CDED5784-9AF7-061F-F397-A825ECA2CE83}"/>
              </a:ext>
            </a:extLst>
          </p:cNvPr>
          <p:cNvSpPr txBox="1"/>
          <p:nvPr/>
        </p:nvSpPr>
        <p:spPr>
          <a:xfrm>
            <a:off x="10439400" y="2895600"/>
            <a:ext cx="1348740" cy="369332"/>
          </a:xfrm>
          <a:prstGeom prst="rect">
            <a:avLst/>
          </a:prstGeom>
          <a:solidFill>
            <a:schemeClr val="bg1">
              <a:lumMod val="95000"/>
            </a:schemeClr>
          </a:solidFill>
        </p:spPr>
        <p:txBody>
          <a:bodyPr wrap="square">
            <a:spAutoFit/>
          </a:bodyPr>
          <a:lstStyle/>
          <a:p>
            <a:r>
              <a:rPr lang="en-US" sz="1800" dirty="0"/>
              <a:t>Sept Interim </a:t>
            </a:r>
          </a:p>
        </p:txBody>
      </p:sp>
    </p:spTree>
    <p:extLst>
      <p:ext uri="{BB962C8B-B14F-4D97-AF65-F5344CB8AC3E}">
        <p14:creationId xmlns:p14="http://schemas.microsoft.com/office/powerpoint/2010/main" val="2717842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Aloha!</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14</a:t>
            </a:fld>
            <a:endParaRPr lang="en-US" dirty="0"/>
          </a:p>
        </p:txBody>
      </p:sp>
      <p:pic>
        <p:nvPicPr>
          <p:cNvPr id="5" name="Picture 4">
            <a:extLst>
              <a:ext uri="{FF2B5EF4-FFF2-40B4-BE49-F238E27FC236}">
                <a16:creationId xmlns:a16="http://schemas.microsoft.com/office/drawing/2014/main" id="{BAA299EE-70B0-B648-4050-A1876DBEBFE6}"/>
              </a:ext>
            </a:extLst>
          </p:cNvPr>
          <p:cNvPicPr>
            <a:picLocks noChangeAspect="1"/>
          </p:cNvPicPr>
          <p:nvPr/>
        </p:nvPicPr>
        <p:blipFill>
          <a:blip r:embed="rId2"/>
          <a:stretch>
            <a:fillRect/>
          </a:stretch>
        </p:blipFill>
        <p:spPr>
          <a:xfrm>
            <a:off x="3671549" y="2057208"/>
            <a:ext cx="4848902" cy="2743583"/>
          </a:xfrm>
          <a:prstGeom prst="rect">
            <a:avLst/>
          </a:prstGeom>
        </p:spPr>
      </p:pic>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6" y="2372137"/>
            <a:ext cx="5789984" cy="4039056"/>
          </a:xfrm>
          <a:ln>
            <a:solidFill>
              <a:schemeClr val="bg2">
                <a:lumMod val="20000"/>
                <a:lumOff val="80000"/>
              </a:schemeClr>
            </a:solidFill>
          </a:ln>
        </p:spPr>
        <p:txBody>
          <a:bodyPr/>
          <a:lstStyle/>
          <a:p>
            <a:endParaRPr lang="en-US" sz="2800" dirty="0"/>
          </a:p>
          <a:p>
            <a:endParaRPr lang="en-US" sz="2800" dirty="0"/>
          </a:p>
          <a:p>
            <a:r>
              <a:rPr lang="en-US" sz="2800" dirty="0"/>
              <a:t>July 2025 </a:t>
            </a:r>
          </a:p>
          <a:p>
            <a:r>
              <a:rPr lang="en-US" sz="2800" dirty="0"/>
              <a:t>802 Plenary Session</a:t>
            </a:r>
          </a:p>
          <a:p>
            <a:r>
              <a:rPr lang="en-US" sz="2800" dirty="0"/>
              <a:t>Mixed Mode</a:t>
            </a:r>
          </a:p>
          <a:p>
            <a:r>
              <a:rPr lang="en-US" sz="2800" dirty="0"/>
              <a:t>Live from</a:t>
            </a:r>
          </a:p>
          <a:p>
            <a:r>
              <a:rPr lang="en-US" sz="2800" dirty="0"/>
              <a:t>Madrid, Spain</a:t>
            </a:r>
          </a:p>
          <a:p>
            <a:r>
              <a:rPr lang="en-US" sz="2400" dirty="0"/>
              <a:t>And remote worldwide</a:t>
            </a:r>
          </a:p>
        </p:txBody>
      </p:sp>
      <p:pic>
        <p:nvPicPr>
          <p:cNvPr id="2" name="Picture 1">
            <a:extLst>
              <a:ext uri="{FF2B5EF4-FFF2-40B4-BE49-F238E27FC236}">
                <a16:creationId xmlns:a16="http://schemas.microsoft.com/office/drawing/2014/main" id="{FAA47D6E-7E86-081C-E2EC-D2700D31B0DE}"/>
              </a:ext>
            </a:extLst>
          </p:cNvPr>
          <p:cNvPicPr>
            <a:picLocks noChangeAspect="1"/>
          </p:cNvPicPr>
          <p:nvPr/>
        </p:nvPicPr>
        <p:blipFill>
          <a:blip r:embed="rId3"/>
          <a:stretch>
            <a:fillRect/>
          </a:stretch>
        </p:blipFill>
        <p:spPr>
          <a:xfrm>
            <a:off x="6740714" y="3124200"/>
            <a:ext cx="4934639" cy="1876687"/>
          </a:xfrm>
          <a:prstGeom prst="rect">
            <a:avLst/>
          </a:prstGeom>
        </p:spPr>
      </p:pic>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1358-F967-0F4D-9E18-5CA345FEB58B}"/>
              </a:ext>
            </a:extLst>
          </p:cNvPr>
          <p:cNvSpPr>
            <a:spLocks noGrp="1"/>
          </p:cNvSpPr>
          <p:nvPr>
            <p:ph type="title"/>
          </p:nvPr>
        </p:nvSpPr>
        <p:spPr>
          <a:xfrm>
            <a:off x="914400" y="685800"/>
            <a:ext cx="10363200" cy="1143000"/>
          </a:xfrm>
        </p:spPr>
        <p:txBody>
          <a:bodyPr/>
          <a:lstStyle/>
          <a:p>
            <a:r>
              <a:rPr lang="en-US" dirty="0"/>
              <a:t>Session Objectives</a:t>
            </a:r>
          </a:p>
        </p:txBody>
      </p:sp>
      <p:sp>
        <p:nvSpPr>
          <p:cNvPr id="3" name="Text Placeholder 2">
            <a:extLst>
              <a:ext uri="{FF2B5EF4-FFF2-40B4-BE49-F238E27FC236}">
                <a16:creationId xmlns:a16="http://schemas.microsoft.com/office/drawing/2014/main" id="{19A2C12D-3F1C-9AB1-24DE-C7D71B326CD8}"/>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4" name="Content Placeholder 3">
            <a:extLst>
              <a:ext uri="{FF2B5EF4-FFF2-40B4-BE49-F238E27FC236}">
                <a16:creationId xmlns:a16="http://schemas.microsoft.com/office/drawing/2014/main" id="{EC90BD35-3925-A931-9171-28ED38418114}"/>
              </a:ext>
            </a:extLst>
          </p:cNvPr>
          <p:cNvSpPr>
            <a:spLocks noGrp="1"/>
          </p:cNvSpPr>
          <p:nvPr>
            <p:ph sz="half" idx="2"/>
          </p:nvPr>
        </p:nvSpPr>
        <p:spPr>
          <a:xfrm>
            <a:off x="1016002" y="1981200"/>
            <a:ext cx="10363200" cy="2743200"/>
          </a:xfrm>
        </p:spPr>
        <p:txBody>
          <a:bodyPr>
            <a:normAutofit/>
          </a:bodyPr>
          <a:lstStyle/>
          <a:p>
            <a:pPr marL="0" indent="0">
              <a:buNone/>
            </a:pPr>
            <a:r>
              <a:rPr lang="en-US" dirty="0"/>
              <a:t>Goals for the week:</a:t>
            </a:r>
          </a:p>
          <a:p>
            <a:pPr>
              <a:buFont typeface="Wingdings" panose="05000000000000000000" pitchFamily="2" charset="2"/>
              <a:buChar char="ü"/>
            </a:pPr>
            <a:r>
              <a:rPr lang="en-US" dirty="0"/>
              <a:t>Resolve Comments</a:t>
            </a:r>
          </a:p>
          <a:p>
            <a:r>
              <a:rPr lang="en-US" dirty="0"/>
              <a:t>Complete comment resolution on D02</a:t>
            </a:r>
          </a:p>
          <a:p>
            <a:endParaRPr lang="en-US" dirty="0"/>
          </a:p>
          <a:p>
            <a:endParaRPr lang="en-US" dirty="0"/>
          </a:p>
        </p:txBody>
      </p:sp>
      <p:sp>
        <p:nvSpPr>
          <p:cNvPr id="5" name="Slide Number Placeholder 4">
            <a:extLst>
              <a:ext uri="{FF2B5EF4-FFF2-40B4-BE49-F238E27FC236}">
                <a16:creationId xmlns:a16="http://schemas.microsoft.com/office/drawing/2014/main" id="{6D457E01-5655-9FCC-A105-E5C0031D49A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spTree>
    <p:extLst>
      <p:ext uri="{BB962C8B-B14F-4D97-AF65-F5344CB8AC3E}">
        <p14:creationId xmlns:p14="http://schemas.microsoft.com/office/powerpoint/2010/main" val="133994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65CE-900F-6629-C7E6-949E67A944D7}"/>
              </a:ext>
            </a:extLst>
          </p:cNvPr>
          <p:cNvSpPr>
            <a:spLocks noGrp="1"/>
          </p:cNvSpPr>
          <p:nvPr>
            <p:ph type="title"/>
          </p:nvPr>
        </p:nvSpPr>
        <p:spPr/>
        <p:txBody>
          <a:bodyPr/>
          <a:lstStyle/>
          <a:p>
            <a:r>
              <a:rPr lang="en-US" dirty="0"/>
              <a:t>Goals for the week	</a:t>
            </a:r>
          </a:p>
        </p:txBody>
      </p:sp>
      <p:sp>
        <p:nvSpPr>
          <p:cNvPr id="3" name="Text Placeholder 2">
            <a:extLst>
              <a:ext uri="{FF2B5EF4-FFF2-40B4-BE49-F238E27FC236}">
                <a16:creationId xmlns:a16="http://schemas.microsoft.com/office/drawing/2014/main" id="{14E418E6-2D68-4911-8FE5-C275BD020B03}"/>
              </a:ext>
            </a:extLst>
          </p:cNvPr>
          <p:cNvSpPr>
            <a:spLocks noGrp="1"/>
          </p:cNvSpPr>
          <p:nvPr>
            <p:ph type="body" sz="half" idx="1"/>
          </p:nvPr>
        </p:nvSpPr>
        <p:spPr/>
        <p:txBody>
          <a:bodyPr/>
          <a:lstStyle/>
          <a:p>
            <a:pPr>
              <a:buFont typeface="Wingdings" panose="05000000000000000000" pitchFamily="2" charset="2"/>
              <a:buChar char="ü"/>
            </a:pPr>
            <a:r>
              <a:rPr lang="en-US" dirty="0"/>
              <a:t>Resolve comments through friendly and productive collaboration</a:t>
            </a:r>
          </a:p>
          <a:p>
            <a:pPr>
              <a:buFont typeface="Wingdings" panose="05000000000000000000" pitchFamily="2" charset="2"/>
              <a:buChar char="ü"/>
            </a:pPr>
            <a:r>
              <a:rPr lang="en-US" dirty="0"/>
              <a:t>Work on outstanding issues</a:t>
            </a:r>
          </a:p>
          <a:p>
            <a:pPr>
              <a:buFont typeface="Wingdings" panose="05000000000000000000" pitchFamily="2" charset="2"/>
              <a:buChar char="Ø"/>
            </a:pPr>
            <a:r>
              <a:rPr lang="en-US" dirty="0"/>
              <a:t>Complete comment resolution  </a:t>
            </a:r>
            <a:r>
              <a:rPr lang="en-US" dirty="0">
                <a:sym typeface="Wingdings" panose="05000000000000000000" pitchFamily="2" charset="2"/>
              </a:rPr>
              <a:t></a:t>
            </a:r>
            <a:endParaRPr lang="en-US" dirty="0"/>
          </a:p>
        </p:txBody>
      </p:sp>
      <p:sp>
        <p:nvSpPr>
          <p:cNvPr id="4" name="Slide Number Placeholder 3">
            <a:extLst>
              <a:ext uri="{FF2B5EF4-FFF2-40B4-BE49-F238E27FC236}">
                <a16:creationId xmlns:a16="http://schemas.microsoft.com/office/drawing/2014/main" id="{A532FA22-198A-50A0-7230-7D499760AB7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196272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DD54BC-9D5F-936E-531C-1B0267C71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EFE0A-DD03-9C58-D04D-0327AE2041AF}"/>
              </a:ext>
            </a:extLst>
          </p:cNvPr>
          <p:cNvSpPr>
            <a:spLocks noGrp="1"/>
          </p:cNvSpPr>
          <p:nvPr>
            <p:ph type="title"/>
          </p:nvPr>
        </p:nvSpPr>
        <p:spPr>
          <a:xfrm>
            <a:off x="914400" y="685800"/>
            <a:ext cx="10363200" cy="654310"/>
          </a:xfrm>
        </p:spPr>
        <p:txBody>
          <a:bodyPr/>
          <a:lstStyle/>
          <a:p>
            <a:r>
              <a:rPr lang="en-US" dirty="0"/>
              <a:t>Stats, Opening</a:t>
            </a:r>
          </a:p>
        </p:txBody>
      </p:sp>
      <p:sp>
        <p:nvSpPr>
          <p:cNvPr id="3" name="Text Placeholder 2">
            <a:extLst>
              <a:ext uri="{FF2B5EF4-FFF2-40B4-BE49-F238E27FC236}">
                <a16:creationId xmlns:a16="http://schemas.microsoft.com/office/drawing/2014/main" id="{45FEE635-F506-2245-7543-E194CC2EC26A}"/>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A1589301-9A53-AD37-A8D8-DFAC95441F7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graphicFrame>
        <p:nvGraphicFramePr>
          <p:cNvPr id="6" name="Table 5">
            <a:extLst>
              <a:ext uri="{FF2B5EF4-FFF2-40B4-BE49-F238E27FC236}">
                <a16:creationId xmlns:a16="http://schemas.microsoft.com/office/drawing/2014/main" id="{D542017C-9142-E75E-AE2E-716C91912E11}"/>
              </a:ext>
            </a:extLst>
          </p:cNvPr>
          <p:cNvGraphicFramePr>
            <a:graphicFrameLocks noGrp="1"/>
          </p:cNvGraphicFramePr>
          <p:nvPr>
            <p:extLst>
              <p:ext uri="{D42A27DB-BD31-4B8C-83A1-F6EECF244321}">
                <p14:modId xmlns:p14="http://schemas.microsoft.com/office/powerpoint/2010/main" val="3259641731"/>
              </p:ext>
            </p:extLst>
          </p:nvPr>
        </p:nvGraphicFramePr>
        <p:xfrm>
          <a:off x="1140997" y="1524000"/>
          <a:ext cx="9818099" cy="4648202"/>
        </p:xfrm>
        <a:graphic>
          <a:graphicData uri="http://schemas.openxmlformats.org/drawingml/2006/table">
            <a:tbl>
              <a:tblPr/>
              <a:tblGrid>
                <a:gridCol w="1305994">
                  <a:extLst>
                    <a:ext uri="{9D8B030D-6E8A-4147-A177-3AD203B41FA5}">
                      <a16:colId xmlns:a16="http://schemas.microsoft.com/office/drawing/2014/main" val="3951410355"/>
                    </a:ext>
                  </a:extLst>
                </a:gridCol>
                <a:gridCol w="1305994">
                  <a:extLst>
                    <a:ext uri="{9D8B030D-6E8A-4147-A177-3AD203B41FA5}">
                      <a16:colId xmlns:a16="http://schemas.microsoft.com/office/drawing/2014/main" val="3790601009"/>
                    </a:ext>
                  </a:extLst>
                </a:gridCol>
                <a:gridCol w="1185581">
                  <a:extLst>
                    <a:ext uri="{9D8B030D-6E8A-4147-A177-3AD203B41FA5}">
                      <a16:colId xmlns:a16="http://schemas.microsoft.com/office/drawing/2014/main" val="2197694913"/>
                    </a:ext>
                  </a:extLst>
                </a:gridCol>
                <a:gridCol w="1185581">
                  <a:extLst>
                    <a:ext uri="{9D8B030D-6E8A-4147-A177-3AD203B41FA5}">
                      <a16:colId xmlns:a16="http://schemas.microsoft.com/office/drawing/2014/main" val="4276531436"/>
                    </a:ext>
                  </a:extLst>
                </a:gridCol>
                <a:gridCol w="1185581">
                  <a:extLst>
                    <a:ext uri="{9D8B030D-6E8A-4147-A177-3AD203B41FA5}">
                      <a16:colId xmlns:a16="http://schemas.microsoft.com/office/drawing/2014/main" val="319720787"/>
                    </a:ext>
                  </a:extLst>
                </a:gridCol>
                <a:gridCol w="1185581">
                  <a:extLst>
                    <a:ext uri="{9D8B030D-6E8A-4147-A177-3AD203B41FA5}">
                      <a16:colId xmlns:a16="http://schemas.microsoft.com/office/drawing/2014/main" val="1016647794"/>
                    </a:ext>
                  </a:extLst>
                </a:gridCol>
                <a:gridCol w="1185581">
                  <a:extLst>
                    <a:ext uri="{9D8B030D-6E8A-4147-A177-3AD203B41FA5}">
                      <a16:colId xmlns:a16="http://schemas.microsoft.com/office/drawing/2014/main" val="3291492941"/>
                    </a:ext>
                  </a:extLst>
                </a:gridCol>
                <a:gridCol w="1278206">
                  <a:extLst>
                    <a:ext uri="{9D8B030D-6E8A-4147-A177-3AD203B41FA5}">
                      <a16:colId xmlns:a16="http://schemas.microsoft.com/office/drawing/2014/main" val="1892463779"/>
                    </a:ext>
                  </a:extLst>
                </a:gridCol>
              </a:tblGrid>
              <a:tr h="496742">
                <a:tc gridSpan="8">
                  <a:txBody>
                    <a:bodyPr/>
                    <a:lstStyle/>
                    <a:p>
                      <a:pPr algn="ctr" fontAlgn="ctr"/>
                      <a:r>
                        <a:rPr lang="en-US" sz="1200" b="1" i="0" u="none" strike="noStrike" dirty="0">
                          <a:solidFill>
                            <a:srgbClr val="000000"/>
                          </a:solidFill>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8494213"/>
                  </a:ext>
                </a:extLst>
              </a:tr>
              <a:tr h="285626">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090351"/>
                  </a:ext>
                </a:extLst>
              </a:tr>
              <a:tr h="1136862">
                <a:tc>
                  <a:txBody>
                    <a:bodyPr/>
                    <a:lstStyle/>
                    <a:p>
                      <a:pPr algn="ctr" fontAlgn="ctr"/>
                      <a:r>
                        <a:rPr lang="en-US" sz="1000" b="0" i="0" u="none" strike="noStrike">
                          <a:solidFill>
                            <a:srgbClr val="000000"/>
                          </a:solidFill>
                          <a:effectLst/>
                          <a:latin typeface="Arial" panose="020B0604020202020204" pitchFamily="34" charset="0"/>
                        </a:rPr>
                        <a:t>Total #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dirty="0">
                          <a:solidFill>
                            <a:srgbClr val="000000"/>
                          </a:solidFill>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"Rejected"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"Accepted"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"Revised"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No Resolution, not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14282573"/>
                  </a:ext>
                </a:extLst>
              </a:tr>
              <a:tr h="714066">
                <a:tc>
                  <a:txBody>
                    <a:bodyPr/>
                    <a:lstStyle/>
                    <a:p>
                      <a:pPr algn="ctr" fontAlgn="ctr"/>
                      <a:r>
                        <a:rPr lang="en-US" sz="1100" b="1"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Arial" panose="020B0604020202020204" pitchFamily="34" charset="0"/>
                        </a:rPr>
                        <a:t>409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0" i="0" u="none" strike="noStrike">
                          <a:solidFill>
                            <a:srgbClr val="000000"/>
                          </a:solidFill>
                          <a:effectLst/>
                          <a:latin typeface="Arial" panose="020B0604020202020204" pitchFamily="34" charset="0"/>
                        </a:rPr>
                        <a:t>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65784530"/>
                  </a:ext>
                </a:extLst>
              </a:tr>
              <a:tr h="279416">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619408943"/>
                  </a:ext>
                </a:extLst>
              </a:tr>
              <a:tr h="450172">
                <a:tc>
                  <a:txBody>
                    <a:bodyPr/>
                    <a:lstStyle/>
                    <a:p>
                      <a:pPr algn="ctr"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000" b="0" i="0" u="none" strike="noStrike">
                          <a:solidFill>
                            <a:srgbClr val="000000"/>
                          </a:solidFill>
                          <a:effectLst/>
                          <a:latin typeface="Arial" panose="020B0604020202020204" pitchFamily="34" charset="0"/>
                        </a:rPr>
                        <a:t>409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en-US"/>
                    </a:p>
                  </a:txBody>
                  <a:tcPr/>
                </a:tc>
                <a:tc hMerge="1">
                  <a:txBody>
                    <a:bodyPr/>
                    <a:lstStyle/>
                    <a:p>
                      <a:endParaRPr lang="en-US"/>
                    </a:p>
                  </a:txBody>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048985585"/>
                  </a:ext>
                </a:extLst>
              </a:tr>
              <a:tr h="285626">
                <a:tc>
                  <a:txBody>
                    <a:bodyPr/>
                    <a:lstStyle/>
                    <a:p>
                      <a:pPr algn="ctr" fontAlgn="ctr"/>
                      <a:r>
                        <a:rPr lang="en-US" sz="1000" b="0" i="0" u="none" strike="noStrike">
                          <a:solidFill>
                            <a:srgbClr val="000000"/>
                          </a:solidFill>
                          <a:effectLst/>
                          <a:latin typeface="Arial" panose="020B0604020202020204" pitchFamily="34" charset="0"/>
                        </a:rPr>
                        <a:t>447</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893670"/>
                  </a:ext>
                </a:extLst>
              </a:tr>
              <a:tr h="714066">
                <a:tc>
                  <a:txBody>
                    <a:bodyPr/>
                    <a:lstStyle/>
                    <a:p>
                      <a:pPr algn="ctr"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200" b="1" i="0" u="none" strike="noStrike" dirty="0">
                          <a:solidFill>
                            <a:srgbClr val="000000"/>
                          </a:solidFill>
                          <a:effectLst/>
                          <a:latin typeface="Arial" panose="020B0604020202020204" pitchFamily="34" charset="0"/>
                        </a:rPr>
                        <a:t>61.69%</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1" i="0" u="none" strike="noStrike">
                          <a:solidFill>
                            <a:srgbClr val="000000"/>
                          </a:solidFill>
                          <a:effectLst/>
                          <a:latin typeface="Arial" panose="020B0604020202020204" pitchFamily="34" charset="0"/>
                        </a:rPr>
                        <a:t>5.28%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35.29%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21.12%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38.31%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481348138"/>
                  </a:ext>
                </a:extLst>
              </a:tr>
              <a:tr h="285626">
                <a:tc>
                  <a:txBody>
                    <a:bodyPr/>
                    <a:lstStyle/>
                    <a:p>
                      <a:pPr algn="ctr" fontAlgn="ctr"/>
                      <a:r>
                        <a:rPr lang="en-US" sz="1000" b="0" i="0" u="none" strike="noStrike">
                          <a:solidFill>
                            <a:srgbClr val="000000"/>
                          </a:solidFill>
                          <a:effectLst/>
                          <a:latin typeface="Arial" panose="020B0604020202020204" pitchFamily="34" charset="0"/>
                        </a:rPr>
                        <a:t>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2F2F2"/>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70078237"/>
                  </a:ext>
                </a:extLst>
              </a:tr>
            </a:tbl>
          </a:graphicData>
        </a:graphic>
      </p:graphicFrame>
    </p:spTree>
    <p:extLst>
      <p:ext uri="{BB962C8B-B14F-4D97-AF65-F5344CB8AC3E}">
        <p14:creationId xmlns:p14="http://schemas.microsoft.com/office/powerpoint/2010/main" val="1929450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5F8AA-AE3A-60B0-E9EC-E5EA7042F7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012C59-0D85-3846-EA9E-6722E7543E48}"/>
              </a:ext>
            </a:extLst>
          </p:cNvPr>
          <p:cNvSpPr>
            <a:spLocks noGrp="1"/>
          </p:cNvSpPr>
          <p:nvPr>
            <p:ph type="title"/>
          </p:nvPr>
        </p:nvSpPr>
        <p:spPr>
          <a:xfrm>
            <a:off x="914400" y="685800"/>
            <a:ext cx="10363200" cy="654310"/>
          </a:xfrm>
        </p:spPr>
        <p:txBody>
          <a:bodyPr/>
          <a:lstStyle/>
          <a:p>
            <a:r>
              <a:rPr lang="en-US" dirty="0"/>
              <a:t>Stats, Closing</a:t>
            </a:r>
          </a:p>
        </p:txBody>
      </p:sp>
      <p:sp>
        <p:nvSpPr>
          <p:cNvPr id="3" name="Text Placeholder 2">
            <a:extLst>
              <a:ext uri="{FF2B5EF4-FFF2-40B4-BE49-F238E27FC236}">
                <a16:creationId xmlns:a16="http://schemas.microsoft.com/office/drawing/2014/main" id="{9400C0D7-E132-1135-6AD8-93E235780FE7}"/>
              </a:ext>
            </a:extLst>
          </p:cNvPr>
          <p:cNvSpPr>
            <a:spLocks noGrp="1"/>
          </p:cNvSpPr>
          <p:nvPr>
            <p:ph type="body" sz="half" idx="1"/>
          </p:nvPr>
        </p:nvSpPr>
        <p:spPr>
          <a:xfrm>
            <a:off x="914400" y="1981200"/>
            <a:ext cx="5080000" cy="1447800"/>
          </a:xfrm>
        </p:spPr>
        <p:txBody>
          <a:bodyPr/>
          <a:lstStyle/>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8A9ED6F4-6AB0-8F0C-4FA2-F4679BA35103}"/>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graphicFrame>
        <p:nvGraphicFramePr>
          <p:cNvPr id="4" name="Table 3">
            <a:extLst>
              <a:ext uri="{FF2B5EF4-FFF2-40B4-BE49-F238E27FC236}">
                <a16:creationId xmlns:a16="http://schemas.microsoft.com/office/drawing/2014/main" id="{2DA038E7-8AAB-FF0D-DCC5-B94FAE8C7146}"/>
              </a:ext>
            </a:extLst>
          </p:cNvPr>
          <p:cNvGraphicFramePr>
            <a:graphicFrameLocks noGrp="1"/>
          </p:cNvGraphicFramePr>
          <p:nvPr>
            <p:extLst>
              <p:ext uri="{D42A27DB-BD31-4B8C-83A1-F6EECF244321}">
                <p14:modId xmlns:p14="http://schemas.microsoft.com/office/powerpoint/2010/main" val="1213935144"/>
              </p:ext>
            </p:extLst>
          </p:nvPr>
        </p:nvGraphicFramePr>
        <p:xfrm>
          <a:off x="1143000" y="1447800"/>
          <a:ext cx="9753601" cy="4724399"/>
        </p:xfrm>
        <a:graphic>
          <a:graphicData uri="http://schemas.openxmlformats.org/drawingml/2006/table">
            <a:tbl>
              <a:tblPr/>
              <a:tblGrid>
                <a:gridCol w="1288901">
                  <a:extLst>
                    <a:ext uri="{9D8B030D-6E8A-4147-A177-3AD203B41FA5}">
                      <a16:colId xmlns:a16="http://schemas.microsoft.com/office/drawing/2014/main" val="4026913418"/>
                    </a:ext>
                  </a:extLst>
                </a:gridCol>
                <a:gridCol w="1288901">
                  <a:extLst>
                    <a:ext uri="{9D8B030D-6E8A-4147-A177-3AD203B41FA5}">
                      <a16:colId xmlns:a16="http://schemas.microsoft.com/office/drawing/2014/main" val="4196995978"/>
                    </a:ext>
                  </a:extLst>
                </a:gridCol>
                <a:gridCol w="1179208">
                  <a:extLst>
                    <a:ext uri="{9D8B030D-6E8A-4147-A177-3AD203B41FA5}">
                      <a16:colId xmlns:a16="http://schemas.microsoft.com/office/drawing/2014/main" val="2903678596"/>
                    </a:ext>
                  </a:extLst>
                </a:gridCol>
                <a:gridCol w="1179208">
                  <a:extLst>
                    <a:ext uri="{9D8B030D-6E8A-4147-A177-3AD203B41FA5}">
                      <a16:colId xmlns:a16="http://schemas.microsoft.com/office/drawing/2014/main" val="1263108815"/>
                    </a:ext>
                  </a:extLst>
                </a:gridCol>
                <a:gridCol w="1179208">
                  <a:extLst>
                    <a:ext uri="{9D8B030D-6E8A-4147-A177-3AD203B41FA5}">
                      <a16:colId xmlns:a16="http://schemas.microsoft.com/office/drawing/2014/main" val="2855655550"/>
                    </a:ext>
                  </a:extLst>
                </a:gridCol>
                <a:gridCol w="1179208">
                  <a:extLst>
                    <a:ext uri="{9D8B030D-6E8A-4147-A177-3AD203B41FA5}">
                      <a16:colId xmlns:a16="http://schemas.microsoft.com/office/drawing/2014/main" val="2871620098"/>
                    </a:ext>
                  </a:extLst>
                </a:gridCol>
                <a:gridCol w="1179208">
                  <a:extLst>
                    <a:ext uri="{9D8B030D-6E8A-4147-A177-3AD203B41FA5}">
                      <a16:colId xmlns:a16="http://schemas.microsoft.com/office/drawing/2014/main" val="410691609"/>
                    </a:ext>
                  </a:extLst>
                </a:gridCol>
                <a:gridCol w="1279759">
                  <a:extLst>
                    <a:ext uri="{9D8B030D-6E8A-4147-A177-3AD203B41FA5}">
                      <a16:colId xmlns:a16="http://schemas.microsoft.com/office/drawing/2014/main" val="3214123910"/>
                    </a:ext>
                  </a:extLst>
                </a:gridCol>
              </a:tblGrid>
              <a:tr h="540317">
                <a:tc gridSpan="8">
                  <a:txBody>
                    <a:bodyPr/>
                    <a:lstStyle/>
                    <a:p>
                      <a:pPr algn="ctr" fontAlgn="ctr"/>
                      <a:r>
                        <a:rPr lang="en-US" sz="1200" b="1" i="0" u="none" strike="noStrike">
                          <a:solidFill>
                            <a:srgbClr val="000000"/>
                          </a:solidFill>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7754136"/>
                  </a:ext>
                </a:extLst>
              </a:tr>
              <a:tr h="310682">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6392888"/>
                  </a:ext>
                </a:extLst>
              </a:tr>
              <a:tr h="905032">
                <a:tc>
                  <a:txBody>
                    <a:bodyPr/>
                    <a:lstStyle/>
                    <a:p>
                      <a:pPr algn="ctr" fontAlgn="ctr"/>
                      <a:r>
                        <a:rPr lang="en-US" sz="1000" b="0" i="0" u="none" strike="noStrike">
                          <a:solidFill>
                            <a:srgbClr val="000000"/>
                          </a:solidFill>
                          <a:effectLst/>
                          <a:latin typeface="Arial" panose="020B0604020202020204" pitchFamily="34" charset="0"/>
                        </a:rPr>
                        <a:t>Total #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"Rejected"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"Accepted"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"Revised"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No Resolution, not Assigned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657071054"/>
                  </a:ext>
                </a:extLst>
              </a:tr>
              <a:tr h="776707">
                <a:tc>
                  <a:txBody>
                    <a:bodyPr/>
                    <a:lstStyle/>
                    <a:p>
                      <a:pPr algn="ctr" fontAlgn="ctr"/>
                      <a:r>
                        <a:rPr lang="en-US" sz="1100" b="1"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a:solidFill>
                            <a:srgbClr val="000000"/>
                          </a:solidFill>
                          <a:effectLst/>
                          <a:latin typeface="Arial" panose="020B0604020202020204" pitchFamily="34" charset="0"/>
                        </a:rPr>
                        <a:t>540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en-US" sz="1000" b="0" i="0" u="none" strike="noStrike">
                          <a:solidFill>
                            <a:srgbClr val="000000"/>
                          </a:solidFill>
                          <a:effectLst/>
                          <a:latin typeface="Arial" panose="020B0604020202020204" pitchFamily="34" charset="0"/>
                        </a:rPr>
                        <a:t>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268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203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123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38113564"/>
                  </a:ext>
                </a:extLst>
              </a:tr>
              <a:tr h="303928">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602720115"/>
                  </a:ext>
                </a:extLst>
              </a:tr>
              <a:tr h="489662">
                <a:tc>
                  <a:txBody>
                    <a:bodyPr/>
                    <a:lstStyle/>
                    <a:p>
                      <a:pPr algn="ctr"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C6591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000" b="0" i="0" u="none" strike="noStrike">
                          <a:solidFill>
                            <a:srgbClr val="000000"/>
                          </a:solidFill>
                          <a:effectLst/>
                          <a:latin typeface="Arial" panose="020B0604020202020204" pitchFamily="34" charset="0"/>
                        </a:rPr>
                        <a:t>540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en-US"/>
                    </a:p>
                  </a:txBody>
                  <a:tcPr/>
                </a:tc>
                <a:tc hMerge="1">
                  <a:txBody>
                    <a:bodyPr/>
                    <a:lstStyle/>
                    <a:p>
                      <a:endParaRPr lang="en-US"/>
                    </a:p>
                  </a:txBody>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613921201"/>
                  </a:ext>
                </a:extLst>
              </a:tr>
              <a:tr h="310682">
                <a:tc>
                  <a:txBody>
                    <a:bodyPr/>
                    <a:lstStyle/>
                    <a:p>
                      <a:pPr algn="ctr" fontAlgn="ctr"/>
                      <a:r>
                        <a:rPr lang="en-US" sz="1000" b="0" i="0" u="none" strike="noStrike">
                          <a:solidFill>
                            <a:srgbClr val="000000"/>
                          </a:solidFill>
                          <a:effectLst/>
                          <a:latin typeface="Arial" panose="020B0604020202020204" pitchFamily="34" charset="0"/>
                        </a:rPr>
                        <a:t>447</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211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9935705"/>
                  </a:ext>
                </a:extLst>
              </a:tr>
              <a:tr h="776707">
                <a:tc>
                  <a:txBody>
                    <a:bodyPr/>
                    <a:lstStyle/>
                    <a:p>
                      <a:pPr algn="ctr"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Okay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200" b="1" i="0" u="none" strike="noStrike">
                          <a:solidFill>
                            <a:srgbClr val="000000"/>
                          </a:solidFill>
                          <a:effectLst/>
                          <a:latin typeface="Arial" panose="020B0604020202020204" pitchFamily="34" charset="0"/>
                        </a:rPr>
                        <a:t>81.45%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200" b="1" i="0" u="none" strike="noStrike" dirty="0">
                          <a:solidFill>
                            <a:srgbClr val="000000"/>
                          </a:solidFill>
                          <a:effectLst/>
                          <a:latin typeface="Arial" panose="020B0604020202020204" pitchFamily="34" charset="0"/>
                        </a:rPr>
                        <a:t>10.41%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40.42%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30.62%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18.55%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1" i="0" u="none" strike="noStrike">
                          <a:solidFill>
                            <a:srgbClr val="000000"/>
                          </a:solidFill>
                          <a:effectLst/>
                          <a:latin typeface="Arial" panose="020B0604020202020204" pitchFamily="34" charset="0"/>
                        </a:rPr>
                        <a:t>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902858977"/>
                  </a:ext>
                </a:extLst>
              </a:tr>
              <a:tr h="310682">
                <a:tc>
                  <a:txBody>
                    <a:bodyPr/>
                    <a:lstStyle/>
                    <a:p>
                      <a:pPr algn="ctr" fontAlgn="ctr"/>
                      <a:r>
                        <a:rPr lang="en-US" sz="1000" b="0" i="0" u="none" strike="noStrike">
                          <a:solidFill>
                            <a:srgbClr val="000000"/>
                          </a:solidFill>
                          <a:effectLst/>
                          <a:latin typeface="Arial" panose="020B0604020202020204" pitchFamily="34" charset="0"/>
                        </a:rPr>
                        <a:t>5</a:t>
                      </a:r>
                    </a:p>
                  </a:txBody>
                  <a:tcPr marL="0" marR="0" marT="0" marB="0" anchor="ctr">
                    <a:lnL w="12700" cap="flat" cmpd="sng" algn="ctr">
                      <a:solidFill>
                        <a:srgbClr val="C6591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663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C6591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65911"/>
                      </a:solidFill>
                      <a:prstDash val="solid"/>
                      <a:round/>
                      <a:headEnd type="none" w="med" len="med"/>
                      <a:tailEnd type="none" w="med" len="med"/>
                    </a:lnB>
                    <a:solidFill>
                      <a:srgbClr val="F2F2F2"/>
                    </a:solid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w="12700" cap="flat" cmpd="sng" algn="ctr">
                      <a:solidFill>
                        <a:srgbClr val="C6591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endParaRPr lang="en-US" sz="1000" b="0" i="0" u="none" strike="noStrike" dirty="0">
                        <a:solidFill>
                          <a:srgbClr val="000000"/>
                        </a:solidFill>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7388666"/>
                  </a:ext>
                </a:extLst>
              </a:tr>
            </a:tbl>
          </a:graphicData>
        </a:graphic>
      </p:graphicFrame>
    </p:spTree>
    <p:extLst>
      <p:ext uri="{BB962C8B-B14F-4D97-AF65-F5344CB8AC3E}">
        <p14:creationId xmlns:p14="http://schemas.microsoft.com/office/powerpoint/2010/main" val="93915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https://mentor.ieee.org/802.15/dcn/25/15-25-0288-12-04ab-tg4ab-detailed-agenda-july-2025.xlsx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A828A7-9E96-9D6A-D78B-57AC36647EA2}"/>
              </a:ext>
            </a:extLst>
          </p:cNvPr>
          <p:cNvSpPr>
            <a:spLocks noGrp="1"/>
          </p:cNvSpPr>
          <p:nvPr>
            <p:ph type="ctrTitle"/>
          </p:nvPr>
        </p:nvSpPr>
        <p:spPr/>
        <p:txBody>
          <a:bodyPr/>
          <a:lstStyle/>
          <a:p>
            <a:r>
              <a:rPr lang="en-US" dirty="0"/>
              <a:t>Project Information</a:t>
            </a:r>
          </a:p>
        </p:txBody>
      </p:sp>
      <p:sp>
        <p:nvSpPr>
          <p:cNvPr id="4" name="Slide Number Placeholder 3">
            <a:extLst>
              <a:ext uri="{FF2B5EF4-FFF2-40B4-BE49-F238E27FC236}">
                <a16:creationId xmlns:a16="http://schemas.microsoft.com/office/drawing/2014/main" id="{ADD2E1C6-7C2D-1D81-01DD-E357FE70A522}"/>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328818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spTree>
    <p:extLst>
      <p:ext uri="{BB962C8B-B14F-4D97-AF65-F5344CB8AC3E}">
        <p14:creationId xmlns:p14="http://schemas.microsoft.com/office/powerpoint/2010/main" val="3225554569"/>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74785</TotalTime>
  <Words>844</Words>
  <Application>Microsoft Office PowerPoint</Application>
  <PresentationFormat>Widescreen</PresentationFormat>
  <Paragraphs>180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Open Sans</vt:lpstr>
      <vt:lpstr>Times New Roman</vt:lpstr>
      <vt:lpstr>Wingdings</vt:lpstr>
      <vt:lpstr>IEEE-802_15</vt:lpstr>
      <vt:lpstr>PowerPoint Presentation</vt:lpstr>
      <vt:lpstr>Task Group 15.4ab Next Generation UWB Amendment</vt:lpstr>
      <vt:lpstr>Session Objectives</vt:lpstr>
      <vt:lpstr>Goals for the week </vt:lpstr>
      <vt:lpstr>Stats, Opening</vt:lpstr>
      <vt:lpstr>Stats, Closing</vt:lpstr>
      <vt:lpstr>Agenda</vt:lpstr>
      <vt:lpstr>Project Information</vt:lpstr>
      <vt:lpstr>5.2.b Scope of the project (As approved):</vt:lpstr>
      <vt:lpstr>PowerPoint Presentation</vt:lpstr>
      <vt:lpstr>PowerPoint Presentation</vt:lpstr>
      <vt:lpstr>Next Steps</vt:lpstr>
      <vt:lpstr>Telecom/Webex Schedule</vt:lpstr>
      <vt:lpstr>Aloha!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1356</cp:revision>
  <cp:lastPrinted>2000-07-07T01:25:49Z</cp:lastPrinted>
  <dcterms:created xsi:type="dcterms:W3CDTF">1999-06-22T06:24:01Z</dcterms:created>
  <dcterms:modified xsi:type="dcterms:W3CDTF">2025-07-31T17:01:45Z</dcterms:modified>
  <cp:category/>
</cp:coreProperties>
</file>