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64" r:id="rId5"/>
    <p:sldId id="278" r:id="rId6"/>
    <p:sldId id="266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1" autoAdjust="0"/>
    <p:restoredTop sz="94660"/>
  </p:normalViewPr>
  <p:slideViewPr>
    <p:cSldViewPr>
      <p:cViewPr varScale="1">
        <p:scale>
          <a:sx n="116" d="100"/>
          <a:sy n="116" d="100"/>
        </p:scale>
        <p:origin x="-3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16-12-0219-00-Gdoc_GRIDMAN_Opening_presentation_s78.pptx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12-March-2012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6/pubs/80216n.html" TargetMode="External"/><Relationship Id="rId3" Type="http://schemas.openxmlformats.org/officeDocument/2006/relationships/hyperlink" Target="https://mentor.ieee.org/802.16/dcn/12/16-12-0102-02-Gdoc-commentary-database-on-802-16n-awd-802-16n-11-0032.cmt" TargetMode="External"/><Relationship Id="rId7" Type="http://schemas.openxmlformats.org/officeDocument/2006/relationships/hyperlink" Target="https://mentor.ieee.org/802.16/dcn/12/16-12-0225-00-Gdoc-minutes-of-gridman-tg-at-session-77-jacksonville.doc" TargetMode="External"/><Relationship Id="rId2" Type="http://schemas.openxmlformats.org/officeDocument/2006/relationships/hyperlink" Target="https://mentor.ieee.org/802.16/dcn/12/16-12-0133-01-Gdoc-gridman-closing-report-for-session-7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132-00-Gdoc-gridman-system-requirements-document-srd.doc" TargetMode="External"/><Relationship Id="rId11" Type="http://schemas.openxmlformats.org/officeDocument/2006/relationships/hyperlink" Target="http://ieee802.org/16/ballots/ballot38" TargetMode="External"/><Relationship Id="rId5" Type="http://schemas.openxmlformats.org/officeDocument/2006/relationships/hyperlink" Target="https://mentor.ieee.org/802.16/dcn/12/16-12-0104-01-Gdoc-commentary-database-on-gridman-srd.cmt" TargetMode="External"/><Relationship Id="rId10" Type="http://schemas.openxmlformats.org/officeDocument/2006/relationships/hyperlink" Target="http://ieee802.org/16/pubs/802161a.html" TargetMode="External"/><Relationship Id="rId4" Type="http://schemas.openxmlformats.org/officeDocument/2006/relationships/hyperlink" Target="https://mentor.ieee.org/802.16/dcn/12/16-12-0103-03-Gdoc-commentary-database-on-802-16-1a-awd-802-16n-11-0033.cmthttps:/mentor.ieee.org/802.16/dcn/12/16-12-0103-03-Gdoc-commentary-database-on-802-16-1a-awd-802-16n-11-0033.cmt" TargetMode="External"/><Relationship Id="rId9" Type="http://schemas.openxmlformats.org/officeDocument/2006/relationships/hyperlink" Target="http://ieee802.org/16/ballots/ballot3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202-02-Gdoc-commentary-database-for-lb38-802-16-1a.cmt" TargetMode="External"/><Relationship Id="rId2" Type="http://schemas.openxmlformats.org/officeDocument/2006/relationships/hyperlink" Target="https://mentor.ieee.org/802.16/dcn/12/16-12-0201-02-Gdoc-commentary-database-for-lb37-802-16n.cm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#78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802.16-12-0219-00-Gdoc_GRIDMAN_Opening_presentation_s78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12-March-2012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#78 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		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3886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#78, Waikoloa, Hawaii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12 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During Session #77</a:t>
            </a:r>
          </a:p>
          <a:p>
            <a:pPr lvl="1">
              <a:defRPr/>
            </a:pPr>
            <a:r>
              <a:rPr lang="en-US" dirty="0" smtClean="0"/>
              <a:t>Completed comment resolution on AWD for 802.16rev3: Resolutions in commentary database IEEE 802.16-12-0102-02-Gdoc</a:t>
            </a:r>
          </a:p>
          <a:p>
            <a:pPr lvl="2">
              <a:defRPr/>
            </a:pPr>
            <a:r>
              <a:rPr lang="en-US" dirty="0" smtClean="0"/>
              <a:t>15 comments: 14 accepted, 1 </a:t>
            </a:r>
            <a:r>
              <a:rPr lang="en-US" dirty="0" err="1" smtClean="0"/>
              <a:t>superceded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Completed comment resolution on AWD for 802.16.1: Resolutions in commentary database: IEEE 802.16-12-0103-02-Gdoc</a:t>
            </a:r>
          </a:p>
          <a:p>
            <a:pPr lvl="2">
              <a:defRPr/>
            </a:pPr>
            <a:r>
              <a:rPr lang="en-US" dirty="0" smtClean="0"/>
              <a:t>31 comments: 25 accepted, 1 Accept-modified, 4 </a:t>
            </a:r>
            <a:r>
              <a:rPr lang="en-US" dirty="0" err="1" smtClean="0"/>
              <a:t>superceded</a:t>
            </a:r>
            <a:r>
              <a:rPr lang="en-US" dirty="0" smtClean="0"/>
              <a:t>, 1 withdrawn</a:t>
            </a:r>
          </a:p>
          <a:p>
            <a:pPr lvl="1">
              <a:defRPr/>
            </a:pPr>
            <a:r>
              <a:rPr lang="en-US" dirty="0" smtClean="0"/>
              <a:t>Completed comment resolution for SRD: Resolutions in commentary database IEEE 802.16-12-0104-01-Gdoc</a:t>
            </a:r>
          </a:p>
          <a:p>
            <a:pPr lvl="2">
              <a:defRPr/>
            </a:pPr>
            <a:r>
              <a:rPr lang="en-US" dirty="0" smtClean="0"/>
              <a:t>Resolved 2 technical comments: 1 accepted, 1 </a:t>
            </a:r>
            <a:r>
              <a:rPr lang="en-US" dirty="0" smtClean="0"/>
              <a:t>rejected</a:t>
            </a:r>
          </a:p>
          <a:p>
            <a:pPr lvl="1">
              <a:defRPr/>
            </a:pPr>
            <a:r>
              <a:rPr lang="en-US" dirty="0" smtClean="0"/>
              <a:t>Approved motions to conduct letter ballots.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 After Session #77</a:t>
            </a:r>
            <a:endParaRPr lang="en-US" sz="28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Accepted comment resolutions on AWD for 802.16rev3 edited </a:t>
            </a:r>
            <a:r>
              <a:rPr lang="en-US" dirty="0" smtClean="0"/>
              <a:t>into AWD to </a:t>
            </a:r>
            <a:r>
              <a:rPr lang="en-US" dirty="0" smtClean="0"/>
              <a:t>become P802.16n/D1</a:t>
            </a:r>
          </a:p>
          <a:p>
            <a:pPr>
              <a:defRPr/>
            </a:pPr>
            <a:r>
              <a:rPr lang="en-US" dirty="0" smtClean="0"/>
              <a:t>Draft </a:t>
            </a:r>
            <a:r>
              <a:rPr lang="en-US" dirty="0" smtClean="0"/>
              <a:t>D1 balloted </a:t>
            </a:r>
            <a:r>
              <a:rPr lang="en-US" dirty="0" smtClean="0"/>
              <a:t>as LB37.  Results: </a:t>
            </a:r>
          </a:p>
          <a:p>
            <a:pPr lvl="1"/>
            <a:r>
              <a:rPr lang="fr-FR" dirty="0" smtClean="0"/>
              <a:t>40 affirmative votes</a:t>
            </a:r>
          </a:p>
          <a:p>
            <a:pPr lvl="1"/>
            <a:r>
              <a:rPr lang="fr-FR" dirty="0" smtClean="0"/>
              <a:t>1 </a:t>
            </a:r>
            <a:r>
              <a:rPr lang="fr-FR" dirty="0" err="1" smtClean="0"/>
              <a:t>negative</a:t>
            </a:r>
            <a:r>
              <a:rPr lang="fr-FR" dirty="0" smtClean="0"/>
              <a:t> vote</a:t>
            </a:r>
          </a:p>
          <a:p>
            <a:pPr lvl="1"/>
            <a:r>
              <a:rPr lang="fr-FR" dirty="0" smtClean="0"/>
              <a:t>2 abstention votes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Accepted comment resolutions on AWD for 802.16.1 edited </a:t>
            </a:r>
            <a:r>
              <a:rPr lang="en-US" dirty="0" smtClean="0"/>
              <a:t>into AWD to </a:t>
            </a:r>
            <a:r>
              <a:rPr lang="en-US" dirty="0" smtClean="0"/>
              <a:t>become P802.16.1a/D1</a:t>
            </a:r>
          </a:p>
          <a:p>
            <a:pPr>
              <a:defRPr/>
            </a:pPr>
            <a:r>
              <a:rPr lang="en-US" dirty="0" smtClean="0"/>
              <a:t>Draft </a:t>
            </a:r>
            <a:r>
              <a:rPr lang="en-US" dirty="0" smtClean="0"/>
              <a:t>D1 balloted </a:t>
            </a:r>
            <a:r>
              <a:rPr lang="en-US" dirty="0" smtClean="0"/>
              <a:t>as LB38. Results:</a:t>
            </a:r>
          </a:p>
          <a:p>
            <a:pPr lvl="1"/>
            <a:r>
              <a:rPr lang="fr-FR" dirty="0" smtClean="0"/>
              <a:t>40 affirmative votes</a:t>
            </a:r>
          </a:p>
          <a:p>
            <a:pPr lvl="1"/>
            <a:r>
              <a:rPr lang="fr-FR" dirty="0" smtClean="0"/>
              <a:t>0 </a:t>
            </a:r>
            <a:r>
              <a:rPr lang="fr-FR" dirty="0" err="1" smtClean="0"/>
              <a:t>negative</a:t>
            </a:r>
            <a:r>
              <a:rPr lang="fr-FR" dirty="0" smtClean="0"/>
              <a:t> vote</a:t>
            </a:r>
          </a:p>
          <a:p>
            <a:pPr lvl="1"/>
            <a:r>
              <a:rPr lang="fr-FR" dirty="0" smtClean="0"/>
              <a:t>2 abstention votes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50% minimum return ratio was not </a:t>
            </a:r>
            <a:r>
              <a:rPr lang="en-US" dirty="0" smtClean="0"/>
              <a:t>met. Options:</a:t>
            </a:r>
          </a:p>
          <a:p>
            <a:pPr lvl="1">
              <a:defRPr/>
            </a:pPr>
            <a:r>
              <a:rPr lang="en-US" dirty="0" smtClean="0"/>
              <a:t>Request a few more voters in pool to submit votes on </a:t>
            </a:r>
            <a:r>
              <a:rPr lang="en-US" dirty="0" err="1" smtClean="0"/>
              <a:t>recirc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Do not </a:t>
            </a:r>
            <a:r>
              <a:rPr lang="en-US" dirty="0" err="1" smtClean="0"/>
              <a:t>recirculate</a:t>
            </a:r>
            <a:r>
              <a:rPr lang="en-US" dirty="0" smtClean="0"/>
              <a:t>, conduct new LB and form new voter pool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77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Closing Report – </a:t>
            </a:r>
            <a:r>
              <a:rPr lang="en-US" sz="1600" dirty="0" smtClean="0">
                <a:hlinkClick r:id="rId2"/>
              </a:rPr>
              <a:t>IEEE 16-12-0133-01-Gdoc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16n AWD Commentary Database at end of Session: 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3"/>
              </a:rPr>
              <a:t>IEEE 16-12-0102-r2-Gdoc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</a:t>
            </a:r>
            <a:r>
              <a:rPr lang="en-US" sz="1600" dirty="0" smtClean="0"/>
              <a:t>16.1a </a:t>
            </a:r>
            <a:r>
              <a:rPr lang="en-US" sz="1600" dirty="0" smtClean="0"/>
              <a:t>AWD Commentary </a:t>
            </a:r>
            <a:r>
              <a:rPr lang="en-US" sz="1600" dirty="0" smtClean="0"/>
              <a:t>Database at end of Session</a:t>
            </a:r>
            <a:r>
              <a:rPr lang="en-US" sz="1600" dirty="0" smtClean="0"/>
              <a:t>: </a:t>
            </a:r>
            <a:r>
              <a:rPr lang="en-US" sz="1600" dirty="0" smtClean="0">
                <a:hlinkClick r:id="rId4"/>
              </a:rPr>
              <a:t>IEEE 16-12-0103-r3-Gdoc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SRD Commentary Database at end of Session: </a:t>
            </a:r>
            <a:r>
              <a:rPr lang="en-US" sz="1600" dirty="0" smtClean="0">
                <a:hlinkClick r:id="rId5"/>
              </a:rPr>
              <a:t>IEEE 16-12-0104-r01-Gdoc</a:t>
            </a: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GRIDMAN SRD update at end of session #77: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hlinkClick r:id="rId6"/>
              </a:rPr>
              <a:t>IEEE 16-12-0132-00-Gdoc-gridman-system-requirements-document-srd.doc</a:t>
            </a:r>
            <a:endParaRPr lang="en-US" sz="14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14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Minutes of Session #</a:t>
            </a:r>
            <a:r>
              <a:rPr lang="en-US" sz="1600" dirty="0" smtClean="0"/>
              <a:t>77 </a:t>
            </a:r>
            <a:r>
              <a:rPr lang="en-US" sz="1600" dirty="0" smtClean="0">
                <a:hlinkClick r:id="rId7"/>
              </a:rPr>
              <a:t>16-12-0225-00-Gdoc</a:t>
            </a:r>
            <a:endParaRPr lang="en-US" sz="1600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600" b="1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/>
              <a:t>Two </a:t>
            </a:r>
            <a:r>
              <a:rPr lang="en-US" sz="1600" dirty="0" smtClean="0"/>
              <a:t>Letter Ballots</a:t>
            </a:r>
            <a:endParaRPr lang="en-US" sz="1600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sz="1400" dirty="0" smtClean="0"/>
              <a:t>On </a:t>
            </a:r>
            <a:r>
              <a:rPr lang="en-US" sz="1400" dirty="0" smtClean="0"/>
              <a:t>802.16rev3  (LB37):</a:t>
            </a:r>
            <a:r>
              <a:rPr lang="en-US" sz="1400" dirty="0" smtClean="0"/>
              <a:t>		</a:t>
            </a:r>
            <a:r>
              <a:rPr lang="en-US" sz="1400" dirty="0" smtClean="0">
                <a:hlinkClick r:id="rId8"/>
              </a:rPr>
              <a:t> </a:t>
            </a:r>
            <a:endParaRPr lang="en-US" sz="14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Draft:</a:t>
            </a:r>
            <a:r>
              <a:rPr lang="en-US" sz="1200" dirty="0" smtClean="0">
                <a:hlinkClick r:id="rId8"/>
              </a:rPr>
              <a:t> http</a:t>
            </a:r>
            <a:r>
              <a:rPr lang="en-US" sz="1200" dirty="0" smtClean="0">
                <a:hlinkClick r:id="rId8"/>
              </a:rPr>
              <a:t>://</a:t>
            </a:r>
            <a:r>
              <a:rPr lang="en-US" sz="1200" dirty="0" smtClean="0">
                <a:hlinkClick r:id="rId8"/>
              </a:rPr>
              <a:t>ieee802.org/16/pubs/80216n.html</a:t>
            </a:r>
            <a:endParaRPr lang="en-US" sz="12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Ballot info: </a:t>
            </a:r>
            <a:r>
              <a:rPr lang="en-US" sz="1200" dirty="0" smtClean="0">
                <a:hlinkClick r:id="rId9"/>
              </a:rPr>
              <a:t>http://ieee802.org/16/ballots/ballot37</a:t>
            </a:r>
            <a:endParaRPr lang="en-US" sz="1200" dirty="0" smtClean="0"/>
          </a:p>
          <a:p>
            <a:pPr lvl="1" eaLnBrk="1" hangingPunct="1">
              <a:buFont typeface="Arial" pitchFamily="34" charset="0"/>
              <a:buChar char="–"/>
              <a:defRPr/>
            </a:pPr>
            <a:r>
              <a:rPr lang="en-US" sz="1400" dirty="0" smtClean="0"/>
              <a:t>On </a:t>
            </a:r>
            <a:r>
              <a:rPr lang="en-US" sz="1400" dirty="0" smtClean="0"/>
              <a:t>802.16.1 (LB38):</a:t>
            </a:r>
            <a:r>
              <a:rPr lang="en-US" sz="1400" dirty="0" smtClean="0"/>
              <a:t>		</a:t>
            </a:r>
            <a:endParaRPr lang="en-US" sz="14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Draft:</a:t>
            </a:r>
            <a:r>
              <a:rPr lang="en-US" sz="1200" b="1" dirty="0" smtClean="0"/>
              <a:t> </a:t>
            </a:r>
            <a:r>
              <a:rPr lang="en-US" sz="1200" dirty="0" smtClean="0">
                <a:hlinkClick r:id="rId10"/>
              </a:rPr>
              <a:t>http://</a:t>
            </a:r>
            <a:r>
              <a:rPr lang="en-US" sz="1200" dirty="0" smtClean="0">
                <a:hlinkClick r:id="rId10"/>
              </a:rPr>
              <a:t>ieee802.org/16/pubs/802161a.html</a:t>
            </a:r>
            <a:endParaRPr lang="en-US" sz="1200" dirty="0" smtClean="0"/>
          </a:p>
          <a:p>
            <a:pPr lvl="2" eaLnBrk="1" hangingPunct="1">
              <a:buFont typeface="Arial" pitchFamily="34" charset="0"/>
              <a:buChar char="–"/>
              <a:defRPr/>
            </a:pPr>
            <a:r>
              <a:rPr lang="en-US" sz="1200" dirty="0" smtClean="0"/>
              <a:t>Ballot Info: </a:t>
            </a:r>
            <a:r>
              <a:rPr lang="en-US" sz="1200" dirty="0" smtClean="0">
                <a:hlinkClick r:id="rId11"/>
              </a:rPr>
              <a:t>http://</a:t>
            </a:r>
            <a:r>
              <a:rPr lang="en-US" sz="1200" dirty="0" smtClean="0">
                <a:hlinkClick r:id="rId11"/>
              </a:rPr>
              <a:t>ieee802.org/16/ballots/ballot38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802.16n/D1 comments in commentary database </a:t>
            </a:r>
            <a:r>
              <a:rPr lang="en-US" b="1" dirty="0" smtClean="0">
                <a:hlinkClick r:id="rId2"/>
              </a:rPr>
              <a:t>16-12-0201-02-Gdoc-commentary-database-for-lb37-802-16n</a:t>
            </a:r>
            <a:r>
              <a:rPr lang="en-US" b="1" dirty="0" smtClean="0"/>
              <a:t> </a:t>
            </a:r>
            <a:r>
              <a:rPr lang="en-US" b="1" dirty="0" smtClean="0"/>
              <a:t>(</a:t>
            </a:r>
            <a:r>
              <a:rPr lang="en-US" dirty="0" smtClean="0"/>
              <a:t>802.16rev3 </a:t>
            </a:r>
            <a:r>
              <a:rPr lang="en-US" dirty="0" smtClean="0"/>
              <a:t>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20 </a:t>
            </a:r>
            <a:r>
              <a:rPr lang="en-US" dirty="0" smtClean="0">
                <a:ea typeface="ＭＳ Ｐゴシック" pitchFamily="34" charset="-128"/>
              </a:rPr>
              <a:t>comments (17 technical)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802.16.1a/D1 </a:t>
            </a:r>
            <a:r>
              <a:rPr lang="en-US" dirty="0" smtClean="0">
                <a:ea typeface="ＭＳ Ｐゴシック" pitchFamily="34" charset="-128"/>
              </a:rPr>
              <a:t>comments in commentary </a:t>
            </a:r>
            <a:r>
              <a:rPr lang="en-US" dirty="0" smtClean="0">
                <a:ea typeface="ＭＳ Ｐゴシック" pitchFamily="34" charset="-128"/>
              </a:rPr>
              <a:t>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16-12-0202-02-Gdoc-commentary-database-for-lb38-802-16-1a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b="1" dirty="0" smtClean="0"/>
              <a:t>(</a:t>
            </a:r>
            <a:r>
              <a:rPr lang="en-US" dirty="0" smtClean="0"/>
              <a:t>802.16.1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38 comments (29 technical)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#78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on LB37 and LB38</a:t>
            </a:r>
          </a:p>
          <a:p>
            <a:r>
              <a:rPr lang="en-US" sz="2800" dirty="0" smtClean="0"/>
              <a:t>Recirculation </a:t>
            </a:r>
            <a:r>
              <a:rPr lang="en-US" sz="2800" dirty="0" smtClean="0"/>
              <a:t>Letter Ballot on both AWD Drafts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Arial" charset="0"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4000" dirty="0" smtClean="0"/>
              <a:t>GRIDMAN Session #78 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914400"/>
          <a:ext cx="8763000" cy="58623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b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Mar </a:t>
                      </a:r>
                      <a:r>
                        <a:rPr kumimoji="0" lang="en-CA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16:00 – 18:00</a:t>
                      </a:r>
                      <a:b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18:00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   (Start with LB37, but ask for comparable comments on </a:t>
                      </a: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LB38 </a:t>
                      </a:r>
                      <a:r>
                        <a:rPr kumimoji="0" lang="en-C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for each topic)</a:t>
                      </a: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GRIDMAN recessed for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PPC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smtClean="0"/>
                        <a:t>2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15:30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/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16:00 – 18:00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GRIDMAN recessed for 802 Smart Grid Ad Hoc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  <a:tr h="39179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err="1" smtClean="0"/>
                        <a:t>Kohala</a:t>
                      </a:r>
                      <a:r>
                        <a:rPr lang="en-US" sz="1200" dirty="0" smtClean="0"/>
                        <a:t> 2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08:30 – 12:30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LB37/38 Comment resolution and Contributions  </a:t>
                      </a:r>
                    </a:p>
                  </a:txBody>
                  <a:tcPr horzOverflow="overflow"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13:30 – 15:30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Recirculation Letter Ballot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Mar 2012</a:t>
                      </a:r>
                    </a:p>
                  </a:txBody>
                  <a:tcPr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16:00 – 18:00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pitchFamily="18" charset="0"/>
                          <a:ea typeface="ＭＳ Ｐゴシック"/>
                          <a:cs typeface="ＭＳ Ｐゴシック"/>
                        </a:rPr>
                        <a:t>WG Closing Plenary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3055</TotalTime>
  <Words>570</Words>
  <Application>Microsoft Office PowerPoint</Application>
  <PresentationFormat>On-screen Show (4:3)</PresentationFormat>
  <Paragraphs>152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#78, Waikoloa, Hawaii</vt:lpstr>
      <vt:lpstr>GRIDMAN Purpose and Scope</vt:lpstr>
      <vt:lpstr>GRIDMAN Status</vt:lpstr>
      <vt:lpstr>GRIDMAN Status After Session #77</vt:lpstr>
      <vt:lpstr>Session #77 Output Documents</vt:lpstr>
      <vt:lpstr>Goals for Session #78</vt:lpstr>
      <vt:lpstr>Goals for Session #78</vt:lpstr>
      <vt:lpstr>GRIDMAN Session #78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499</cp:revision>
  <cp:lastPrinted>1998-02-10T13:28:06Z</cp:lastPrinted>
  <dcterms:created xsi:type="dcterms:W3CDTF">2011-12-30T17:06:23Z</dcterms:created>
  <dcterms:modified xsi:type="dcterms:W3CDTF">2012-03-12T23:15:40Z</dcterms:modified>
</cp:coreProperties>
</file>