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1" r:id="rId2"/>
    <p:sldId id="262" r:id="rId3"/>
    <p:sldId id="263" r:id="rId4"/>
    <p:sldId id="264" r:id="rId5"/>
    <p:sldId id="266" r:id="rId6"/>
    <p:sldId id="278" r:id="rId7"/>
    <p:sldId id="268" r:id="rId8"/>
    <p:sldId id="269" r:id="rId9"/>
    <p:sldId id="270" r:id="rId10"/>
    <p:sldId id="273" r:id="rId11"/>
    <p:sldId id="282" r:id="rId12"/>
    <p:sldId id="279" r:id="rId13"/>
    <p:sldId id="280" r:id="rId14"/>
    <p:sldId id="281" r:id="rId15"/>
    <p:sldId id="271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230" autoAdjust="0"/>
    <p:restoredTop sz="94660"/>
  </p:normalViewPr>
  <p:slideViewPr>
    <p:cSldViewPr>
      <p:cViewPr varScale="1">
        <p:scale>
          <a:sx n="74" d="100"/>
          <a:sy n="74" d="100"/>
        </p:scale>
        <p:origin x="-12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9138" y="8839200"/>
            <a:ext cx="271462" cy="182563"/>
          </a:xfrm>
          <a:noFill/>
        </p:spPr>
        <p:txBody>
          <a:bodyPr/>
          <a:lstStyle/>
          <a:p>
            <a:fld id="{C9962EA6-57E5-4731-8033-9E9C3831B49F}" type="slidenum">
              <a:rPr lang="en-US" smtClean="0">
                <a:ea typeface="ＭＳ Ｐゴシック" pitchFamily="34" charset="-128"/>
              </a:rPr>
              <a:pPr/>
              <a:t>4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9138" y="8839200"/>
            <a:ext cx="271462" cy="182563"/>
          </a:xfrm>
          <a:noFill/>
        </p:spPr>
        <p:txBody>
          <a:bodyPr/>
          <a:lstStyle/>
          <a:p>
            <a:fld id="{C9962EA6-57E5-4731-8033-9E9C3831B49F}" type="slidenum">
              <a:rPr lang="en-US" smtClean="0">
                <a:ea typeface="ＭＳ Ｐゴシック" pitchFamily="34" charset="-128"/>
              </a:rPr>
              <a:pPr/>
              <a:t>6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2286000" y="6525399"/>
            <a:ext cx="510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/>
              <a:t>16-12-0219-01-Gdoc_GRIDMAN_Opening_presentation_s78.pptx</a:t>
            </a:r>
            <a:endParaRPr lang="en-US" sz="1400" dirty="0" smtClean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28600" y="6525399"/>
            <a:ext cx="14899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12-March-2012</a:t>
            </a:r>
            <a:endParaRPr lang="en-US" sz="1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24800" y="640080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042F5-D33E-499D-87AC-FCA2D98CF6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8305800" y="64770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3042F5-D33E-499D-87AC-FCA2D98CF6F0}" type="slidenum">
              <a:rPr lang="en-US" sz="1800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8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#6.3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attendance.ieee.org/" TargetMode="External"/><Relationship Id="rId2" Type="http://schemas.openxmlformats.org/officeDocument/2006/relationships/hyperlink" Target="http://standards.ieee.org/board/pat/pat-slideset.pp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ieee802.org/16/pubs/80216n.html" TargetMode="External"/><Relationship Id="rId3" Type="http://schemas.openxmlformats.org/officeDocument/2006/relationships/hyperlink" Target="https://mentor.ieee.org/802.16/dcn/12/16-12-0102-02-Gdoc-commentary-database-on-802-16n-awd-802-16n-11-0032.cmt" TargetMode="External"/><Relationship Id="rId7" Type="http://schemas.openxmlformats.org/officeDocument/2006/relationships/hyperlink" Target="https://mentor.ieee.org/802.16/dcn/12/16-12-0225-00-Gdoc-minutes-of-gridman-tg-at-session-77-jacksonville.doc" TargetMode="External"/><Relationship Id="rId2" Type="http://schemas.openxmlformats.org/officeDocument/2006/relationships/hyperlink" Target="https://mentor.ieee.org/802.16/dcn/12/16-12-0133-01-Gdoc-gridman-closing-report-for-session-77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6/dcn/12/16-12-0132-00-Gdoc-gridman-system-requirements-document-srd.doc" TargetMode="External"/><Relationship Id="rId11" Type="http://schemas.openxmlformats.org/officeDocument/2006/relationships/hyperlink" Target="http://ieee802.org/16/ballots/ballot38" TargetMode="External"/><Relationship Id="rId5" Type="http://schemas.openxmlformats.org/officeDocument/2006/relationships/hyperlink" Target="https://mentor.ieee.org/802.16/dcn/12/16-12-0104-01-Gdoc-commentary-database-on-gridman-srd.cmt" TargetMode="External"/><Relationship Id="rId10" Type="http://schemas.openxmlformats.org/officeDocument/2006/relationships/hyperlink" Target="http://ieee802.org/16/pubs/802161a.html" TargetMode="External"/><Relationship Id="rId4" Type="http://schemas.openxmlformats.org/officeDocument/2006/relationships/hyperlink" Target="https://mentor.ieee.org/802.16/dcn/12/16-12-0103-03-Gdoc-commentary-database-on-802-16-1a-awd-802-16n-11-0033.cmthttps:/mentor.ieee.org/802.16/dcn/12/16-12-0103-03-Gdoc-commentary-database-on-802-16-1a-awd-802-16n-11-0033.cmt" TargetMode="External"/><Relationship Id="rId9" Type="http://schemas.openxmlformats.org/officeDocument/2006/relationships/hyperlink" Target="http://ieee802.org/16/ballots/ballot37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6/dcn/12/16-12-0202-02-Gdoc-commentary-database-for-lb38-802-16-1a.cmt" TargetMode="External"/><Relationship Id="rId2" Type="http://schemas.openxmlformats.org/officeDocument/2006/relationships/hyperlink" Target="https://mentor.ieee.org/802.16/dcn/12/16-12-0201-02-Gdoc-commentary-database-for-lb37-802-16n.cm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GRIDMAN Task Group Opening Presentation Session #78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802.16-12-0219-00-Gdoc_GRIDMAN_Opening_presentation_s78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12-March-2012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Tim Godfrey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Voice: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EPRI	</a:t>
            </a:r>
            <a:r>
              <a:rPr lang="en-US" dirty="0">
                <a:latin typeface="Times" pitchFamily="1" charset="0"/>
              </a:rPr>
              <a:t>			E-mail:	</a:t>
            </a: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8" charset="0"/>
                <a:cs typeface="Times New Roman" pitchFamily="18" charset="0"/>
              </a:rPr>
              <a:t>Session #78 Opening Report / Agenda for </a:t>
            </a:r>
            <a:r>
              <a:rPr lang="en-US" dirty="0" smtClean="0">
                <a:latin typeface="Times" pitchFamily="18" charset="0"/>
              </a:rPr>
              <a:t> GRIDMAN Task Group</a:t>
            </a:r>
            <a:endParaRPr lang="en-US" dirty="0" smtClean="0">
              <a:latin typeface="Times" pitchFamily="18" charset="0"/>
              <a:cs typeface="Times New Roman" pitchFamily="18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Notice</a:t>
            </a:r>
            <a:r>
              <a:rPr lang="en-US" dirty="0">
                <a:latin typeface="Times" pitchFamily="1" charset="0"/>
              </a:rPr>
              <a:t>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24400" y="1447800"/>
            <a:ext cx="1709305" cy="5334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 smtClean="0">
                <a:ea typeface="ＭＳ Ｐゴシック" pitchFamily="34" charset="-128"/>
              </a:rPr>
              <a:t>GRIDMAN Timetable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Approved SRD    			Nov 2010  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SARM finalized, AWD </a:t>
            </a:r>
            <a:r>
              <a:rPr lang="en-US" sz="2000" dirty="0" err="1" smtClean="0">
                <a:solidFill>
                  <a:srgbClr val="7F7F7F"/>
                </a:solidFill>
                <a:ea typeface="ＭＳ Ｐゴシック"/>
                <a:cs typeface="ＭＳ Ｐゴシック"/>
              </a:rPr>
              <a:t>ToC</a:t>
            </a: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 approved	Jan  2011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for AWD		Mar - July  2011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for AWD		Sept  2011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/ TG internal review ballot 	Nov 2011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WG LB 				Jan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err="1" smtClean="0">
                <a:ea typeface="ＭＳ Ｐゴシック"/>
                <a:cs typeface="ＭＳ Ｐゴシック"/>
              </a:rPr>
              <a:t>Recirc</a:t>
            </a:r>
            <a:r>
              <a:rPr lang="en-US" sz="2000" dirty="0" smtClean="0">
                <a:ea typeface="ＭＳ Ｐゴシック"/>
                <a:cs typeface="ＭＳ Ｐゴシック"/>
              </a:rPr>
              <a:t> 1    				Mar 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err="1" smtClean="0">
                <a:ea typeface="ＭＳ Ｐゴシック"/>
                <a:cs typeface="ＭＳ Ｐゴシック"/>
              </a:rPr>
              <a:t>Recirc</a:t>
            </a:r>
            <a:r>
              <a:rPr lang="en-US" sz="2000" dirty="0" smtClean="0">
                <a:ea typeface="ＭＳ Ｐゴシック"/>
                <a:cs typeface="ＭＳ Ｐゴシック"/>
              </a:rPr>
              <a:t> 2    				May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Start Sponsor Ballot			July 2012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Sponsor  completed			Mar 2013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Approved Std      			June 2013</a:t>
            </a:r>
          </a:p>
        </p:txBody>
      </p:sp>
      <p:sp>
        <p:nvSpPr>
          <p:cNvPr id="15364" name="Left Arrow 4"/>
          <p:cNvSpPr>
            <a:spLocks noChangeArrowheads="1"/>
          </p:cNvSpPr>
          <p:nvPr/>
        </p:nvSpPr>
        <p:spPr bwMode="auto">
          <a:xfrm>
            <a:off x="6477000" y="3886200"/>
            <a:ext cx="533400" cy="304800"/>
          </a:xfrm>
          <a:prstGeom prst="lef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Letter Ballot </a:t>
            </a:r>
            <a:r>
              <a:rPr lang="en-US" dirty="0" err="1" smtClean="0"/>
              <a:t>vs</a:t>
            </a:r>
            <a:r>
              <a:rPr lang="en-US" dirty="0" smtClean="0"/>
              <a:t> Recirculation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Recirculation means we have to invite members of existing LB pool to submit votes.</a:t>
            </a:r>
          </a:p>
          <a:p>
            <a:pPr lvl="1"/>
            <a:r>
              <a:rPr lang="en-US" dirty="0" smtClean="0"/>
              <a:t>Not too hard to get more votes.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No objection to go with recirculation</a:t>
            </a:r>
          </a:p>
          <a:p>
            <a:pPr lvl="1"/>
            <a:r>
              <a:rPr lang="en-US" dirty="0" smtClean="0"/>
              <a:t>TG chair will work with WG chair to find more people. We will request TG members to help if there is any difficulty.</a:t>
            </a:r>
          </a:p>
          <a:p>
            <a:r>
              <a:rPr lang="en-US" dirty="0" smtClean="0"/>
              <a:t>Task Group is unanimous to hold recirculation ballot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 Motion 1  (16n)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dirty="0" smtClean="0"/>
              <a:t>Motion:</a:t>
            </a:r>
          </a:p>
          <a:p>
            <a:r>
              <a:rPr lang="en-US" dirty="0" smtClean="0"/>
              <a:t>"To authorize the editor to generate Draft </a:t>
            </a:r>
            <a:r>
              <a:rPr lang="en-US" dirty="0" smtClean="0"/>
              <a:t>P802.16n/D2 </a:t>
            </a:r>
            <a:r>
              <a:rPr lang="en-US" dirty="0" smtClean="0"/>
              <a:t>based on </a:t>
            </a:r>
            <a:r>
              <a:rPr lang="en-US" dirty="0" smtClean="0"/>
              <a:t>Draft P802.16n/D1 </a:t>
            </a:r>
            <a:r>
              <a:rPr lang="en-US" dirty="0" smtClean="0"/>
              <a:t>and the comment resolutions in </a:t>
            </a:r>
            <a:r>
              <a:rPr lang="en-US" dirty="0" smtClean="0"/>
              <a:t>“IEEE 802.16-12-0201-03-Gdoc" </a:t>
            </a:r>
            <a:r>
              <a:rPr lang="en-US" dirty="0" smtClean="0"/>
              <a:t>and </a:t>
            </a:r>
            <a:r>
              <a:rPr lang="en-US" dirty="0" smtClean="0"/>
              <a:t>to request </a:t>
            </a:r>
            <a:r>
              <a:rPr lang="en-US" dirty="0" smtClean="0"/>
              <a:t>the WG to </a:t>
            </a:r>
            <a:r>
              <a:rPr lang="en-US" dirty="0" smtClean="0"/>
              <a:t>conduct Letter </a:t>
            </a:r>
            <a:r>
              <a:rPr lang="en-US" dirty="0" smtClean="0"/>
              <a:t>Ballot </a:t>
            </a:r>
            <a:r>
              <a:rPr lang="en-US" dirty="0" smtClean="0"/>
              <a:t>37 </a:t>
            </a:r>
            <a:r>
              <a:rPr lang="en-US" dirty="0" smtClean="0"/>
              <a:t>Recirculation </a:t>
            </a:r>
            <a:r>
              <a:rPr lang="en-US" dirty="0" smtClean="0"/>
              <a:t>on Draft </a:t>
            </a:r>
            <a:r>
              <a:rPr lang="en-US" dirty="0" smtClean="0"/>
              <a:t>P802.16n/D2”</a:t>
            </a:r>
            <a:endParaRPr lang="en-US" dirty="0" smtClean="0"/>
          </a:p>
          <a:p>
            <a:pPr lvl="1"/>
            <a:r>
              <a:rPr lang="en-US" dirty="0" smtClean="0"/>
              <a:t>Moved</a:t>
            </a:r>
            <a:r>
              <a:rPr lang="en-US" dirty="0" smtClean="0"/>
              <a:t>:	</a:t>
            </a:r>
            <a:r>
              <a:rPr lang="en-US" dirty="0" err="1" smtClean="0"/>
              <a:t>Anh</a:t>
            </a:r>
            <a:r>
              <a:rPr lang="en-US" dirty="0" smtClean="0"/>
              <a:t> Tuan</a:t>
            </a:r>
            <a:endParaRPr lang="en-US" dirty="0" smtClean="0"/>
          </a:p>
          <a:p>
            <a:pPr lvl="1"/>
            <a:r>
              <a:rPr lang="en-US" dirty="0" smtClean="0"/>
              <a:t>Second</a:t>
            </a:r>
            <a:r>
              <a:rPr lang="en-US" dirty="0" smtClean="0"/>
              <a:t>:	</a:t>
            </a:r>
            <a:r>
              <a:rPr lang="en-US" dirty="0" err="1" smtClean="0"/>
              <a:t>Seokki</a:t>
            </a:r>
            <a:r>
              <a:rPr lang="en-US" dirty="0" smtClean="0"/>
              <a:t> Kim</a:t>
            </a:r>
            <a:endParaRPr lang="en-US" dirty="0" smtClean="0"/>
          </a:p>
          <a:p>
            <a:pPr lvl="1"/>
            <a:r>
              <a:rPr lang="en-US" dirty="0" smtClean="0"/>
              <a:t>Vote</a:t>
            </a:r>
            <a:r>
              <a:rPr lang="en-US" dirty="0" smtClean="0"/>
              <a:t>: 		11 : 0 : 0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 Motion 2 (16.1a)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Motion:</a:t>
            </a:r>
          </a:p>
          <a:p>
            <a:r>
              <a:rPr lang="en-US" dirty="0" smtClean="0"/>
              <a:t>"To authorize the editor to generate Draft </a:t>
            </a:r>
            <a:r>
              <a:rPr lang="en-US" dirty="0" smtClean="0"/>
              <a:t>P802.16.1a/D2 </a:t>
            </a:r>
            <a:r>
              <a:rPr lang="en-US" dirty="0" smtClean="0"/>
              <a:t>based on </a:t>
            </a:r>
            <a:r>
              <a:rPr lang="en-US" dirty="0" smtClean="0"/>
              <a:t>Draft P802.16.1a/D1 </a:t>
            </a:r>
            <a:r>
              <a:rPr lang="en-US" dirty="0" smtClean="0"/>
              <a:t>and the comment resolutions in "IEEE </a:t>
            </a:r>
            <a:r>
              <a:rPr lang="en-US" dirty="0" smtClean="0"/>
              <a:t>802</a:t>
            </a:r>
            <a:r>
              <a:rPr lang="en-US" dirty="0" smtClean="0"/>
              <a:t>.16-12-0202-03-Gdoc </a:t>
            </a:r>
            <a:r>
              <a:rPr lang="en-US" dirty="0" smtClean="0"/>
              <a:t>" </a:t>
            </a:r>
            <a:r>
              <a:rPr lang="en-US" dirty="0" smtClean="0"/>
              <a:t>and </a:t>
            </a:r>
            <a:r>
              <a:rPr lang="en-US" dirty="0" smtClean="0"/>
              <a:t>to request </a:t>
            </a:r>
            <a:r>
              <a:rPr lang="en-US" dirty="0" smtClean="0"/>
              <a:t>the WG to </a:t>
            </a:r>
            <a:r>
              <a:rPr lang="en-US" dirty="0" smtClean="0"/>
              <a:t>conduct </a:t>
            </a:r>
            <a:r>
              <a:rPr lang="en-US" dirty="0" smtClean="0"/>
              <a:t>Letter Ballot </a:t>
            </a:r>
            <a:r>
              <a:rPr lang="en-US" dirty="0" smtClean="0"/>
              <a:t>38 </a:t>
            </a:r>
            <a:r>
              <a:rPr lang="en-US" dirty="0" smtClean="0"/>
              <a:t>Recirculation </a:t>
            </a:r>
            <a:r>
              <a:rPr lang="en-US" dirty="0" smtClean="0"/>
              <a:t>on </a:t>
            </a:r>
            <a:r>
              <a:rPr lang="en-US" dirty="0" smtClean="0"/>
              <a:t>Draft P802.16.1a/D2.”</a:t>
            </a:r>
            <a:endParaRPr lang="en-US" dirty="0" smtClean="0"/>
          </a:p>
          <a:p>
            <a:pPr lvl="1"/>
            <a:r>
              <a:rPr lang="en-US" dirty="0" smtClean="0"/>
              <a:t>Moved: </a:t>
            </a:r>
            <a:r>
              <a:rPr lang="en-US" dirty="0" smtClean="0"/>
              <a:t>	</a:t>
            </a:r>
            <a:r>
              <a:rPr lang="en-US" dirty="0" err="1" smtClean="0"/>
              <a:t>Eunkyung</a:t>
            </a:r>
            <a:r>
              <a:rPr lang="en-US" dirty="0" smtClean="0"/>
              <a:t> Kim</a:t>
            </a:r>
          </a:p>
          <a:p>
            <a:pPr lvl="1"/>
            <a:r>
              <a:rPr lang="en-US" dirty="0" smtClean="0"/>
              <a:t>Second:		</a:t>
            </a:r>
            <a:r>
              <a:rPr lang="en-US" dirty="0" err="1" smtClean="0"/>
              <a:t>Anseok</a:t>
            </a:r>
            <a:r>
              <a:rPr lang="en-US" dirty="0" smtClean="0"/>
              <a:t> Lee</a:t>
            </a:r>
            <a:endParaRPr lang="en-US" dirty="0" smtClean="0"/>
          </a:p>
          <a:p>
            <a:pPr lvl="1"/>
            <a:r>
              <a:rPr lang="en-US" dirty="0" smtClean="0"/>
              <a:t>Vote</a:t>
            </a:r>
            <a:r>
              <a:rPr lang="en-US" dirty="0" smtClean="0"/>
              <a:t>:		10 : 0 : 0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Timetable before Session #</a:t>
            </a:r>
            <a:r>
              <a:rPr lang="en-US" dirty="0" smtClean="0"/>
              <a:t>79</a:t>
            </a:r>
            <a:endParaRPr lang="en-US" dirty="0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189038"/>
            <a:ext cx="8534400" cy="444976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March 30 </a:t>
            </a:r>
            <a:r>
              <a:rPr lang="en-US" dirty="0" smtClean="0"/>
              <a:t>– </a:t>
            </a:r>
            <a:r>
              <a:rPr lang="en-US" dirty="0" smtClean="0"/>
              <a:t>Updated Drafts </a:t>
            </a:r>
            <a:r>
              <a:rPr lang="en-US" dirty="0" smtClean="0"/>
              <a:t>available</a:t>
            </a:r>
          </a:p>
          <a:p>
            <a:endParaRPr lang="en-US" dirty="0" smtClean="0"/>
          </a:p>
          <a:p>
            <a:r>
              <a:rPr lang="en-US" dirty="0" smtClean="0"/>
              <a:t>Apr 6 </a:t>
            </a:r>
            <a:r>
              <a:rPr lang="en-US" dirty="0" smtClean="0"/>
              <a:t>– 30 day </a:t>
            </a:r>
            <a:r>
              <a:rPr lang="en-US" dirty="0" smtClean="0"/>
              <a:t>recirculation letter </a:t>
            </a:r>
            <a:r>
              <a:rPr lang="en-US" dirty="0" smtClean="0"/>
              <a:t>ballot opens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May 8 </a:t>
            </a:r>
            <a:r>
              <a:rPr lang="en-US" dirty="0" smtClean="0"/>
              <a:t>– </a:t>
            </a:r>
            <a:r>
              <a:rPr lang="en-US" dirty="0" smtClean="0"/>
              <a:t>Close of </a:t>
            </a:r>
            <a:r>
              <a:rPr lang="en-US" dirty="0" smtClean="0"/>
              <a:t>LB, Comments </a:t>
            </a:r>
            <a:r>
              <a:rPr lang="en-US" dirty="0" smtClean="0"/>
              <a:t>due AOE, call for reply comments.</a:t>
            </a:r>
          </a:p>
          <a:p>
            <a:endParaRPr lang="en-US" dirty="0" smtClean="0"/>
          </a:p>
          <a:p>
            <a:r>
              <a:rPr lang="en-US" dirty="0" smtClean="0"/>
              <a:t>May 14 </a:t>
            </a:r>
            <a:r>
              <a:rPr lang="en-US" dirty="0" smtClean="0"/>
              <a:t>-  Reply comments due start of Session #</a:t>
            </a:r>
            <a:r>
              <a:rPr lang="en-US" dirty="0" smtClean="0"/>
              <a:t>79</a:t>
            </a:r>
            <a:endParaRPr lang="en-US" dirty="0" smtClean="0"/>
          </a:p>
          <a:p>
            <a:pPr lvl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Administrative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Review of Patent slides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This slide set is available at </a:t>
            </a:r>
            <a:r>
              <a:rPr lang="en-US" dirty="0" smtClean="0">
                <a:ea typeface="ＭＳ Ｐゴシック" pitchFamily="34" charset="-128"/>
                <a:hlinkClick r:id="rId2"/>
              </a:rPr>
              <a:t>http://standards.ieee.org/board/pat/pat-slideset.ppt</a:t>
            </a:r>
            <a:endParaRPr lang="en-US" dirty="0" smtClean="0">
              <a:ea typeface="ＭＳ Ｐゴシック" pitchFamily="34" charset="-128"/>
            </a:endParaRPr>
          </a:p>
          <a:p>
            <a:pPr lvl="1"/>
            <a:endParaRPr lang="en-US" dirty="0" smtClean="0">
              <a:ea typeface="ＭＳ Ｐゴシック" pitchFamily="34" charset="-128"/>
            </a:endParaRPr>
          </a:p>
          <a:p>
            <a:r>
              <a:rPr lang="en-US" dirty="0" smtClean="0">
                <a:ea typeface="ＭＳ Ｐゴシック" pitchFamily="34" charset="-128"/>
              </a:rPr>
              <a:t>Don’t forget to sign in for your attendance</a:t>
            </a:r>
          </a:p>
          <a:p>
            <a:pPr lvl="1"/>
            <a:r>
              <a:rPr lang="en-US" dirty="0" smtClean="0">
                <a:ea typeface="ＭＳ Ｐゴシック" pitchFamily="34" charset="-128"/>
                <a:hlinkClick r:id="rId3"/>
              </a:rPr>
              <a:t>http://murphy.events.ieee.org</a:t>
            </a:r>
            <a:endParaRPr lang="en-US" dirty="0" smtClean="0">
              <a:ea typeface="ＭＳ Ｐゴシック" pitchFamily="34" charset="-128"/>
            </a:endParaRPr>
          </a:p>
          <a:p>
            <a:pPr lvl="1"/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pPr eaLnBrk="1" hangingPunct="1"/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802.16 GRIDMAN Task Group Opening Report</a:t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/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Session #78, Waikoloa, Hawaii</a:t>
            </a:r>
          </a:p>
        </p:txBody>
      </p:sp>
      <p:sp>
        <p:nvSpPr>
          <p:cNvPr id="4100" name="Subtitle 2"/>
          <p:cNvSpPr>
            <a:spLocks noGrp="1"/>
          </p:cNvSpPr>
          <p:nvPr>
            <p:ph type="subTitle" idx="1"/>
          </p:nvPr>
        </p:nvSpPr>
        <p:spPr>
          <a:xfrm>
            <a:off x="1371600" y="5334000"/>
            <a:ext cx="6400800" cy="304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12 March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GRIDMAN Purpose and Scope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US" dirty="0" smtClean="0"/>
              <a:t>GRIDMAN – “Greater Reliability in Disrupted Metropolitan Area Networks”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Improving metropolitan area and field area wireless network reliability and robustness</a:t>
            </a:r>
          </a:p>
          <a:p>
            <a:pPr lvl="1">
              <a:buFont typeface="Arial" pitchFamily="34" charset="0"/>
              <a:buChar char="–"/>
              <a:defRPr/>
            </a:pPr>
            <a:endParaRPr lang="en-US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en-US" dirty="0" smtClean="0"/>
              <a:t>Applications / Stakeholders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Utilities: Smart Grid, Distribution Automation 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Public Safety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Disaster Relief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Government applications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Critical Infrastructure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CA" sz="2800" b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GRIDMAN Status</a:t>
            </a:r>
            <a:endParaRPr lang="en-US" sz="2800" b="1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6147" name="Content Placeholder 4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 smtClean="0"/>
              <a:t>During Session #77</a:t>
            </a:r>
          </a:p>
          <a:p>
            <a:pPr lvl="1">
              <a:defRPr/>
            </a:pPr>
            <a:r>
              <a:rPr lang="en-US" dirty="0" smtClean="0"/>
              <a:t>Completed comment resolution on AWD for 802.16rev3: Resolutions in commentary database IEEE 802.16-12-0102-02-Gdoc</a:t>
            </a:r>
          </a:p>
          <a:p>
            <a:pPr lvl="2">
              <a:defRPr/>
            </a:pPr>
            <a:r>
              <a:rPr lang="en-US" dirty="0" smtClean="0"/>
              <a:t>15 comments: 14 accepted, 1 </a:t>
            </a:r>
            <a:r>
              <a:rPr lang="en-US" dirty="0" err="1" smtClean="0"/>
              <a:t>superceded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Completed comment resolution on AWD for 802.16.1: Resolutions in commentary database: IEEE 802.16-12-0103-02-Gdoc</a:t>
            </a:r>
          </a:p>
          <a:p>
            <a:pPr lvl="2">
              <a:defRPr/>
            </a:pPr>
            <a:r>
              <a:rPr lang="en-US" dirty="0" smtClean="0"/>
              <a:t>31 comments: 25 accepted, 1 Accept-modified, 4 </a:t>
            </a:r>
            <a:r>
              <a:rPr lang="en-US" dirty="0" err="1" smtClean="0"/>
              <a:t>superceded</a:t>
            </a:r>
            <a:r>
              <a:rPr lang="en-US" dirty="0" smtClean="0"/>
              <a:t>, 1 withdrawn</a:t>
            </a:r>
          </a:p>
          <a:p>
            <a:pPr lvl="1">
              <a:defRPr/>
            </a:pPr>
            <a:r>
              <a:rPr lang="en-US" dirty="0" smtClean="0"/>
              <a:t>Completed comment resolution for SRD: Resolutions in commentary database IEEE 802.16-12-0104-01-Gdoc</a:t>
            </a:r>
          </a:p>
          <a:p>
            <a:pPr lvl="2">
              <a:defRPr/>
            </a:pPr>
            <a:r>
              <a:rPr lang="en-US" dirty="0" smtClean="0"/>
              <a:t>Resolved 2 technical comments: 1 accepted, 1 rejected</a:t>
            </a:r>
          </a:p>
          <a:p>
            <a:pPr lvl="1">
              <a:defRPr/>
            </a:pPr>
            <a:r>
              <a:rPr lang="en-US" dirty="0" smtClean="0"/>
              <a:t>Approved motions to conduct letter ballots.</a:t>
            </a:r>
          </a:p>
          <a:p>
            <a:pPr lvl="1">
              <a:defRPr/>
            </a:pPr>
            <a:endParaRPr lang="en-US" dirty="0" smtClean="0"/>
          </a:p>
          <a:p>
            <a:pPr lvl="2"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Session #77 Output Documents</a:t>
            </a:r>
          </a:p>
        </p:txBody>
      </p:sp>
      <p:sp>
        <p:nvSpPr>
          <p:cNvPr id="19460" name="Content Placeholder 2"/>
          <p:cNvSpPr>
            <a:spLocks noGrp="1"/>
          </p:cNvSpPr>
          <p:nvPr>
            <p:ph idx="1"/>
          </p:nvPr>
        </p:nvSpPr>
        <p:spPr>
          <a:xfrm>
            <a:off x="457200" y="1341437"/>
            <a:ext cx="8229600" cy="4754563"/>
          </a:xfrm>
        </p:spPr>
        <p:txBody>
          <a:bodyPr>
            <a:noAutofit/>
          </a:bodyPr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 smtClean="0"/>
              <a:t>Closing Report – </a:t>
            </a:r>
            <a:r>
              <a:rPr lang="en-US" sz="1600" dirty="0" smtClean="0">
                <a:hlinkClick r:id="rId2"/>
              </a:rPr>
              <a:t>IEEE 16-12-0133-01-Gdoc</a:t>
            </a:r>
            <a:endParaRPr lang="en-US" sz="1600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endParaRPr lang="en-US" sz="1600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 smtClean="0"/>
              <a:t>GRIDMAN 16n AWD Commentary Database at end of Session:  </a:t>
            </a:r>
            <a:r>
              <a:rPr lang="en-US" sz="1600" dirty="0" smtClean="0">
                <a:hlinkClick r:id="rId3"/>
              </a:rPr>
              <a:t>IEEE 16-12-0102-r2-Gdoc</a:t>
            </a:r>
            <a:endParaRPr lang="en-US" sz="1600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 smtClean="0"/>
              <a:t>GRIDMAN 16.1a AWD Commentary Database at end of Session: </a:t>
            </a:r>
            <a:r>
              <a:rPr lang="en-US" sz="1600" dirty="0" smtClean="0">
                <a:hlinkClick r:id="rId4"/>
              </a:rPr>
              <a:t>IEEE 16-12-0103-r3-Gdoc</a:t>
            </a:r>
            <a:endParaRPr lang="en-US" sz="1600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 smtClean="0"/>
              <a:t>GRIDMAN SRD Commentary Database at end of Session: </a:t>
            </a:r>
            <a:r>
              <a:rPr lang="en-US" sz="1600" dirty="0" smtClean="0">
                <a:hlinkClick r:id="rId5"/>
              </a:rPr>
              <a:t>IEEE 16-12-0104-r01-Gdoc</a:t>
            </a:r>
            <a:endParaRPr lang="en-US" sz="1600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endParaRPr lang="en-US" sz="1600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 smtClean="0"/>
              <a:t>GRIDMAN SRD update at end of session #77: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sz="1400" dirty="0" smtClean="0">
                <a:hlinkClick r:id="rId6"/>
              </a:rPr>
              <a:t>IEEE 16-12-0132-00-Gdoc-gridman-system-requirements-document-srd.doc</a:t>
            </a:r>
            <a:endParaRPr lang="en-US" sz="1400" dirty="0" smtClean="0"/>
          </a:p>
          <a:p>
            <a:pPr lvl="1" eaLnBrk="1" hangingPunct="1">
              <a:buFont typeface="Arial" pitchFamily="34" charset="0"/>
              <a:buChar char="•"/>
              <a:defRPr/>
            </a:pPr>
            <a:endParaRPr lang="en-US" sz="1400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 smtClean="0"/>
              <a:t>Minutes of Session #77 </a:t>
            </a:r>
            <a:r>
              <a:rPr lang="en-US" sz="1600" dirty="0" smtClean="0">
                <a:hlinkClick r:id="rId7"/>
              </a:rPr>
              <a:t>16-12-0225-00-Gdoc</a:t>
            </a:r>
            <a:endParaRPr lang="en-US" sz="1600" b="1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endParaRPr lang="en-US" sz="1600" b="1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 smtClean="0"/>
              <a:t>Two Letter Ballots</a:t>
            </a:r>
          </a:p>
          <a:p>
            <a:pPr lvl="1" eaLnBrk="1" hangingPunct="1">
              <a:buFont typeface="Arial" pitchFamily="34" charset="0"/>
              <a:buChar char="–"/>
              <a:defRPr/>
            </a:pPr>
            <a:r>
              <a:rPr lang="en-US" sz="1400" dirty="0" smtClean="0"/>
              <a:t>On 802.16rev3  (LB37):		</a:t>
            </a:r>
            <a:r>
              <a:rPr lang="en-US" sz="1400" dirty="0" smtClean="0">
                <a:hlinkClick r:id="rId8"/>
              </a:rPr>
              <a:t> </a:t>
            </a:r>
            <a:endParaRPr lang="en-US" sz="1400" dirty="0" smtClean="0"/>
          </a:p>
          <a:p>
            <a:pPr lvl="2" eaLnBrk="1" hangingPunct="1">
              <a:buFont typeface="Arial" pitchFamily="34" charset="0"/>
              <a:buChar char="–"/>
              <a:defRPr/>
            </a:pPr>
            <a:r>
              <a:rPr lang="en-US" sz="1200" dirty="0" smtClean="0"/>
              <a:t>Draft:</a:t>
            </a:r>
            <a:r>
              <a:rPr lang="en-US" sz="1200" dirty="0" smtClean="0">
                <a:hlinkClick r:id="rId8"/>
              </a:rPr>
              <a:t> http://ieee802.org/16/pubs/80216n.html</a:t>
            </a:r>
            <a:endParaRPr lang="en-US" sz="1200" dirty="0" smtClean="0"/>
          </a:p>
          <a:p>
            <a:pPr lvl="2" eaLnBrk="1" hangingPunct="1">
              <a:buFont typeface="Arial" pitchFamily="34" charset="0"/>
              <a:buChar char="–"/>
              <a:defRPr/>
            </a:pPr>
            <a:r>
              <a:rPr lang="en-US" sz="1200" dirty="0" smtClean="0"/>
              <a:t>Ballot info: </a:t>
            </a:r>
            <a:r>
              <a:rPr lang="en-US" sz="1200" dirty="0" smtClean="0">
                <a:hlinkClick r:id="rId9"/>
              </a:rPr>
              <a:t>http://ieee802.org/16/ballots/ballot37</a:t>
            </a:r>
            <a:endParaRPr lang="en-US" sz="1200" dirty="0" smtClean="0"/>
          </a:p>
          <a:p>
            <a:pPr lvl="1" eaLnBrk="1" hangingPunct="1">
              <a:buFont typeface="Arial" pitchFamily="34" charset="0"/>
              <a:buChar char="–"/>
              <a:defRPr/>
            </a:pPr>
            <a:r>
              <a:rPr lang="en-US" sz="1400" dirty="0" smtClean="0"/>
              <a:t>On 802.16.1 (LB38):		</a:t>
            </a:r>
          </a:p>
          <a:p>
            <a:pPr lvl="2" eaLnBrk="1" hangingPunct="1">
              <a:buFont typeface="Arial" pitchFamily="34" charset="0"/>
              <a:buChar char="–"/>
              <a:defRPr/>
            </a:pPr>
            <a:r>
              <a:rPr lang="en-US" sz="1200" dirty="0" smtClean="0"/>
              <a:t>Draft:</a:t>
            </a:r>
            <a:r>
              <a:rPr lang="en-US" sz="1200" b="1" dirty="0" smtClean="0"/>
              <a:t> </a:t>
            </a:r>
            <a:r>
              <a:rPr lang="en-US" sz="1200" dirty="0" smtClean="0">
                <a:hlinkClick r:id="rId10"/>
              </a:rPr>
              <a:t>http://ieee802.org/16/pubs/802161a.html</a:t>
            </a:r>
            <a:endParaRPr lang="en-US" sz="1200" dirty="0" smtClean="0"/>
          </a:p>
          <a:p>
            <a:pPr lvl="2" eaLnBrk="1" hangingPunct="1">
              <a:buFont typeface="Arial" pitchFamily="34" charset="0"/>
              <a:buChar char="–"/>
              <a:defRPr/>
            </a:pPr>
            <a:r>
              <a:rPr lang="en-US" sz="1200" dirty="0" smtClean="0"/>
              <a:t>Ballot Info: </a:t>
            </a:r>
            <a:r>
              <a:rPr lang="en-US" sz="1200" dirty="0" smtClean="0">
                <a:hlinkClick r:id="rId11"/>
              </a:rPr>
              <a:t>http://ieee802.org/16/ballots/ballot38</a:t>
            </a:r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CA" sz="2800" b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GRIDMAN Status After Session #77</a:t>
            </a:r>
            <a:endParaRPr lang="en-US" sz="2800" b="1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6147" name="Content Placeholder 4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dirty="0" smtClean="0"/>
              <a:t>Accepted comment resolutions on AWD for 802.16rev3 edited into AWD to become P802.16n/D1</a:t>
            </a:r>
          </a:p>
          <a:p>
            <a:pPr>
              <a:defRPr/>
            </a:pPr>
            <a:r>
              <a:rPr lang="en-US" dirty="0" smtClean="0"/>
              <a:t>Draft D1 balloted as LB37.  Results: 98%</a:t>
            </a:r>
          </a:p>
          <a:p>
            <a:pPr lvl="1"/>
            <a:r>
              <a:rPr lang="fr-FR" dirty="0" smtClean="0"/>
              <a:t>40 affirmative votes</a:t>
            </a:r>
          </a:p>
          <a:p>
            <a:pPr lvl="1"/>
            <a:r>
              <a:rPr lang="fr-FR" dirty="0" smtClean="0"/>
              <a:t>1 </a:t>
            </a:r>
            <a:r>
              <a:rPr lang="fr-FR" dirty="0" err="1" smtClean="0"/>
              <a:t>negative</a:t>
            </a:r>
            <a:r>
              <a:rPr lang="fr-FR" dirty="0" smtClean="0"/>
              <a:t> vote</a:t>
            </a:r>
          </a:p>
          <a:p>
            <a:pPr lvl="1"/>
            <a:r>
              <a:rPr lang="fr-FR" dirty="0" smtClean="0"/>
              <a:t>2 abstention votes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Accepted comment resolutions on AWD for 802.16.1 edited into AWD to become P802.16.1a/D1</a:t>
            </a:r>
          </a:p>
          <a:p>
            <a:pPr>
              <a:defRPr/>
            </a:pPr>
            <a:r>
              <a:rPr lang="en-US" dirty="0" smtClean="0"/>
              <a:t>Draft D1 balloted as LB38. Results: 100%</a:t>
            </a:r>
          </a:p>
          <a:p>
            <a:pPr lvl="1"/>
            <a:r>
              <a:rPr lang="fr-FR" dirty="0" smtClean="0"/>
              <a:t>40 affirmative votes</a:t>
            </a:r>
          </a:p>
          <a:p>
            <a:pPr lvl="1"/>
            <a:r>
              <a:rPr lang="fr-FR" dirty="0" smtClean="0"/>
              <a:t>0 </a:t>
            </a:r>
            <a:r>
              <a:rPr lang="fr-FR" dirty="0" err="1" smtClean="0"/>
              <a:t>negative</a:t>
            </a:r>
            <a:r>
              <a:rPr lang="fr-FR" dirty="0" smtClean="0"/>
              <a:t> vote</a:t>
            </a:r>
          </a:p>
          <a:p>
            <a:pPr lvl="1"/>
            <a:r>
              <a:rPr lang="fr-FR" dirty="0" smtClean="0"/>
              <a:t>2 abstention votes</a:t>
            </a:r>
          </a:p>
          <a:p>
            <a:pPr lvl="1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50% minimum return ratio was not met. Options:</a:t>
            </a:r>
          </a:p>
          <a:p>
            <a:pPr lvl="1">
              <a:defRPr/>
            </a:pPr>
            <a:r>
              <a:rPr lang="en-US" dirty="0" smtClean="0"/>
              <a:t>Request a few more voters in pool to submit votes on </a:t>
            </a:r>
            <a:r>
              <a:rPr lang="en-US" dirty="0" err="1" smtClean="0"/>
              <a:t>recirc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Do not </a:t>
            </a:r>
            <a:r>
              <a:rPr lang="en-US" dirty="0" err="1" smtClean="0"/>
              <a:t>recirculate</a:t>
            </a:r>
            <a:r>
              <a:rPr lang="en-US" dirty="0" smtClean="0"/>
              <a:t>, conduct new LB and form new voter pool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1493838"/>
            <a:ext cx="8686800" cy="5059362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Comment resolution for 802.16n/D1 comments in commentary database </a:t>
            </a:r>
            <a:r>
              <a:rPr lang="en-US" b="1" dirty="0" smtClean="0">
                <a:hlinkClick r:id="rId2"/>
              </a:rPr>
              <a:t>16-12-0201-02-Gdoc-commentary-database-for-lb37-802-16n</a:t>
            </a:r>
            <a:r>
              <a:rPr lang="en-US" b="1" dirty="0" smtClean="0"/>
              <a:t> (</a:t>
            </a:r>
            <a:r>
              <a:rPr lang="en-US" dirty="0" smtClean="0"/>
              <a:t>802.16rev3 baseline)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20 comments (17 technical)</a:t>
            </a:r>
          </a:p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Comment resolution for 802.16.1a/D1 comments in commentary database </a:t>
            </a:r>
            <a:r>
              <a:rPr lang="en-US" b="1" dirty="0" smtClean="0">
                <a:ea typeface="ＭＳ Ｐゴシック" pitchFamily="34" charset="-128"/>
                <a:hlinkClick r:id="rId3"/>
              </a:rPr>
              <a:t>16-12-0202-02-Gdoc-commentary-database-for-lb38-802-16-1a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b="1" dirty="0" smtClean="0"/>
              <a:t>(</a:t>
            </a:r>
            <a:r>
              <a:rPr lang="en-US" dirty="0" smtClean="0"/>
              <a:t>802.16.1 baseline)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38 comments (29 technical)</a:t>
            </a:r>
          </a:p>
          <a:p>
            <a:pPr lvl="1" eaLnBrk="1" hangingPunct="1">
              <a:buFont typeface="Arial" charset="0"/>
              <a:buNone/>
              <a:defRPr/>
            </a:pP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02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Session #78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Session #78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534400" cy="4983162"/>
          </a:xfrm>
        </p:spPr>
        <p:txBody>
          <a:bodyPr/>
          <a:lstStyle/>
          <a:p>
            <a:r>
              <a:rPr lang="en-US" sz="2800" dirty="0" smtClean="0"/>
              <a:t>Complete comment resolution on LB37 and LB38</a:t>
            </a:r>
          </a:p>
          <a:p>
            <a:r>
              <a:rPr lang="en-US" sz="2800" dirty="0" smtClean="0"/>
              <a:t>Recirculation Letter Ballot on both AWD Drafts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pPr>
              <a:buFont typeface="Arial" charset="0"/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6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2"/>
          </a:xfrm>
        </p:spPr>
        <p:txBody>
          <a:bodyPr/>
          <a:lstStyle/>
          <a:p>
            <a:r>
              <a:rPr lang="en-US" sz="4000" dirty="0" smtClean="0"/>
              <a:t>GRIDMAN Session #78 Agenda </a:t>
            </a:r>
          </a:p>
        </p:txBody>
      </p:sp>
      <p:graphicFrame>
        <p:nvGraphicFramePr>
          <p:cNvPr id="8" name="Group 169"/>
          <p:cNvGraphicFramePr>
            <a:graphicFrameLocks noGrp="1"/>
          </p:cNvGraphicFramePr>
          <p:nvPr/>
        </p:nvGraphicFramePr>
        <p:xfrm>
          <a:off x="228600" y="762000"/>
          <a:ext cx="8763000" cy="6030595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524000"/>
                <a:gridCol w="1177925"/>
                <a:gridCol w="6061075"/>
              </a:tblGrid>
              <a:tr h="219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Date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Time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Details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/>
                </a:tc>
              </a:tr>
              <a:tr h="725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Monday</a:t>
                      </a:r>
                      <a:br>
                        <a:rPr kumimoji="0" lang="en-CA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CA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 Mar 2012</a:t>
                      </a:r>
                      <a:endParaRPr kumimoji="0" lang="en-US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dirty="0" err="1" smtClean="0"/>
                        <a:t>Kohala</a:t>
                      </a:r>
                      <a:r>
                        <a:rPr lang="en-US" sz="1200" dirty="0" smtClean="0"/>
                        <a:t> 2</a:t>
                      </a: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16:00 – 18:00</a:t>
                      </a:r>
                      <a:b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kumimoji="0" lang="en-US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Approve agenda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Review patent slides, attendance, roster.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Approve session #77 minutes</a:t>
                      </a:r>
                    </a:p>
                  </a:txBody>
                  <a:tcPr horzOverflow="overflow"/>
                </a:tc>
              </a:tr>
              <a:tr h="954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Tuesday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12 Mar 2012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dirty="0" err="1" smtClean="0"/>
                        <a:t>Kohala</a:t>
                      </a:r>
                      <a:r>
                        <a:rPr lang="en-US" sz="1200" dirty="0" smtClean="0"/>
                        <a:t> 2</a:t>
                      </a: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08:30 – 18:00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Discussion of ITU document (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QUESTION ITU-R 236/1</a:t>
                      </a: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LB37/38 Comment resolution and Contributions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ea typeface="ＭＳ Ｐゴシック"/>
                          <a:cs typeface="ＭＳ Ｐゴシック"/>
                        </a:rPr>
                        <a:t>   (Start with LB37, but ask for comparable comments on LB38 for each topic)</a:t>
                      </a:r>
                    </a:p>
                  </a:txBody>
                  <a:tcPr horzOverflow="overflow"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Wednesday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14 Mar 2012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08:30 – 10:00</a:t>
                      </a:r>
                    </a:p>
                  </a:txBody>
                  <a:tcPr horzOverflow="overflow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GRIDMAN recessed for PPC</a:t>
                      </a:r>
                    </a:p>
                  </a:txBody>
                  <a:tcPr horzOverflow="overflow">
                    <a:solidFill>
                      <a:srgbClr val="FF9999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Wednesday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14 Mar 2012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dirty="0" err="1" smtClean="0"/>
                        <a:t>Kohala</a:t>
                      </a:r>
                      <a:r>
                        <a:rPr lang="en-US" sz="1200" dirty="0" smtClean="0"/>
                        <a:t> 2</a:t>
                      </a: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10:30 – 15:30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LB37/38 Comment resolution and Contributions  </a:t>
                      </a:r>
                    </a:p>
                  </a:txBody>
                  <a:tcPr horzOverflow="overflow"/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Wednesday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14 Mar 2012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16:00 – 18:00</a:t>
                      </a:r>
                    </a:p>
                  </a:txBody>
                  <a:tcPr horzOverflow="overflow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GRIDMAN recessed for 802 Smart Grid Ad Hoc</a:t>
                      </a:r>
                    </a:p>
                  </a:txBody>
                  <a:tcPr horzOverflow="overflow">
                    <a:solidFill>
                      <a:srgbClr val="FF9999"/>
                    </a:solidFill>
                  </a:tcPr>
                </a:tc>
              </a:tr>
              <a:tr h="39179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Thursday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15 Mar 2012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dirty="0" err="1" smtClean="0"/>
                        <a:t>Kohala</a:t>
                      </a:r>
                      <a:r>
                        <a:rPr lang="en-US" sz="1200" dirty="0" smtClean="0"/>
                        <a:t> 2</a:t>
                      </a:r>
                      <a:endParaRPr kumimoji="0" lang="en-C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08:30 – 12:30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LB37/38 Comment resolution and Contributions  </a:t>
                      </a:r>
                    </a:p>
                  </a:txBody>
                  <a:tcPr horzOverflow="overflow">
                    <a:noFill/>
                  </a:tcPr>
                </a:tc>
              </a:tr>
              <a:tr h="4699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13:30 – 15:30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Motions for Recirculation Letter Ballot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Review work plan and schedule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New business and closing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Thursday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15 Mar 2012</a:t>
                      </a:r>
                    </a:p>
                  </a:txBody>
                  <a:tcPr anchor="ctr" horzOverflow="overflow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ＭＳ Ｐゴシック"/>
                          <a:cs typeface="ＭＳ Ｐゴシック"/>
                        </a:rPr>
                        <a:t>16:00 – 18:00</a:t>
                      </a:r>
                    </a:p>
                  </a:txBody>
                  <a:tcPr horzOverflow="overflow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ea typeface="ＭＳ Ｐゴシック"/>
                          <a:cs typeface="ＭＳ Ｐゴシック"/>
                        </a:rPr>
                        <a:t>WG Closing Plenary</a:t>
                      </a:r>
                    </a:p>
                  </a:txBody>
                  <a:tcPr horzOverflow="overflow">
                    <a:solidFill>
                      <a:srgbClr val="FF99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3384</TotalTime>
  <Words>795</Words>
  <Application>Microsoft Office PowerPoint</Application>
  <PresentationFormat>On-screen Show (4:3)</PresentationFormat>
  <Paragraphs>181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Template</vt:lpstr>
      <vt:lpstr>Slide 1</vt:lpstr>
      <vt:lpstr>802.16 GRIDMAN Task Group Opening Report  Session #78, Waikoloa, Hawaii</vt:lpstr>
      <vt:lpstr>GRIDMAN Purpose and Scope</vt:lpstr>
      <vt:lpstr>GRIDMAN Status</vt:lpstr>
      <vt:lpstr>Session #77 Output Documents</vt:lpstr>
      <vt:lpstr>GRIDMAN Status After Session #77</vt:lpstr>
      <vt:lpstr>Goals for Session #78</vt:lpstr>
      <vt:lpstr>Goals for Session #78</vt:lpstr>
      <vt:lpstr>GRIDMAN Session #78 Agenda </vt:lpstr>
      <vt:lpstr>GRIDMAN Timetable</vt:lpstr>
      <vt:lpstr>Letter Ballot vs Recirculation</vt:lpstr>
      <vt:lpstr>TG Motion 1  (16n)</vt:lpstr>
      <vt:lpstr>TG Motion 2 (16.1a)</vt:lpstr>
      <vt:lpstr>Timetable before Session #79</vt:lpstr>
      <vt:lpstr>Administrative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Tim Godfrey</cp:lastModifiedBy>
  <cp:revision>538</cp:revision>
  <cp:lastPrinted>1998-02-10T13:28:06Z</cp:lastPrinted>
  <dcterms:created xsi:type="dcterms:W3CDTF">2011-12-30T17:06:23Z</dcterms:created>
  <dcterms:modified xsi:type="dcterms:W3CDTF">2012-03-15T00:00:57Z</dcterms:modified>
</cp:coreProperties>
</file>