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1" r:id="rId2"/>
    <p:sldId id="262" r:id="rId3"/>
    <p:sldId id="287" r:id="rId4"/>
    <p:sldId id="276" r:id="rId5"/>
    <p:sldId id="282" r:id="rId6"/>
    <p:sldId id="278" r:id="rId7"/>
    <p:sldId id="277" r:id="rId8"/>
    <p:sldId id="283" r:id="rId9"/>
    <p:sldId id="264" r:id="rId10"/>
    <p:sldId id="285" r:id="rId11"/>
    <p:sldId id="286" r:id="rId12"/>
    <p:sldId id="284" r:id="rId13"/>
    <p:sldId id="291" r:id="rId14"/>
    <p:sldId id="289" r:id="rId15"/>
    <p:sldId id="290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33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757657">
              <a:lnSpc>
                <a:spcPct val="90000"/>
              </a:lnSpc>
              <a:spcBef>
                <a:spcPct val="40000"/>
              </a:spcBef>
              <a:defRPr/>
            </a:pPr>
            <a:endParaRPr lang="en-US" sz="1000" dirty="0" smtClean="0">
              <a:solidFill>
                <a:srgbClr val="000000"/>
              </a:solidFill>
            </a:endParaRPr>
          </a:p>
          <a:p>
            <a:endParaRPr lang="de-D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53656" y="8839200"/>
            <a:ext cx="76944" cy="184666"/>
          </a:xfrm>
          <a:ln/>
        </p:spPr>
        <p:txBody>
          <a:bodyPr/>
          <a:lstStyle/>
          <a:p>
            <a:fld id="{DBB9ECB7-201F-4289-B5D2-C1B50E651CFF}" type="slidenum">
              <a:rPr lang="en-US"/>
              <a:pPr/>
              <a:t>9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53656" y="8839200"/>
            <a:ext cx="76944" cy="184666"/>
          </a:xfrm>
          <a:ln/>
        </p:spPr>
        <p:txBody>
          <a:bodyPr/>
          <a:lstStyle/>
          <a:p>
            <a:fld id="{8ADC531A-E3D0-4E9E-B292-FA15F0364C36}" type="slidenum">
              <a:rPr lang="en-US"/>
              <a:pPr/>
              <a:t>10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1618" indent="-231618">
              <a:buFontTx/>
              <a:buAutoNum type="arabicPeriod"/>
            </a:pP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934200" y="152400"/>
            <a:ext cx="20858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IEEE802.16-12-0354-00-Shet</a:t>
            </a: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A4FC69D-D438-4AD9-846B-37793AD4330F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opman/sect6.html" TargetMode="External"/><Relationship Id="rId2" Type="http://schemas.openxmlformats.org/officeDocument/2006/relationships/hyperlink" Target="http://standards.ieee.org/guides/bylaws/sect6-7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standards.ieee.org/board/pat" TargetMode="External"/><Relationship Id="rId4" Type="http://schemas.openxmlformats.org/officeDocument/2006/relationships/hyperlink" Target="http://standards.ieee.org/board/pat/pat-material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6.wmf"/><Relationship Id="rId5" Type="http://schemas.openxmlformats.org/officeDocument/2006/relationships/image" Target="../media/image15.png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5.png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upload.wikimedia.org/wikipedia/en/3/32/Wi-Fi_Logo.svg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Heterogeneous Networking – Setting the Scene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b="1" dirty="0" smtClean="0"/>
              <a:t>16-12-0354-00-Shet</a:t>
            </a:r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Date </a:t>
            </a:r>
            <a:r>
              <a:rPr lang="en-US" dirty="0">
                <a:latin typeface="Times" pitchFamily="1" charset="0"/>
              </a:rPr>
              <a:t>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2012-05-09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Max Riegel</a:t>
            </a:r>
            <a:r>
              <a:rPr lang="en-US" dirty="0">
                <a:latin typeface="Times" pitchFamily="1" charset="0"/>
              </a:rPr>
              <a:t>			Voice:	</a:t>
            </a:r>
            <a:r>
              <a:rPr lang="en-US" dirty="0" smtClean="0">
                <a:latin typeface="Times" pitchFamily="1" charset="0"/>
              </a:rPr>
              <a:t>+49 173 293 8240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Nokia Siemens Networks</a:t>
            </a:r>
            <a:r>
              <a:rPr lang="en-US" dirty="0">
                <a:latin typeface="Times" pitchFamily="1" charset="0"/>
              </a:rPr>
              <a:t>			E-mail:	</a:t>
            </a:r>
            <a:r>
              <a:rPr lang="en-US" dirty="0" smtClean="0">
                <a:latin typeface="Times" pitchFamily="1" charset="0"/>
              </a:rPr>
              <a:t>maximilian.riegel@nsn.com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Re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Call for contributions for IEEE802.16 HET SG for session #79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Introduction of terminology and basic concepts of heterogeneous networking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2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5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3400" b="1" dirty="0" smtClean="0"/>
              <a:t>Operator Relations</a:t>
            </a:r>
            <a:br>
              <a:rPr lang="de-DE" sz="3400" b="1" dirty="0" smtClean="0"/>
            </a:br>
            <a:r>
              <a:rPr lang="de-DE" sz="3400" dirty="0" smtClean="0"/>
              <a:t>Access Networks </a:t>
            </a:r>
            <a:r>
              <a:rPr lang="de-DE" sz="3400" dirty="0" err="1" smtClean="0"/>
              <a:t>for</a:t>
            </a:r>
            <a:r>
              <a:rPr lang="de-DE" sz="3400" dirty="0" smtClean="0"/>
              <a:t> </a:t>
            </a:r>
            <a:r>
              <a:rPr lang="de-DE" sz="3400" dirty="0" err="1"/>
              <a:t>the</a:t>
            </a:r>
            <a:r>
              <a:rPr lang="de-DE" sz="3400" dirty="0"/>
              <a:t> Internet</a:t>
            </a:r>
            <a:endParaRPr lang="en-US" sz="3400" dirty="0"/>
          </a:p>
        </p:txBody>
      </p:sp>
      <p:sp>
        <p:nvSpPr>
          <p:cNvPr id="104589" name="Rectangle 141"/>
          <p:cNvSpPr>
            <a:spLocks noGrp="1" noChangeArrowheads="1"/>
          </p:cNvSpPr>
          <p:nvPr>
            <p:ph idx="1"/>
          </p:nvPr>
        </p:nvSpPr>
        <p:spPr>
          <a:xfrm>
            <a:off x="457200" y="3352800"/>
            <a:ext cx="8229600" cy="27733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The Internet decouples the Content from the Core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Split between Application Service Provider and Network Service Provider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Often Access is not owned by Network Service Provider but operated as independent business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Network Access Provider does not deal with the particular subscriber but concentrates on establishment and operation of network infrastructure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Possibility to sell network access to multiple service providers enables economy of scale and reduces ROI</a:t>
            </a:r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5403850" y="1854200"/>
            <a:ext cx="417512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de-DE" sz="1600" b="1">
                <a:ea typeface="MS PGothic" pitchFamily="34" charset="-128"/>
              </a:rPr>
              <a:t>NSP</a:t>
            </a:r>
            <a:endParaRPr lang="en-US" sz="1600" b="1">
              <a:ea typeface="MS PGothic" pitchFamily="34" charset="-128"/>
            </a:endParaRPr>
          </a:p>
        </p:txBody>
      </p:sp>
      <p:sp>
        <p:nvSpPr>
          <p:cNvPr id="104458" name="AutoShape 10"/>
          <p:cNvSpPr>
            <a:spLocks noChangeArrowheads="1"/>
          </p:cNvSpPr>
          <p:nvPr/>
        </p:nvSpPr>
        <p:spPr bwMode="auto">
          <a:xfrm>
            <a:off x="7372350" y="1609725"/>
            <a:ext cx="890587" cy="1620838"/>
          </a:xfrm>
          <a:prstGeom prst="flowChartAlternateProcess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/>
          </a:p>
        </p:txBody>
      </p:sp>
      <p:sp>
        <p:nvSpPr>
          <p:cNvPr id="104459" name="AutoShape 11"/>
          <p:cNvSpPr>
            <a:spLocks noChangeArrowheads="1"/>
          </p:cNvSpPr>
          <p:nvPr/>
        </p:nvSpPr>
        <p:spPr bwMode="auto">
          <a:xfrm>
            <a:off x="990600" y="1627188"/>
            <a:ext cx="863600" cy="1584325"/>
          </a:xfrm>
          <a:prstGeom prst="flowChartAlternateProcess">
            <a:avLst/>
          </a:prstGeom>
          <a:solidFill>
            <a:srgbClr val="B4CBFA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/>
          </a:p>
        </p:txBody>
      </p:sp>
      <p:sp>
        <p:nvSpPr>
          <p:cNvPr id="104460" name="AutoShape 12"/>
          <p:cNvSpPr>
            <a:spLocks noChangeArrowheads="1"/>
          </p:cNvSpPr>
          <p:nvPr/>
        </p:nvSpPr>
        <p:spPr bwMode="auto">
          <a:xfrm>
            <a:off x="2763837" y="1627188"/>
            <a:ext cx="2160588" cy="1584325"/>
          </a:xfrm>
          <a:prstGeom prst="flowChartAlternateProcess">
            <a:avLst/>
          </a:prstGeom>
          <a:solidFill>
            <a:srgbClr val="B7E4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pPr algn="ctr" eaLnBrk="0" hangingPunct="0">
              <a:lnSpc>
                <a:spcPts val="2400"/>
              </a:lnSpc>
              <a:spcBef>
                <a:spcPct val="0"/>
              </a:spcBef>
              <a:buFontTx/>
              <a:buNone/>
            </a:pPr>
            <a:endParaRPr lang="en-US" sz="1600">
              <a:solidFill>
                <a:srgbClr val="002B5D"/>
              </a:solidFill>
              <a:ea typeface="MS PGothic" pitchFamily="34" charset="-128"/>
            </a:endParaRPr>
          </a:p>
        </p:txBody>
      </p:sp>
      <p:sp>
        <p:nvSpPr>
          <p:cNvPr id="104461" name="AutoShape 13"/>
          <p:cNvSpPr>
            <a:spLocks noChangeArrowheads="1"/>
          </p:cNvSpPr>
          <p:nvPr/>
        </p:nvSpPr>
        <p:spPr bwMode="auto">
          <a:xfrm>
            <a:off x="4949825" y="1600200"/>
            <a:ext cx="1055687" cy="1611313"/>
          </a:xfrm>
          <a:prstGeom prst="flowChartAlternateProcess">
            <a:avLst/>
          </a:prstGeom>
          <a:solidFill>
            <a:srgbClr val="BAD1E8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/>
          </a:p>
        </p:txBody>
      </p:sp>
      <p:sp>
        <p:nvSpPr>
          <p:cNvPr id="104462" name="Freeform 14"/>
          <p:cNvSpPr>
            <a:spLocks/>
          </p:cNvSpPr>
          <p:nvPr/>
        </p:nvSpPr>
        <p:spPr bwMode="auto">
          <a:xfrm>
            <a:off x="5402262" y="2328863"/>
            <a:ext cx="387350" cy="88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0"/>
              </a:cxn>
              <a:cxn ang="0">
                <a:pos x="499" y="90"/>
              </a:cxn>
              <a:cxn ang="0">
                <a:pos x="499" y="0"/>
              </a:cxn>
            </a:cxnLst>
            <a:rect l="0" t="0" r="r" b="b"/>
            <a:pathLst>
              <a:path w="499" h="90">
                <a:moveTo>
                  <a:pt x="0" y="0"/>
                </a:moveTo>
                <a:lnTo>
                  <a:pt x="0" y="90"/>
                </a:lnTo>
                <a:lnTo>
                  <a:pt x="499" y="90"/>
                </a:lnTo>
                <a:lnTo>
                  <a:pt x="499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0" tIns="0"/>
          <a:lstStyle/>
          <a:p>
            <a:endParaRPr lang="en-US"/>
          </a:p>
        </p:txBody>
      </p:sp>
      <p:graphicFrame>
        <p:nvGraphicFramePr>
          <p:cNvPr id="104463" name="Object 15">
            <a:hlinkClick r:id="" action="ppaction://ole?verb=0"/>
          </p:cNvPr>
          <p:cNvGraphicFramePr>
            <a:graphicFrameLocks/>
          </p:cNvGraphicFramePr>
          <p:nvPr/>
        </p:nvGraphicFramePr>
        <p:xfrm>
          <a:off x="6029325" y="2217738"/>
          <a:ext cx="1223962" cy="936625"/>
        </p:xfrm>
        <a:graphic>
          <a:graphicData uri="http://schemas.openxmlformats.org/presentationml/2006/ole">
            <p:oleObj spid="_x0000_s41986" name="Clip" r:id="rId4" imgW="5759280" imgH="3222360" progId="">
              <p:embed/>
            </p:oleObj>
          </a:graphicData>
        </a:graphic>
      </p:graphicFrame>
      <p:sp>
        <p:nvSpPr>
          <p:cNvPr id="104464" name="Text Box 16"/>
          <p:cNvSpPr txBox="1">
            <a:spLocks noChangeArrowheads="1"/>
          </p:cNvSpPr>
          <p:nvPr/>
        </p:nvSpPr>
        <p:spPr bwMode="auto">
          <a:xfrm>
            <a:off x="6149975" y="2513013"/>
            <a:ext cx="958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800">
                <a:ea typeface="MS PGothic" pitchFamily="34" charset="-128"/>
              </a:rPr>
              <a:t>Internet</a:t>
            </a:r>
          </a:p>
        </p:txBody>
      </p:sp>
      <p:sp>
        <p:nvSpPr>
          <p:cNvPr id="104466" name="Line 18"/>
          <p:cNvSpPr>
            <a:spLocks noChangeShapeType="1"/>
          </p:cNvSpPr>
          <p:nvPr/>
        </p:nvSpPr>
        <p:spPr bwMode="auto">
          <a:xfrm>
            <a:off x="3482975" y="2274888"/>
            <a:ext cx="674687" cy="404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/>
          </a:p>
        </p:txBody>
      </p:sp>
      <p:sp>
        <p:nvSpPr>
          <p:cNvPr id="104467" name="Line 19"/>
          <p:cNvSpPr>
            <a:spLocks noChangeShapeType="1"/>
          </p:cNvSpPr>
          <p:nvPr/>
        </p:nvSpPr>
        <p:spPr bwMode="auto">
          <a:xfrm flipH="1">
            <a:off x="3411537" y="2752725"/>
            <a:ext cx="746125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/>
          </a:p>
        </p:txBody>
      </p:sp>
      <p:sp>
        <p:nvSpPr>
          <p:cNvPr id="104468" name="Line 20"/>
          <p:cNvSpPr>
            <a:spLocks noChangeShapeType="1"/>
          </p:cNvSpPr>
          <p:nvPr/>
        </p:nvSpPr>
        <p:spPr bwMode="auto">
          <a:xfrm flipV="1">
            <a:off x="4446587" y="2706688"/>
            <a:ext cx="170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70" name="AutoShape 22"/>
          <p:cNvSpPr>
            <a:spLocks noChangeArrowheads="1"/>
          </p:cNvSpPr>
          <p:nvPr/>
        </p:nvSpPr>
        <p:spPr bwMode="auto">
          <a:xfrm>
            <a:off x="5213350" y="2019300"/>
            <a:ext cx="360362" cy="327025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>
              <a:ea typeface="MS PGothic" pitchFamily="34" charset="-128"/>
            </a:endParaRPr>
          </a:p>
        </p:txBody>
      </p:sp>
      <p:pic>
        <p:nvPicPr>
          <p:cNvPr id="104471" name="Picture 23" descr="x_big_image2"/>
          <p:cNvPicPr>
            <a:picLocks noChangeAspect="1" noChangeArrowheads="1"/>
          </p:cNvPicPr>
          <p:nvPr/>
        </p:nvPicPr>
        <p:blipFill>
          <a:blip r:embed="rId5">
            <a:lum bright="10000" contrast="40000"/>
          </a:blip>
          <a:srcRect/>
          <a:stretch>
            <a:fillRect/>
          </a:stretch>
        </p:blipFill>
        <p:spPr bwMode="auto">
          <a:xfrm>
            <a:off x="1062037" y="2274888"/>
            <a:ext cx="682625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5"/>
          <p:cNvGrpSpPr>
            <a:grpSpLocks noChangeAspect="1"/>
          </p:cNvGrpSpPr>
          <p:nvPr/>
        </p:nvGrpSpPr>
        <p:grpSpPr bwMode="auto">
          <a:xfrm flipH="1">
            <a:off x="2763837" y="2303463"/>
            <a:ext cx="661988" cy="796925"/>
            <a:chOff x="5" y="2480"/>
            <a:chExt cx="237" cy="430"/>
          </a:xfrm>
        </p:grpSpPr>
        <p:grpSp>
          <p:nvGrpSpPr>
            <p:cNvPr id="3" name="Group 26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4" name="Group 27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5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04477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478" name="Line 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479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480" name="Line 3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481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482" name="Line 3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483" name="Line 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4484" name="Line 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85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86" name="Line 3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87" name="Line 3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88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89" name="Line 4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90" name="Line 42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43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04492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93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94" name="Line 4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95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96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4497" name="Oval 49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498" name="Arc 50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99" name="Arc 51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00" name="Arc 52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53"/>
          <p:cNvGrpSpPr>
            <a:grpSpLocks noChangeAspect="1"/>
          </p:cNvGrpSpPr>
          <p:nvPr/>
        </p:nvGrpSpPr>
        <p:grpSpPr bwMode="auto">
          <a:xfrm flipH="1">
            <a:off x="3051175" y="1770063"/>
            <a:ext cx="419100" cy="504825"/>
            <a:chOff x="5" y="2480"/>
            <a:chExt cx="237" cy="430"/>
          </a:xfrm>
        </p:grpSpPr>
        <p:grpSp>
          <p:nvGrpSpPr>
            <p:cNvPr id="8" name="Group 54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9" name="Group 55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0" name="Group 56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04505" name="Line 5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506" name="Line 5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507" name="Line 5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508" name="Line 6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509" name="Line 6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510" name="Line 6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511" name="Line 6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4512" name="Line 6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13" name="Line 65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14" name="Line 6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15" name="Line 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16" name="Line 68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17" name="Line 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18" name="Line 70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71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04520" name="Line 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21" name="Line 73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22" name="Line 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23" name="Line 75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24" name="Line 76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4525" name="Oval 77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526" name="Arc 78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27" name="Arc 79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28" name="Arc 80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529" name="Text Box 81"/>
          <p:cNvSpPr txBox="1">
            <a:spLocks noChangeArrowheads="1"/>
          </p:cNvSpPr>
          <p:nvPr/>
        </p:nvSpPr>
        <p:spPr bwMode="auto">
          <a:xfrm>
            <a:off x="1204912" y="1627188"/>
            <a:ext cx="450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ts val="2400"/>
              </a:lnSpc>
              <a:spcBef>
                <a:spcPct val="0"/>
              </a:spcBef>
              <a:buFontTx/>
              <a:buNone/>
            </a:pPr>
            <a:r>
              <a:rPr lang="de-DE" sz="1600" b="1" dirty="0">
                <a:ea typeface="MS PGothic" pitchFamily="34" charset="-128"/>
              </a:rPr>
              <a:t>User</a:t>
            </a:r>
            <a:endParaRPr lang="en-US" sz="1600" b="1" dirty="0">
              <a:ea typeface="MS PGothic" pitchFamily="34" charset="-128"/>
            </a:endParaRPr>
          </a:p>
        </p:txBody>
      </p:sp>
      <p:sp>
        <p:nvSpPr>
          <p:cNvPr id="104530" name="Text Box 82"/>
          <p:cNvSpPr txBox="1">
            <a:spLocks noChangeArrowheads="1"/>
          </p:cNvSpPr>
          <p:nvPr/>
        </p:nvSpPr>
        <p:spPr bwMode="auto">
          <a:xfrm>
            <a:off x="3603625" y="1695450"/>
            <a:ext cx="766762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600" b="1"/>
              <a:t>Access </a:t>
            </a:r>
            <a:endParaRPr lang="en-US" sz="1200" b="1"/>
          </a:p>
        </p:txBody>
      </p:sp>
      <p:pic>
        <p:nvPicPr>
          <p:cNvPr id="104531" name="Picture 83" descr="pcs_TECHNOL_4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13375" y="2465388"/>
            <a:ext cx="439737" cy="457200"/>
          </a:xfrm>
          <a:prstGeom prst="rect">
            <a:avLst/>
          </a:prstGeom>
          <a:noFill/>
        </p:spPr>
      </p:pic>
      <p:sp>
        <p:nvSpPr>
          <p:cNvPr id="104532" name="Text Box 84"/>
          <p:cNvSpPr txBox="1">
            <a:spLocks noChangeArrowheads="1"/>
          </p:cNvSpPr>
          <p:nvPr/>
        </p:nvSpPr>
        <p:spPr bwMode="auto">
          <a:xfrm>
            <a:off x="7456487" y="1670050"/>
            <a:ext cx="766763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600" b="1"/>
              <a:t>Content</a:t>
            </a:r>
            <a:endParaRPr lang="en-US" sz="1600" b="1"/>
          </a:p>
        </p:txBody>
      </p:sp>
      <p:grpSp>
        <p:nvGrpSpPr>
          <p:cNvPr id="12" name="Group 85"/>
          <p:cNvGrpSpPr>
            <a:grpSpLocks/>
          </p:cNvGrpSpPr>
          <p:nvPr/>
        </p:nvGrpSpPr>
        <p:grpSpPr bwMode="auto">
          <a:xfrm>
            <a:off x="7588250" y="2032000"/>
            <a:ext cx="269875" cy="460375"/>
            <a:chOff x="4120" y="2308"/>
            <a:chExt cx="305" cy="415"/>
          </a:xfrm>
        </p:grpSpPr>
        <p:sp>
          <p:nvSpPr>
            <p:cNvPr id="104534" name="Freeform 86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35" name="Rectangle 87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36" name="Oval 88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" name="Group 89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04538" name="Line 90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39" name="Line 91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40" name="Line 92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41" name="Line 93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542" name="Freeform 94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43" name="Oval 95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44" name="Oval 96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97"/>
          <p:cNvGrpSpPr>
            <a:grpSpLocks/>
          </p:cNvGrpSpPr>
          <p:nvPr/>
        </p:nvGrpSpPr>
        <p:grpSpPr bwMode="auto">
          <a:xfrm>
            <a:off x="7661275" y="2319338"/>
            <a:ext cx="269875" cy="460375"/>
            <a:chOff x="4120" y="2308"/>
            <a:chExt cx="305" cy="415"/>
          </a:xfrm>
        </p:grpSpPr>
        <p:sp>
          <p:nvSpPr>
            <p:cNvPr id="104546" name="Freeform 98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47" name="Rectangle 99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48" name="Oval 100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" name="Group 101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04550" name="Line 102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51" name="Line 103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52" name="Line 104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53" name="Line 105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554" name="Freeform 106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55" name="Oval 107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56" name="Oval 108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" name="Group 109"/>
          <p:cNvGrpSpPr>
            <a:grpSpLocks/>
          </p:cNvGrpSpPr>
          <p:nvPr/>
        </p:nvGrpSpPr>
        <p:grpSpPr bwMode="auto">
          <a:xfrm>
            <a:off x="7732712" y="2535238"/>
            <a:ext cx="269875" cy="460375"/>
            <a:chOff x="4120" y="2308"/>
            <a:chExt cx="305" cy="415"/>
          </a:xfrm>
        </p:grpSpPr>
        <p:sp>
          <p:nvSpPr>
            <p:cNvPr id="104558" name="Freeform 110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59" name="Rectangle 111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60" name="Oval 112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" name="Group 113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04562" name="Line 114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63" name="Line 115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64" name="Line 116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65" name="Line 117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566" name="Freeform 118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67" name="Oval 119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68" name="Oval 120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4569" name="Line 121"/>
          <p:cNvSpPr>
            <a:spLocks noChangeShapeType="1"/>
          </p:cNvSpPr>
          <p:nvPr/>
        </p:nvSpPr>
        <p:spPr bwMode="auto">
          <a:xfrm flipV="1">
            <a:off x="7156450" y="2708275"/>
            <a:ext cx="504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" name="Group 122"/>
          <p:cNvGrpSpPr>
            <a:grpSpLocks/>
          </p:cNvGrpSpPr>
          <p:nvPr/>
        </p:nvGrpSpPr>
        <p:grpSpPr bwMode="auto">
          <a:xfrm>
            <a:off x="5646737" y="1914525"/>
            <a:ext cx="269875" cy="460375"/>
            <a:chOff x="4120" y="2308"/>
            <a:chExt cx="305" cy="415"/>
          </a:xfrm>
        </p:grpSpPr>
        <p:sp>
          <p:nvSpPr>
            <p:cNvPr id="104571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72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73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04575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76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77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78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579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80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81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4583" name="Text Box 135"/>
          <p:cNvSpPr txBox="1">
            <a:spLocks noChangeArrowheads="1"/>
          </p:cNvSpPr>
          <p:nvPr/>
        </p:nvSpPr>
        <p:spPr bwMode="auto">
          <a:xfrm>
            <a:off x="5259387" y="1655763"/>
            <a:ext cx="519113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600" b="1"/>
              <a:t>Core </a:t>
            </a:r>
            <a:endParaRPr lang="en-US" sz="1200" b="1"/>
          </a:p>
        </p:txBody>
      </p:sp>
      <p:grpSp>
        <p:nvGrpSpPr>
          <p:cNvPr id="20" name="Group 136"/>
          <p:cNvGrpSpPr>
            <a:grpSpLocks/>
          </p:cNvGrpSpPr>
          <p:nvPr/>
        </p:nvGrpSpPr>
        <p:grpSpPr bwMode="auto">
          <a:xfrm rot="7209871" flipV="1">
            <a:off x="1798638" y="2184400"/>
            <a:ext cx="982662" cy="871537"/>
            <a:chOff x="2870" y="2211"/>
            <a:chExt cx="690" cy="728"/>
          </a:xfrm>
        </p:grpSpPr>
        <p:sp>
          <p:nvSpPr>
            <p:cNvPr id="104585" name="Freeform 137"/>
            <p:cNvSpPr>
              <a:spLocks/>
            </p:cNvSpPr>
            <p:nvPr/>
          </p:nvSpPr>
          <p:spPr bwMode="auto">
            <a:xfrm>
              <a:off x="2870" y="2551"/>
              <a:ext cx="461" cy="388"/>
            </a:xfrm>
            <a:custGeom>
              <a:avLst/>
              <a:gdLst/>
              <a:ahLst/>
              <a:cxnLst>
                <a:cxn ang="0">
                  <a:pos x="111" y="28"/>
                </a:cxn>
                <a:cxn ang="0">
                  <a:pos x="116" y="30"/>
                </a:cxn>
                <a:cxn ang="0">
                  <a:pos x="128" y="0"/>
                </a:cxn>
                <a:cxn ang="0">
                  <a:pos x="149" y="5"/>
                </a:cxn>
                <a:cxn ang="0">
                  <a:pos x="0" y="247"/>
                </a:cxn>
                <a:cxn ang="0">
                  <a:pos x="111" y="28"/>
                </a:cxn>
              </a:cxnLst>
              <a:rect l="0" t="0" r="r" b="b"/>
              <a:pathLst>
                <a:path w="149" h="247">
                  <a:moveTo>
                    <a:pt x="111" y="28"/>
                  </a:moveTo>
                  <a:lnTo>
                    <a:pt x="116" y="30"/>
                  </a:lnTo>
                  <a:lnTo>
                    <a:pt x="128" y="0"/>
                  </a:lnTo>
                  <a:lnTo>
                    <a:pt x="149" y="5"/>
                  </a:lnTo>
                  <a:lnTo>
                    <a:pt x="0" y="247"/>
                  </a:lnTo>
                  <a:lnTo>
                    <a:pt x="111" y="28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86" name="Freeform 138"/>
            <p:cNvSpPr>
              <a:spLocks/>
            </p:cNvSpPr>
            <p:nvPr/>
          </p:nvSpPr>
          <p:spPr bwMode="auto">
            <a:xfrm>
              <a:off x="3158" y="2211"/>
              <a:ext cx="402" cy="384"/>
            </a:xfrm>
            <a:custGeom>
              <a:avLst/>
              <a:gdLst/>
              <a:ahLst/>
              <a:cxnLst>
                <a:cxn ang="0">
                  <a:pos x="0" y="239"/>
                </a:cxn>
                <a:cxn ang="0">
                  <a:pos x="130" y="0"/>
                </a:cxn>
                <a:cxn ang="0">
                  <a:pos x="35" y="216"/>
                </a:cxn>
                <a:cxn ang="0">
                  <a:pos x="32" y="216"/>
                </a:cxn>
                <a:cxn ang="0">
                  <a:pos x="18" y="244"/>
                </a:cxn>
                <a:cxn ang="0">
                  <a:pos x="0" y="239"/>
                </a:cxn>
              </a:cxnLst>
              <a:rect l="0" t="0" r="r" b="b"/>
              <a:pathLst>
                <a:path w="130" h="244">
                  <a:moveTo>
                    <a:pt x="0" y="239"/>
                  </a:moveTo>
                  <a:lnTo>
                    <a:pt x="130" y="0"/>
                  </a:lnTo>
                  <a:lnTo>
                    <a:pt x="35" y="216"/>
                  </a:lnTo>
                  <a:lnTo>
                    <a:pt x="32" y="216"/>
                  </a:lnTo>
                  <a:lnTo>
                    <a:pt x="18" y="244"/>
                  </a:lnTo>
                  <a:lnTo>
                    <a:pt x="0" y="239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590" name="AutoShape 142"/>
          <p:cNvSpPr>
            <a:spLocks noChangeArrowheads="1"/>
          </p:cNvSpPr>
          <p:nvPr/>
        </p:nvSpPr>
        <p:spPr bwMode="auto">
          <a:xfrm>
            <a:off x="4157662" y="2635250"/>
            <a:ext cx="360363" cy="142875"/>
          </a:xfrm>
          <a:prstGeom prst="cube">
            <a:avLst>
              <a:gd name="adj" fmla="val 25000"/>
            </a:avLst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Operator Roles in the Internet</a:t>
            </a:r>
            <a:endParaRPr lang="en-US" b="1" dirty="0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Network Access Provider (NAP)</a:t>
            </a:r>
          </a:p>
          <a:p>
            <a:pPr lvl="1"/>
            <a:r>
              <a:rPr lang="en-US" dirty="0" smtClean="0"/>
              <a:t>A business entity that provides radio access infrastructure to one or more Network Service Providers.</a:t>
            </a:r>
          </a:p>
          <a:p>
            <a:r>
              <a:rPr lang="en-US" dirty="0" smtClean="0"/>
              <a:t>Network Service Provider (NSP)</a:t>
            </a:r>
          </a:p>
          <a:p>
            <a:pPr lvl="1"/>
            <a:r>
              <a:rPr lang="en-US" dirty="0" smtClean="0"/>
              <a:t>A business entity that provides IP connectivity and network services to subscribers compliant with the Service Level Agreement it establishes with sub-scribers. To provide these services, an NSP establishes contractual agreements with one or more NAPs. </a:t>
            </a:r>
          </a:p>
          <a:p>
            <a:pPr lvl="1"/>
            <a:r>
              <a:rPr lang="en-US" dirty="0" smtClean="0"/>
              <a:t>An NSP may also establish roaming agreements with other NSPs and contractual agreements with third-party application providers (e.g. ASPs) for providing IP services to subscribers.</a:t>
            </a:r>
          </a:p>
          <a:p>
            <a:r>
              <a:rPr lang="en-GB" dirty="0" smtClean="0"/>
              <a:t>ASP (Application Service Provider)</a:t>
            </a:r>
          </a:p>
          <a:p>
            <a:pPr lvl="1"/>
            <a:r>
              <a:rPr lang="nl-BE" dirty="0" smtClean="0"/>
              <a:t>Provides and manages applications on top of IP</a:t>
            </a:r>
            <a:endParaRPr lang="en-US" dirty="0" smtClean="0"/>
          </a:p>
          <a:p>
            <a:pPr lvl="1"/>
            <a:r>
              <a:rPr lang="en-GB" dirty="0" smtClean="0"/>
              <a:t>Provides value added services, Layer 3+ (e.g. VoIP, corporate access, ...)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Freeform 2"/>
          <p:cNvSpPr>
            <a:spLocks/>
          </p:cNvSpPr>
          <p:nvPr/>
        </p:nvSpPr>
        <p:spPr bwMode="auto">
          <a:xfrm>
            <a:off x="3059113" y="2801937"/>
            <a:ext cx="3302000" cy="577850"/>
          </a:xfrm>
          <a:custGeom>
            <a:avLst/>
            <a:gdLst/>
            <a:ahLst/>
            <a:cxnLst>
              <a:cxn ang="0">
                <a:pos x="0" y="324"/>
              </a:cxn>
              <a:cxn ang="0">
                <a:pos x="432" y="44"/>
              </a:cxn>
              <a:cxn ang="0">
                <a:pos x="1664" y="60"/>
              </a:cxn>
              <a:cxn ang="0">
                <a:pos x="2080" y="364"/>
              </a:cxn>
            </a:cxnLst>
            <a:rect l="0" t="0" r="r" b="b"/>
            <a:pathLst>
              <a:path w="2080" h="364">
                <a:moveTo>
                  <a:pt x="0" y="324"/>
                </a:moveTo>
                <a:cubicBezTo>
                  <a:pt x="71" y="277"/>
                  <a:pt x="155" y="88"/>
                  <a:pt x="432" y="44"/>
                </a:cubicBezTo>
                <a:cubicBezTo>
                  <a:pt x="709" y="0"/>
                  <a:pt x="1389" y="7"/>
                  <a:pt x="1664" y="60"/>
                </a:cubicBezTo>
                <a:cubicBezTo>
                  <a:pt x="1939" y="113"/>
                  <a:pt x="1993" y="301"/>
                  <a:pt x="2080" y="36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2019" name="Line 3"/>
          <p:cNvSpPr>
            <a:spLocks noChangeShapeType="1"/>
          </p:cNvSpPr>
          <p:nvPr/>
        </p:nvSpPr>
        <p:spPr bwMode="auto">
          <a:xfrm flipH="1">
            <a:off x="4964113" y="2651125"/>
            <a:ext cx="73025" cy="28733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20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Multi-Operator Networking </a:t>
            </a:r>
            <a:endParaRPr lang="en-US" b="1" dirty="0"/>
          </a:p>
        </p:txBody>
      </p:sp>
      <p:graphicFrame>
        <p:nvGraphicFramePr>
          <p:cNvPr id="342021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3241675" y="2152650"/>
          <a:ext cx="3095625" cy="503237"/>
        </p:xfrm>
        <a:graphic>
          <a:graphicData uri="http://schemas.openxmlformats.org/presentationml/2006/ole">
            <p:oleObj spid="_x0000_s40962" name="Clip" r:id="rId3" imgW="5759280" imgH="3222360" progId="">
              <p:embed/>
            </p:oleObj>
          </a:graphicData>
        </a:graphic>
      </p:graphicFrame>
      <p:sp>
        <p:nvSpPr>
          <p:cNvPr id="342022" name="Text Box 6"/>
          <p:cNvSpPr txBox="1">
            <a:spLocks noChangeArrowheads="1"/>
          </p:cNvSpPr>
          <p:nvPr/>
        </p:nvSpPr>
        <p:spPr bwMode="auto">
          <a:xfrm>
            <a:off x="4151313" y="2205037"/>
            <a:ext cx="958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Tx/>
            </a:pPr>
            <a:r>
              <a:rPr lang="en-US"/>
              <a:t>Internet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271713" y="2927350"/>
            <a:ext cx="792162" cy="879475"/>
            <a:chOff x="3360" y="1933"/>
            <a:chExt cx="499" cy="554"/>
          </a:xfrm>
        </p:grpSpPr>
        <p:sp>
          <p:nvSpPr>
            <p:cNvPr id="342024" name="Rectangle 8"/>
            <p:cNvSpPr>
              <a:spLocks noChangeArrowheads="1"/>
            </p:cNvSpPr>
            <p:nvPr/>
          </p:nvSpPr>
          <p:spPr bwMode="auto">
            <a:xfrm>
              <a:off x="3360" y="1933"/>
              <a:ext cx="499" cy="554"/>
            </a:xfrm>
            <a:prstGeom prst="rect">
              <a:avLst/>
            </a:prstGeom>
            <a:solidFill>
              <a:srgbClr val="E1E1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</a:pPr>
              <a:r>
                <a:rPr lang="de-DE" sz="1600" b="1"/>
                <a:t>NSP</a:t>
              </a:r>
              <a:endParaRPr lang="en-US" sz="1600" b="1"/>
            </a:p>
          </p:txBody>
        </p:sp>
        <p:sp>
          <p:nvSpPr>
            <p:cNvPr id="342025" name="AutoShape 9"/>
            <p:cNvSpPr>
              <a:spLocks noChangeArrowheads="1"/>
            </p:cNvSpPr>
            <p:nvPr/>
          </p:nvSpPr>
          <p:spPr bwMode="auto">
            <a:xfrm>
              <a:off x="3406" y="2079"/>
              <a:ext cx="227" cy="136"/>
            </a:xfrm>
            <a:prstGeom prst="can">
              <a:avLst>
                <a:gd name="adj" fmla="val 25000"/>
              </a:avLst>
            </a:prstGeom>
            <a:solidFill>
              <a:srgbClr val="66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  <a:buClrTx/>
              </a:pPr>
              <a:endParaRPr lang="en-US" sz="1600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3678" y="2061"/>
              <a:ext cx="136" cy="290"/>
              <a:chOff x="4120" y="2308"/>
              <a:chExt cx="305" cy="415"/>
            </a:xfrm>
          </p:grpSpPr>
          <p:sp>
            <p:nvSpPr>
              <p:cNvPr id="342027" name="Freeform 11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028" name="Rectangle 12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029" name="Oval 13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" name="Group 14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342031" name="Line 15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032" name="Line 16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033" name="Line 17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034" name="Line 18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42035" name="Freeform 19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036" name="Oval 20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2037" name="Oval 21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pic>
          <p:nvPicPr>
            <p:cNvPr id="342038" name="Picture 22" descr="pcs_TECHNOL_4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406" y="2237"/>
              <a:ext cx="218" cy="227"/>
            </a:xfrm>
            <a:prstGeom prst="rect">
              <a:avLst/>
            </a:prstGeom>
            <a:noFill/>
          </p:spPr>
        </p:pic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1152525" y="4095750"/>
            <a:ext cx="863600" cy="1008062"/>
            <a:chOff x="3613" y="2568"/>
            <a:chExt cx="544" cy="635"/>
          </a:xfrm>
        </p:grpSpPr>
        <p:sp>
          <p:nvSpPr>
            <p:cNvPr id="342040" name="Rectangle 24"/>
            <p:cNvSpPr>
              <a:spLocks noChangeArrowheads="1"/>
            </p:cNvSpPr>
            <p:nvPr/>
          </p:nvSpPr>
          <p:spPr bwMode="auto">
            <a:xfrm>
              <a:off x="3613" y="2568"/>
              <a:ext cx="544" cy="635"/>
            </a:xfrm>
            <a:prstGeom prst="rect">
              <a:avLst/>
            </a:prstGeom>
            <a:solidFill>
              <a:srgbClr val="E1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</a:pPr>
              <a:r>
                <a:rPr lang="de-DE" sz="1600" b="1"/>
                <a:t>NAP</a:t>
              </a:r>
              <a:endParaRPr lang="en-US" sz="1600" b="1"/>
            </a:p>
          </p:txBody>
        </p:sp>
        <p:pic>
          <p:nvPicPr>
            <p:cNvPr id="342041" name="Picture 25" descr="pcs_TECHNOL_47"/>
            <p:cNvPicPr>
              <a:picLocks noChangeAspect="1" noChangeArrowheads="1"/>
            </p:cNvPicPr>
            <p:nvPr/>
          </p:nvPicPr>
          <p:blipFill>
            <a:blip r:embed="rId4">
              <a:lum bright="28000" contrast="-16000"/>
            </a:blip>
            <a:srcRect/>
            <a:stretch>
              <a:fillRect/>
            </a:stretch>
          </p:blipFill>
          <p:spPr bwMode="auto">
            <a:xfrm>
              <a:off x="3659" y="2949"/>
              <a:ext cx="234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" name="Group 26"/>
            <p:cNvGrpSpPr>
              <a:grpSpLocks noChangeAspect="1"/>
            </p:cNvGrpSpPr>
            <p:nvPr/>
          </p:nvGrpSpPr>
          <p:grpSpPr bwMode="auto">
            <a:xfrm flipH="1">
              <a:off x="3704" y="2704"/>
              <a:ext cx="417" cy="475"/>
              <a:chOff x="5" y="2480"/>
              <a:chExt cx="237" cy="430"/>
            </a:xfrm>
          </p:grpSpPr>
          <p:grpSp>
            <p:nvGrpSpPr>
              <p:cNvPr id="7" name="Group 27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8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9" name="Group 29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342046" name="Line 3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2047" name="Line 3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2048" name="Line 3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2049" name="Line 3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2050" name="Line 3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2051" name="Line 3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2052" name="Line 3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342053" name="Line 3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054" name="Line 3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055" name="Line 3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056" name="Line 4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057" name="Line 4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058" name="Line 4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059" name="Line 4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" name="Group 44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342061" name="Line 4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062" name="Line 4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063" name="Line 4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064" name="Line 4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065" name="Line 4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42066" name="Oval 50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42067" name="Arc 51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068" name="Arc 52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069" name="Arc 53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1" name="Group 54"/>
          <p:cNvGrpSpPr>
            <a:grpSpLocks/>
          </p:cNvGrpSpPr>
          <p:nvPr/>
        </p:nvGrpSpPr>
        <p:grpSpPr bwMode="auto">
          <a:xfrm>
            <a:off x="6624638" y="5535612"/>
            <a:ext cx="935037" cy="936625"/>
            <a:chOff x="3334" y="3475"/>
            <a:chExt cx="589" cy="590"/>
          </a:xfrm>
        </p:grpSpPr>
        <p:sp>
          <p:nvSpPr>
            <p:cNvPr id="342071" name="AutoShape 55"/>
            <p:cNvSpPr>
              <a:spLocks noChangeArrowheads="1"/>
            </p:cNvSpPr>
            <p:nvPr/>
          </p:nvSpPr>
          <p:spPr bwMode="auto">
            <a:xfrm>
              <a:off x="3334" y="3475"/>
              <a:ext cx="589" cy="590"/>
            </a:xfrm>
            <a:prstGeom prst="flowChartAlternateProcess">
              <a:avLst/>
            </a:prstGeom>
            <a:solidFill>
              <a:srgbClr val="E1E1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/>
            </a:p>
          </p:txBody>
        </p:sp>
        <p:pic>
          <p:nvPicPr>
            <p:cNvPr id="342072" name="Picture 56" descr="x_big_image2"/>
            <p:cNvPicPr>
              <a:picLocks noChangeAspect="1" noChangeArrowheads="1"/>
            </p:cNvPicPr>
            <p:nvPr/>
          </p:nvPicPr>
          <p:blipFill>
            <a:blip r:embed="rId5">
              <a:lum bright="10000" contrast="40000"/>
            </a:blip>
            <a:srcRect/>
            <a:stretch>
              <a:fillRect/>
            </a:stretch>
          </p:blipFill>
          <p:spPr bwMode="auto">
            <a:xfrm>
              <a:off x="3403" y="3521"/>
              <a:ext cx="430" cy="4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42073" name="Text Box 57"/>
            <p:cNvSpPr txBox="1">
              <a:spLocks noChangeArrowheads="1"/>
            </p:cNvSpPr>
            <p:nvPr/>
          </p:nvSpPr>
          <p:spPr bwMode="auto">
            <a:xfrm>
              <a:off x="3360" y="3872"/>
              <a:ext cx="54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buClrTx/>
              </a:pPr>
              <a:r>
                <a:rPr lang="de-DE" sz="1600" b="1">
                  <a:latin typeface="Arial Narrow" pitchFamily="34" charset="0"/>
                </a:rPr>
                <a:t>Subscriber</a:t>
              </a:r>
              <a:endParaRPr lang="en-US" sz="1600" b="1">
                <a:latin typeface="Arial Narrow" pitchFamily="34" charset="0"/>
              </a:endParaRPr>
            </a:p>
          </p:txBody>
        </p:sp>
      </p:grpSp>
      <p:grpSp>
        <p:nvGrpSpPr>
          <p:cNvPr id="12" name="Group 58"/>
          <p:cNvGrpSpPr>
            <a:grpSpLocks/>
          </p:cNvGrpSpPr>
          <p:nvPr/>
        </p:nvGrpSpPr>
        <p:grpSpPr bwMode="auto">
          <a:xfrm>
            <a:off x="2305050" y="4095750"/>
            <a:ext cx="863600" cy="1008062"/>
            <a:chOff x="3613" y="2568"/>
            <a:chExt cx="544" cy="635"/>
          </a:xfrm>
        </p:grpSpPr>
        <p:sp>
          <p:nvSpPr>
            <p:cNvPr id="342075" name="Rectangle 59"/>
            <p:cNvSpPr>
              <a:spLocks noChangeArrowheads="1"/>
            </p:cNvSpPr>
            <p:nvPr/>
          </p:nvSpPr>
          <p:spPr bwMode="auto">
            <a:xfrm>
              <a:off x="3613" y="2568"/>
              <a:ext cx="544" cy="635"/>
            </a:xfrm>
            <a:prstGeom prst="rect">
              <a:avLst/>
            </a:prstGeom>
            <a:solidFill>
              <a:srgbClr val="E1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</a:pPr>
              <a:r>
                <a:rPr lang="de-DE" sz="1600" b="1"/>
                <a:t>NAP</a:t>
              </a:r>
              <a:endParaRPr lang="en-US" sz="1600" b="1"/>
            </a:p>
          </p:txBody>
        </p:sp>
        <p:pic>
          <p:nvPicPr>
            <p:cNvPr id="342076" name="Picture 60" descr="pcs_TECHNOL_47"/>
            <p:cNvPicPr>
              <a:picLocks noChangeAspect="1" noChangeArrowheads="1"/>
            </p:cNvPicPr>
            <p:nvPr/>
          </p:nvPicPr>
          <p:blipFill>
            <a:blip r:embed="rId4">
              <a:lum bright="28000" contrast="-16000"/>
            </a:blip>
            <a:srcRect/>
            <a:stretch>
              <a:fillRect/>
            </a:stretch>
          </p:blipFill>
          <p:spPr bwMode="auto">
            <a:xfrm>
              <a:off x="3659" y="2949"/>
              <a:ext cx="234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" name="Group 61"/>
            <p:cNvGrpSpPr>
              <a:grpSpLocks noChangeAspect="1"/>
            </p:cNvGrpSpPr>
            <p:nvPr/>
          </p:nvGrpSpPr>
          <p:grpSpPr bwMode="auto">
            <a:xfrm flipH="1">
              <a:off x="3704" y="2704"/>
              <a:ext cx="417" cy="475"/>
              <a:chOff x="5" y="2480"/>
              <a:chExt cx="237" cy="430"/>
            </a:xfrm>
          </p:grpSpPr>
          <p:grpSp>
            <p:nvGrpSpPr>
              <p:cNvPr id="14" name="Group 62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15" name="Group 63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16" name="Group 64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342081" name="Line 6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2082" name="Line 66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2083" name="Line 67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2084" name="Line 68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2085" name="Line 69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2086" name="Line 70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2087" name="Line 7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342088" name="Line 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089" name="Line 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090" name="Line 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091" name="Line 7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092" name="Line 7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093" name="Line 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094" name="Line 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" name="Group 79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342096" name="Line 8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097" name="Line 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098" name="Line 8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099" name="Line 8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100" name="Line 8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42101" name="Oval 85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42102" name="Arc 86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103" name="Arc 87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104" name="Arc 88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8" name="Group 89"/>
          <p:cNvGrpSpPr>
            <a:grpSpLocks/>
          </p:cNvGrpSpPr>
          <p:nvPr/>
        </p:nvGrpSpPr>
        <p:grpSpPr bwMode="auto">
          <a:xfrm>
            <a:off x="3457575" y="4095750"/>
            <a:ext cx="863600" cy="1008062"/>
            <a:chOff x="3613" y="2568"/>
            <a:chExt cx="544" cy="635"/>
          </a:xfrm>
        </p:grpSpPr>
        <p:sp>
          <p:nvSpPr>
            <p:cNvPr id="342106" name="Rectangle 90"/>
            <p:cNvSpPr>
              <a:spLocks noChangeArrowheads="1"/>
            </p:cNvSpPr>
            <p:nvPr/>
          </p:nvSpPr>
          <p:spPr bwMode="auto">
            <a:xfrm>
              <a:off x="3613" y="2568"/>
              <a:ext cx="544" cy="635"/>
            </a:xfrm>
            <a:prstGeom prst="rect">
              <a:avLst/>
            </a:prstGeom>
            <a:solidFill>
              <a:srgbClr val="E1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</a:pPr>
              <a:r>
                <a:rPr lang="de-DE" sz="1600" b="1"/>
                <a:t>NAP</a:t>
              </a:r>
              <a:endParaRPr lang="en-US" sz="1600" b="1"/>
            </a:p>
          </p:txBody>
        </p:sp>
        <p:pic>
          <p:nvPicPr>
            <p:cNvPr id="342107" name="Picture 91" descr="pcs_TECHNOL_47"/>
            <p:cNvPicPr>
              <a:picLocks noChangeAspect="1" noChangeArrowheads="1"/>
            </p:cNvPicPr>
            <p:nvPr/>
          </p:nvPicPr>
          <p:blipFill>
            <a:blip r:embed="rId4">
              <a:lum bright="28000" contrast="-16000"/>
            </a:blip>
            <a:srcRect/>
            <a:stretch>
              <a:fillRect/>
            </a:stretch>
          </p:blipFill>
          <p:spPr bwMode="auto">
            <a:xfrm>
              <a:off x="3659" y="2949"/>
              <a:ext cx="234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9" name="Group 92"/>
            <p:cNvGrpSpPr>
              <a:grpSpLocks noChangeAspect="1"/>
            </p:cNvGrpSpPr>
            <p:nvPr/>
          </p:nvGrpSpPr>
          <p:grpSpPr bwMode="auto">
            <a:xfrm flipH="1">
              <a:off x="3704" y="2704"/>
              <a:ext cx="417" cy="475"/>
              <a:chOff x="5" y="2480"/>
              <a:chExt cx="237" cy="430"/>
            </a:xfrm>
          </p:grpSpPr>
          <p:grpSp>
            <p:nvGrpSpPr>
              <p:cNvPr id="20" name="Group 93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21" name="Group 94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22" name="Group 95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342112" name="Line 9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2113" name="Line 9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2114" name="Line 9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2115" name="Line 9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2116" name="Line 10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2117" name="Line 10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2118" name="Line 10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342119" name="Line 10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120" name="Line 10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121" name="Line 10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122" name="Line 106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123" name="Line 10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124" name="Line 10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125" name="Line 10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" name="Group 110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342127" name="Line 11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128" name="Line 11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129" name="Line 11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130" name="Line 11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131" name="Line 11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42132" name="Oval 116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42133" name="Arc 117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134" name="Arc 118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135" name="Arc 119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4" name="Group 120"/>
          <p:cNvGrpSpPr>
            <a:grpSpLocks/>
          </p:cNvGrpSpPr>
          <p:nvPr/>
        </p:nvGrpSpPr>
        <p:grpSpPr bwMode="auto">
          <a:xfrm>
            <a:off x="6913563" y="4095750"/>
            <a:ext cx="863600" cy="1008062"/>
            <a:chOff x="3613" y="2568"/>
            <a:chExt cx="544" cy="635"/>
          </a:xfrm>
        </p:grpSpPr>
        <p:sp>
          <p:nvSpPr>
            <p:cNvPr id="342137" name="Rectangle 121"/>
            <p:cNvSpPr>
              <a:spLocks noChangeArrowheads="1"/>
            </p:cNvSpPr>
            <p:nvPr/>
          </p:nvSpPr>
          <p:spPr bwMode="auto">
            <a:xfrm>
              <a:off x="3613" y="2568"/>
              <a:ext cx="544" cy="635"/>
            </a:xfrm>
            <a:prstGeom prst="rect">
              <a:avLst/>
            </a:prstGeom>
            <a:solidFill>
              <a:srgbClr val="E1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</a:pPr>
              <a:r>
                <a:rPr lang="de-DE" sz="1600" b="1"/>
                <a:t>NAP</a:t>
              </a:r>
              <a:endParaRPr lang="en-US" sz="1600" b="1"/>
            </a:p>
          </p:txBody>
        </p:sp>
        <p:pic>
          <p:nvPicPr>
            <p:cNvPr id="342138" name="Picture 122" descr="pcs_TECHNOL_47"/>
            <p:cNvPicPr>
              <a:picLocks noChangeAspect="1" noChangeArrowheads="1"/>
            </p:cNvPicPr>
            <p:nvPr/>
          </p:nvPicPr>
          <p:blipFill>
            <a:blip r:embed="rId4">
              <a:lum bright="28000" contrast="-16000"/>
            </a:blip>
            <a:srcRect/>
            <a:stretch>
              <a:fillRect/>
            </a:stretch>
          </p:blipFill>
          <p:spPr bwMode="auto">
            <a:xfrm>
              <a:off x="3659" y="2949"/>
              <a:ext cx="234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5" name="Group 123"/>
            <p:cNvGrpSpPr>
              <a:grpSpLocks noChangeAspect="1"/>
            </p:cNvGrpSpPr>
            <p:nvPr/>
          </p:nvGrpSpPr>
          <p:grpSpPr bwMode="auto">
            <a:xfrm flipH="1">
              <a:off x="3704" y="2704"/>
              <a:ext cx="417" cy="475"/>
              <a:chOff x="5" y="2480"/>
              <a:chExt cx="237" cy="430"/>
            </a:xfrm>
          </p:grpSpPr>
          <p:grpSp>
            <p:nvGrpSpPr>
              <p:cNvPr id="26" name="Group 124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27" name="Group 125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28" name="Group 12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342143" name="Line 127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2144" name="Line 128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2145" name="Line 129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2146" name="Line 130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2147" name="Line 13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2148" name="Line 13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2149" name="Line 13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342150" name="Line 13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151" name="Line 1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152" name="Line 136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153" name="Line 13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154" name="Line 13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155" name="Line 13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156" name="Line 14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9" name="Group 141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342158" name="Line 14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159" name="Line 14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160" name="Line 14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161" name="Line 14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162" name="Line 14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42163" name="Oval 147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42164" name="Arc 148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165" name="Arc 149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166" name="Arc 150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0" name="Group 151"/>
          <p:cNvGrpSpPr>
            <a:grpSpLocks/>
          </p:cNvGrpSpPr>
          <p:nvPr/>
        </p:nvGrpSpPr>
        <p:grpSpPr bwMode="auto">
          <a:xfrm>
            <a:off x="5689600" y="4095750"/>
            <a:ext cx="863600" cy="1008062"/>
            <a:chOff x="3613" y="2568"/>
            <a:chExt cx="544" cy="635"/>
          </a:xfrm>
        </p:grpSpPr>
        <p:sp>
          <p:nvSpPr>
            <p:cNvPr id="342168" name="Rectangle 152"/>
            <p:cNvSpPr>
              <a:spLocks noChangeArrowheads="1"/>
            </p:cNvSpPr>
            <p:nvPr/>
          </p:nvSpPr>
          <p:spPr bwMode="auto">
            <a:xfrm>
              <a:off x="3613" y="2568"/>
              <a:ext cx="544" cy="635"/>
            </a:xfrm>
            <a:prstGeom prst="rect">
              <a:avLst/>
            </a:prstGeom>
            <a:solidFill>
              <a:srgbClr val="E1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</a:pPr>
              <a:r>
                <a:rPr lang="de-DE" sz="1600" b="1"/>
                <a:t>NAP</a:t>
              </a:r>
              <a:endParaRPr lang="en-US" sz="1600" b="1"/>
            </a:p>
          </p:txBody>
        </p:sp>
        <p:pic>
          <p:nvPicPr>
            <p:cNvPr id="342169" name="Picture 153" descr="pcs_TECHNOL_47"/>
            <p:cNvPicPr>
              <a:picLocks noChangeAspect="1" noChangeArrowheads="1"/>
            </p:cNvPicPr>
            <p:nvPr/>
          </p:nvPicPr>
          <p:blipFill>
            <a:blip r:embed="rId4">
              <a:lum bright="28000" contrast="-16000"/>
            </a:blip>
            <a:srcRect/>
            <a:stretch>
              <a:fillRect/>
            </a:stretch>
          </p:blipFill>
          <p:spPr bwMode="auto">
            <a:xfrm>
              <a:off x="3659" y="2949"/>
              <a:ext cx="234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1" name="Group 154"/>
            <p:cNvGrpSpPr>
              <a:grpSpLocks noChangeAspect="1"/>
            </p:cNvGrpSpPr>
            <p:nvPr/>
          </p:nvGrpSpPr>
          <p:grpSpPr bwMode="auto">
            <a:xfrm flipH="1">
              <a:off x="3704" y="2704"/>
              <a:ext cx="417" cy="475"/>
              <a:chOff x="5" y="2480"/>
              <a:chExt cx="237" cy="430"/>
            </a:xfrm>
          </p:grpSpPr>
          <p:grpSp>
            <p:nvGrpSpPr>
              <p:cNvPr id="342243" name="Group 155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342251" name="Group 156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342255" name="Group 15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342174" name="Line 15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2175" name="Line 15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2176" name="Line 16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2177" name="Line 16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2178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2179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42180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342181" name="Line 1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182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183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184" name="Line 16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185" name="Line 16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186" name="Line 17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187" name="Line 17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2263" name="Group 172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342189" name="Line 17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190" name="Line 17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191" name="Line 17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192" name="Line 17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2193" name="Line 17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42194" name="Oval 178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42195" name="Arc 179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196" name="Arc 180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197" name="Arc 181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42267" name="Group 182"/>
          <p:cNvGrpSpPr>
            <a:grpSpLocks/>
          </p:cNvGrpSpPr>
          <p:nvPr/>
        </p:nvGrpSpPr>
        <p:grpSpPr bwMode="auto">
          <a:xfrm>
            <a:off x="4575175" y="2927350"/>
            <a:ext cx="792163" cy="879475"/>
            <a:chOff x="3360" y="1933"/>
            <a:chExt cx="499" cy="554"/>
          </a:xfrm>
        </p:grpSpPr>
        <p:sp>
          <p:nvSpPr>
            <p:cNvPr id="342199" name="Rectangle 183"/>
            <p:cNvSpPr>
              <a:spLocks noChangeArrowheads="1"/>
            </p:cNvSpPr>
            <p:nvPr/>
          </p:nvSpPr>
          <p:spPr bwMode="auto">
            <a:xfrm>
              <a:off x="3360" y="1933"/>
              <a:ext cx="499" cy="554"/>
            </a:xfrm>
            <a:prstGeom prst="rect">
              <a:avLst/>
            </a:prstGeom>
            <a:solidFill>
              <a:srgbClr val="E1E1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</a:pPr>
              <a:r>
                <a:rPr lang="de-DE" sz="1600" b="1"/>
                <a:t>NSP</a:t>
              </a:r>
              <a:endParaRPr lang="en-US" sz="1600" b="1"/>
            </a:p>
          </p:txBody>
        </p:sp>
        <p:sp>
          <p:nvSpPr>
            <p:cNvPr id="342200" name="AutoShape 184"/>
            <p:cNvSpPr>
              <a:spLocks noChangeArrowheads="1"/>
            </p:cNvSpPr>
            <p:nvPr/>
          </p:nvSpPr>
          <p:spPr bwMode="auto">
            <a:xfrm>
              <a:off x="3406" y="2079"/>
              <a:ext cx="227" cy="136"/>
            </a:xfrm>
            <a:prstGeom prst="can">
              <a:avLst>
                <a:gd name="adj" fmla="val 25000"/>
              </a:avLst>
            </a:prstGeom>
            <a:solidFill>
              <a:srgbClr val="66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  <a:buClrTx/>
              </a:pPr>
              <a:endParaRPr lang="en-US" sz="1600"/>
            </a:p>
          </p:txBody>
        </p:sp>
        <p:grpSp>
          <p:nvGrpSpPr>
            <p:cNvPr id="342275" name="Group 185"/>
            <p:cNvGrpSpPr>
              <a:grpSpLocks/>
            </p:cNvGrpSpPr>
            <p:nvPr/>
          </p:nvGrpSpPr>
          <p:grpSpPr bwMode="auto">
            <a:xfrm>
              <a:off x="3678" y="2061"/>
              <a:ext cx="136" cy="290"/>
              <a:chOff x="4120" y="2308"/>
              <a:chExt cx="305" cy="415"/>
            </a:xfrm>
          </p:grpSpPr>
          <p:sp>
            <p:nvSpPr>
              <p:cNvPr id="342202" name="Freeform 186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203" name="Rectangle 187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204" name="Oval 188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42277" name="Group 189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342206" name="Line 190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207" name="Line 191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208" name="Line 192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209" name="Line 193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42210" name="Freeform 194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211" name="Oval 195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2212" name="Oval 196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pic>
          <p:nvPicPr>
            <p:cNvPr id="342213" name="Picture 197" descr="pcs_TECHNOL_4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406" y="2237"/>
              <a:ext cx="218" cy="227"/>
            </a:xfrm>
            <a:prstGeom prst="rect">
              <a:avLst/>
            </a:prstGeom>
            <a:noFill/>
          </p:spPr>
        </p:pic>
      </p:grpSp>
      <p:grpSp>
        <p:nvGrpSpPr>
          <p:cNvPr id="342281" name="Group 198"/>
          <p:cNvGrpSpPr>
            <a:grpSpLocks/>
          </p:cNvGrpSpPr>
          <p:nvPr/>
        </p:nvGrpSpPr>
        <p:grpSpPr bwMode="auto">
          <a:xfrm>
            <a:off x="6357938" y="2927350"/>
            <a:ext cx="792162" cy="879475"/>
            <a:chOff x="3360" y="1933"/>
            <a:chExt cx="499" cy="554"/>
          </a:xfrm>
        </p:grpSpPr>
        <p:sp>
          <p:nvSpPr>
            <p:cNvPr id="342215" name="Rectangle 199"/>
            <p:cNvSpPr>
              <a:spLocks noChangeArrowheads="1"/>
            </p:cNvSpPr>
            <p:nvPr/>
          </p:nvSpPr>
          <p:spPr bwMode="auto">
            <a:xfrm>
              <a:off x="3360" y="1933"/>
              <a:ext cx="499" cy="554"/>
            </a:xfrm>
            <a:prstGeom prst="rect">
              <a:avLst/>
            </a:prstGeom>
            <a:solidFill>
              <a:srgbClr val="E1E1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</a:pPr>
              <a:r>
                <a:rPr lang="de-DE" sz="1600" b="1"/>
                <a:t>NSP</a:t>
              </a:r>
              <a:endParaRPr lang="en-US" sz="1600" b="1"/>
            </a:p>
          </p:txBody>
        </p:sp>
        <p:sp>
          <p:nvSpPr>
            <p:cNvPr id="342216" name="AutoShape 200"/>
            <p:cNvSpPr>
              <a:spLocks noChangeArrowheads="1"/>
            </p:cNvSpPr>
            <p:nvPr/>
          </p:nvSpPr>
          <p:spPr bwMode="auto">
            <a:xfrm>
              <a:off x="3406" y="2079"/>
              <a:ext cx="227" cy="136"/>
            </a:xfrm>
            <a:prstGeom prst="can">
              <a:avLst>
                <a:gd name="adj" fmla="val 25000"/>
              </a:avLst>
            </a:prstGeom>
            <a:solidFill>
              <a:srgbClr val="66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spcAft>
                  <a:spcPct val="0"/>
                </a:spcAft>
                <a:buClrTx/>
              </a:pPr>
              <a:endParaRPr lang="en-US" sz="1600"/>
            </a:p>
          </p:txBody>
        </p:sp>
        <p:grpSp>
          <p:nvGrpSpPr>
            <p:cNvPr id="342289" name="Group 201"/>
            <p:cNvGrpSpPr>
              <a:grpSpLocks/>
            </p:cNvGrpSpPr>
            <p:nvPr/>
          </p:nvGrpSpPr>
          <p:grpSpPr bwMode="auto">
            <a:xfrm>
              <a:off x="3678" y="2061"/>
              <a:ext cx="136" cy="290"/>
              <a:chOff x="4120" y="2308"/>
              <a:chExt cx="305" cy="415"/>
            </a:xfrm>
          </p:grpSpPr>
          <p:sp>
            <p:nvSpPr>
              <p:cNvPr id="342218" name="Freeform 202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219" name="Rectangle 203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220" name="Oval 204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42293" name="Group 205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342222" name="Line 206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223" name="Line 207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224" name="Line 208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225" name="Line 209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42226" name="Freeform 210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227" name="Oval 211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2228" name="Oval 212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pic>
          <p:nvPicPr>
            <p:cNvPr id="342229" name="Picture 213" descr="pcs_TECHNOL_4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406" y="2237"/>
              <a:ext cx="218" cy="227"/>
            </a:xfrm>
            <a:prstGeom prst="rect">
              <a:avLst/>
            </a:prstGeom>
            <a:noFill/>
          </p:spPr>
        </p:pic>
      </p:grpSp>
      <p:sp>
        <p:nvSpPr>
          <p:cNvPr id="342230" name="Line 214"/>
          <p:cNvSpPr>
            <a:spLocks noChangeShapeType="1"/>
          </p:cNvSpPr>
          <p:nvPr/>
        </p:nvSpPr>
        <p:spPr bwMode="auto">
          <a:xfrm flipV="1">
            <a:off x="1512888" y="3806825"/>
            <a:ext cx="11525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2231" name="Line 215"/>
          <p:cNvSpPr>
            <a:spLocks noChangeShapeType="1"/>
          </p:cNvSpPr>
          <p:nvPr/>
        </p:nvSpPr>
        <p:spPr bwMode="auto">
          <a:xfrm flipH="1" flipV="1">
            <a:off x="2665413" y="3806825"/>
            <a:ext cx="71437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2232" name="Line 216"/>
          <p:cNvSpPr>
            <a:spLocks noChangeShapeType="1"/>
          </p:cNvSpPr>
          <p:nvPr/>
        </p:nvSpPr>
        <p:spPr bwMode="auto">
          <a:xfrm flipH="1" flipV="1">
            <a:off x="2665413" y="3806825"/>
            <a:ext cx="1223962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2233" name="Line 217"/>
          <p:cNvSpPr>
            <a:spLocks noChangeShapeType="1"/>
          </p:cNvSpPr>
          <p:nvPr/>
        </p:nvSpPr>
        <p:spPr bwMode="auto">
          <a:xfrm flipV="1">
            <a:off x="3816350" y="3806825"/>
            <a:ext cx="11525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2234" name="Line 218"/>
          <p:cNvSpPr>
            <a:spLocks noChangeShapeType="1"/>
          </p:cNvSpPr>
          <p:nvPr/>
        </p:nvSpPr>
        <p:spPr bwMode="auto">
          <a:xfrm flipV="1">
            <a:off x="6121400" y="3806825"/>
            <a:ext cx="6477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2235" name="Line 219"/>
          <p:cNvSpPr>
            <a:spLocks noChangeShapeType="1"/>
          </p:cNvSpPr>
          <p:nvPr/>
        </p:nvSpPr>
        <p:spPr bwMode="auto">
          <a:xfrm flipH="1" flipV="1">
            <a:off x="4968875" y="3806825"/>
            <a:ext cx="11525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2236" name="Line 220"/>
          <p:cNvSpPr>
            <a:spLocks noChangeShapeType="1"/>
          </p:cNvSpPr>
          <p:nvPr/>
        </p:nvSpPr>
        <p:spPr bwMode="auto">
          <a:xfrm flipH="1" flipV="1">
            <a:off x="6769100" y="3806825"/>
            <a:ext cx="576263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42301" name="Group 221"/>
          <p:cNvGrpSpPr>
            <a:grpSpLocks/>
          </p:cNvGrpSpPr>
          <p:nvPr/>
        </p:nvGrpSpPr>
        <p:grpSpPr bwMode="auto">
          <a:xfrm>
            <a:off x="3097213" y="1143000"/>
            <a:ext cx="720725" cy="863600"/>
            <a:chOff x="3859" y="890"/>
            <a:chExt cx="454" cy="544"/>
          </a:xfrm>
        </p:grpSpPr>
        <p:sp>
          <p:nvSpPr>
            <p:cNvPr id="342238" name="Rectangle 222"/>
            <p:cNvSpPr>
              <a:spLocks noChangeArrowheads="1"/>
            </p:cNvSpPr>
            <p:nvPr/>
          </p:nvSpPr>
          <p:spPr bwMode="auto">
            <a:xfrm>
              <a:off x="3859" y="890"/>
              <a:ext cx="454" cy="544"/>
            </a:xfrm>
            <a:prstGeom prst="rect">
              <a:avLst/>
            </a:prstGeom>
            <a:solidFill>
              <a:srgbClr val="E1E1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</a:pPr>
              <a:r>
                <a:rPr lang="de-DE" sz="1600" b="1"/>
                <a:t>ASP</a:t>
              </a:r>
              <a:endParaRPr lang="en-US" sz="1600" b="1"/>
            </a:p>
          </p:txBody>
        </p:sp>
        <p:grpSp>
          <p:nvGrpSpPr>
            <p:cNvPr id="342305" name="Group 223"/>
            <p:cNvGrpSpPr>
              <a:grpSpLocks/>
            </p:cNvGrpSpPr>
            <p:nvPr/>
          </p:nvGrpSpPr>
          <p:grpSpPr bwMode="auto">
            <a:xfrm>
              <a:off x="3904" y="1026"/>
              <a:ext cx="170" cy="290"/>
              <a:chOff x="4120" y="2308"/>
              <a:chExt cx="305" cy="415"/>
            </a:xfrm>
          </p:grpSpPr>
          <p:sp>
            <p:nvSpPr>
              <p:cNvPr id="342240" name="Freeform 224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241" name="Rectangle 225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242" name="Oval 226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42313" name="Group 227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342244" name="Line 228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245" name="Line 229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246" name="Line 230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247" name="Line 231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42248" name="Freeform 232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249" name="Oval 233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2250" name="Oval 234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2315" name="Group 235"/>
            <p:cNvGrpSpPr>
              <a:grpSpLocks/>
            </p:cNvGrpSpPr>
            <p:nvPr/>
          </p:nvGrpSpPr>
          <p:grpSpPr bwMode="auto">
            <a:xfrm>
              <a:off x="3995" y="1072"/>
              <a:ext cx="170" cy="290"/>
              <a:chOff x="4120" y="2308"/>
              <a:chExt cx="305" cy="415"/>
            </a:xfrm>
          </p:grpSpPr>
          <p:sp>
            <p:nvSpPr>
              <p:cNvPr id="342252" name="Freeform 236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253" name="Rectangle 237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254" name="Oval 238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42319" name="Group 239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342256" name="Line 240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257" name="Line 241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258" name="Line 242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259" name="Line 243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42260" name="Freeform 244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261" name="Oval 245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2262" name="Oval 246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2327" name="Group 247"/>
            <p:cNvGrpSpPr>
              <a:grpSpLocks/>
            </p:cNvGrpSpPr>
            <p:nvPr/>
          </p:nvGrpSpPr>
          <p:grpSpPr bwMode="auto">
            <a:xfrm>
              <a:off x="4085" y="1117"/>
              <a:ext cx="170" cy="290"/>
              <a:chOff x="4120" y="2308"/>
              <a:chExt cx="305" cy="415"/>
            </a:xfrm>
          </p:grpSpPr>
          <p:sp>
            <p:nvSpPr>
              <p:cNvPr id="342264" name="Freeform 248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265" name="Rectangle 249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266" name="Oval 250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42331" name="Group 251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342268" name="Line 252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269" name="Line 253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270" name="Line 254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271" name="Line 255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42272" name="Freeform 256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273" name="Oval 257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2274" name="Oval 258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42339" name="Group 259"/>
          <p:cNvGrpSpPr>
            <a:grpSpLocks/>
          </p:cNvGrpSpPr>
          <p:nvPr/>
        </p:nvGrpSpPr>
        <p:grpSpPr bwMode="auto">
          <a:xfrm>
            <a:off x="4824413" y="1143000"/>
            <a:ext cx="720725" cy="863600"/>
            <a:chOff x="3859" y="890"/>
            <a:chExt cx="454" cy="544"/>
          </a:xfrm>
        </p:grpSpPr>
        <p:sp>
          <p:nvSpPr>
            <p:cNvPr id="342276" name="Rectangle 260"/>
            <p:cNvSpPr>
              <a:spLocks noChangeArrowheads="1"/>
            </p:cNvSpPr>
            <p:nvPr/>
          </p:nvSpPr>
          <p:spPr bwMode="auto">
            <a:xfrm>
              <a:off x="3859" y="890"/>
              <a:ext cx="454" cy="544"/>
            </a:xfrm>
            <a:prstGeom prst="rect">
              <a:avLst/>
            </a:prstGeom>
            <a:solidFill>
              <a:srgbClr val="E1E1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</a:pPr>
              <a:r>
                <a:rPr lang="de-DE" sz="1600" b="1"/>
                <a:t>ASP</a:t>
              </a:r>
              <a:endParaRPr lang="en-US" sz="1600" b="1"/>
            </a:p>
          </p:txBody>
        </p:sp>
        <p:grpSp>
          <p:nvGrpSpPr>
            <p:cNvPr id="342343" name="Group 261"/>
            <p:cNvGrpSpPr>
              <a:grpSpLocks/>
            </p:cNvGrpSpPr>
            <p:nvPr/>
          </p:nvGrpSpPr>
          <p:grpSpPr bwMode="auto">
            <a:xfrm>
              <a:off x="3904" y="1026"/>
              <a:ext cx="170" cy="290"/>
              <a:chOff x="4120" y="2308"/>
              <a:chExt cx="305" cy="415"/>
            </a:xfrm>
          </p:grpSpPr>
          <p:sp>
            <p:nvSpPr>
              <p:cNvPr id="342278" name="Freeform 262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279" name="Rectangle 263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280" name="Oval 264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42361" name="Group 265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342282" name="Line 266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283" name="Line 267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284" name="Line 268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285" name="Line 269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42286" name="Freeform 270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287" name="Oval 271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2288" name="Oval 272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2016" name="Group 273"/>
            <p:cNvGrpSpPr>
              <a:grpSpLocks/>
            </p:cNvGrpSpPr>
            <p:nvPr/>
          </p:nvGrpSpPr>
          <p:grpSpPr bwMode="auto">
            <a:xfrm>
              <a:off x="3995" y="1072"/>
              <a:ext cx="170" cy="290"/>
              <a:chOff x="4120" y="2308"/>
              <a:chExt cx="305" cy="415"/>
            </a:xfrm>
          </p:grpSpPr>
          <p:sp>
            <p:nvSpPr>
              <p:cNvPr id="342290" name="Freeform 274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291" name="Rectangle 275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292" name="Oval 276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42017" name="Group 277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342294" name="Line 278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295" name="Line 279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296" name="Line 280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297" name="Line 281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42298" name="Freeform 282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299" name="Oval 283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2300" name="Oval 284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2023" name="Group 285"/>
            <p:cNvGrpSpPr>
              <a:grpSpLocks/>
            </p:cNvGrpSpPr>
            <p:nvPr/>
          </p:nvGrpSpPr>
          <p:grpSpPr bwMode="auto">
            <a:xfrm>
              <a:off x="4085" y="1117"/>
              <a:ext cx="170" cy="290"/>
              <a:chOff x="4120" y="2308"/>
              <a:chExt cx="305" cy="415"/>
            </a:xfrm>
          </p:grpSpPr>
          <p:sp>
            <p:nvSpPr>
              <p:cNvPr id="342302" name="Freeform 286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303" name="Rectangle 287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304" name="Oval 288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42026" name="Group 289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342306" name="Line 290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307" name="Line 291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308" name="Line 292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309" name="Line 293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42310" name="Freeform 294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311" name="Oval 295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2312" name="Oval 296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42030" name="Group 297"/>
          <p:cNvGrpSpPr>
            <a:grpSpLocks/>
          </p:cNvGrpSpPr>
          <p:nvPr/>
        </p:nvGrpSpPr>
        <p:grpSpPr bwMode="auto">
          <a:xfrm>
            <a:off x="6553200" y="1143000"/>
            <a:ext cx="720725" cy="863600"/>
            <a:chOff x="3859" y="890"/>
            <a:chExt cx="454" cy="544"/>
          </a:xfrm>
        </p:grpSpPr>
        <p:sp>
          <p:nvSpPr>
            <p:cNvPr id="342314" name="Rectangle 298"/>
            <p:cNvSpPr>
              <a:spLocks noChangeArrowheads="1"/>
            </p:cNvSpPr>
            <p:nvPr/>
          </p:nvSpPr>
          <p:spPr bwMode="auto">
            <a:xfrm>
              <a:off x="3859" y="890"/>
              <a:ext cx="454" cy="544"/>
            </a:xfrm>
            <a:prstGeom prst="rect">
              <a:avLst/>
            </a:prstGeom>
            <a:solidFill>
              <a:srgbClr val="E1E1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</a:pPr>
              <a:r>
                <a:rPr lang="de-DE" sz="1600" b="1"/>
                <a:t>ASP</a:t>
              </a:r>
              <a:endParaRPr lang="en-US" sz="1600" b="1"/>
            </a:p>
          </p:txBody>
        </p:sp>
        <p:grpSp>
          <p:nvGrpSpPr>
            <p:cNvPr id="342039" name="Group 299"/>
            <p:cNvGrpSpPr>
              <a:grpSpLocks/>
            </p:cNvGrpSpPr>
            <p:nvPr/>
          </p:nvGrpSpPr>
          <p:grpSpPr bwMode="auto">
            <a:xfrm>
              <a:off x="3904" y="1026"/>
              <a:ext cx="170" cy="290"/>
              <a:chOff x="4120" y="2308"/>
              <a:chExt cx="305" cy="415"/>
            </a:xfrm>
          </p:grpSpPr>
          <p:sp>
            <p:nvSpPr>
              <p:cNvPr id="342316" name="Freeform 300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317" name="Rectangle 301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318" name="Oval 302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42042" name="Group 303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342320" name="Line 304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321" name="Line 305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322" name="Line 306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323" name="Line 307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42324" name="Freeform 308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325" name="Oval 309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2326" name="Oval 310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2043" name="Group 311"/>
            <p:cNvGrpSpPr>
              <a:grpSpLocks/>
            </p:cNvGrpSpPr>
            <p:nvPr/>
          </p:nvGrpSpPr>
          <p:grpSpPr bwMode="auto">
            <a:xfrm>
              <a:off x="3995" y="1072"/>
              <a:ext cx="170" cy="290"/>
              <a:chOff x="4120" y="2308"/>
              <a:chExt cx="305" cy="415"/>
            </a:xfrm>
          </p:grpSpPr>
          <p:sp>
            <p:nvSpPr>
              <p:cNvPr id="342328" name="Freeform 312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329" name="Rectangle 313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330" name="Oval 314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42044" name="Group 315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342332" name="Line 316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333" name="Line 317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334" name="Line 318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335" name="Line 319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42336" name="Freeform 320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337" name="Oval 321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2338" name="Oval 322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2045" name="Group 323"/>
            <p:cNvGrpSpPr>
              <a:grpSpLocks/>
            </p:cNvGrpSpPr>
            <p:nvPr/>
          </p:nvGrpSpPr>
          <p:grpSpPr bwMode="auto">
            <a:xfrm>
              <a:off x="4085" y="1117"/>
              <a:ext cx="170" cy="290"/>
              <a:chOff x="4120" y="2308"/>
              <a:chExt cx="305" cy="415"/>
            </a:xfrm>
          </p:grpSpPr>
          <p:sp>
            <p:nvSpPr>
              <p:cNvPr id="342340" name="Freeform 324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341" name="Rectangle 325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342" name="Oval 326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42060" name="Group 327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342344" name="Line 328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345" name="Line 329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346" name="Line 330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2347" name="Line 331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42348" name="Freeform 332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349" name="Oval 333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2350" name="Oval 334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42351" name="Line 335"/>
          <p:cNvSpPr>
            <a:spLocks noChangeShapeType="1"/>
          </p:cNvSpPr>
          <p:nvPr/>
        </p:nvSpPr>
        <p:spPr bwMode="auto">
          <a:xfrm flipH="1">
            <a:off x="2665413" y="2006600"/>
            <a:ext cx="719137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2352" name="Line 336"/>
          <p:cNvSpPr>
            <a:spLocks noChangeShapeType="1"/>
          </p:cNvSpPr>
          <p:nvPr/>
        </p:nvSpPr>
        <p:spPr bwMode="auto">
          <a:xfrm>
            <a:off x="3529013" y="2006600"/>
            <a:ext cx="431800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2353" name="Line 337"/>
          <p:cNvSpPr>
            <a:spLocks noChangeShapeType="1"/>
          </p:cNvSpPr>
          <p:nvPr/>
        </p:nvSpPr>
        <p:spPr bwMode="auto">
          <a:xfrm flipH="1">
            <a:off x="5041900" y="2006600"/>
            <a:ext cx="71438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2354" name="Line 338"/>
          <p:cNvSpPr>
            <a:spLocks noChangeShapeType="1"/>
          </p:cNvSpPr>
          <p:nvPr/>
        </p:nvSpPr>
        <p:spPr bwMode="auto">
          <a:xfrm flipH="1">
            <a:off x="5834063" y="2006600"/>
            <a:ext cx="10795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2355" name="Line 339"/>
          <p:cNvSpPr>
            <a:spLocks noChangeShapeType="1"/>
          </p:cNvSpPr>
          <p:nvPr/>
        </p:nvSpPr>
        <p:spPr bwMode="auto">
          <a:xfrm flipV="1">
            <a:off x="2665413" y="2582862"/>
            <a:ext cx="12954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2356" name="Line 340"/>
          <p:cNvSpPr>
            <a:spLocks noChangeShapeType="1"/>
          </p:cNvSpPr>
          <p:nvPr/>
        </p:nvSpPr>
        <p:spPr bwMode="auto">
          <a:xfrm flipV="1">
            <a:off x="4968875" y="2582862"/>
            <a:ext cx="730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2357" name="Line 341"/>
          <p:cNvSpPr>
            <a:spLocks noChangeShapeType="1"/>
          </p:cNvSpPr>
          <p:nvPr/>
        </p:nvSpPr>
        <p:spPr bwMode="auto">
          <a:xfrm flipH="1" flipV="1">
            <a:off x="5834063" y="2439987"/>
            <a:ext cx="935037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2358" name="AutoShape 342"/>
          <p:cNvSpPr>
            <a:spLocks noChangeArrowheads="1"/>
          </p:cNvSpPr>
          <p:nvPr/>
        </p:nvSpPr>
        <p:spPr bwMode="auto">
          <a:xfrm>
            <a:off x="649288" y="2871787"/>
            <a:ext cx="1511300" cy="647700"/>
          </a:xfrm>
          <a:prstGeom prst="wedgeRoundRectCallout">
            <a:avLst>
              <a:gd name="adj1" fmla="val 86241"/>
              <a:gd name="adj2" fmla="val 97306"/>
              <a:gd name="adj3" fmla="val 1666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</a:pPr>
            <a:r>
              <a:rPr lang="en-US" sz="1400">
                <a:latin typeface="Arial Narrow" pitchFamily="34" charset="0"/>
              </a:rPr>
              <a:t>A NSP may have contracts with multiple NAPs</a:t>
            </a:r>
          </a:p>
        </p:txBody>
      </p:sp>
      <p:sp>
        <p:nvSpPr>
          <p:cNvPr id="342359" name="AutoShape 343"/>
          <p:cNvSpPr>
            <a:spLocks noChangeArrowheads="1"/>
          </p:cNvSpPr>
          <p:nvPr/>
        </p:nvSpPr>
        <p:spPr bwMode="auto">
          <a:xfrm>
            <a:off x="6624638" y="2079625"/>
            <a:ext cx="1223962" cy="720725"/>
          </a:xfrm>
          <a:prstGeom prst="wedgeRoundRectCallout">
            <a:avLst>
              <a:gd name="adj1" fmla="val -104995"/>
              <a:gd name="adj2" fmla="val 76431"/>
              <a:gd name="adj3" fmla="val 1666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</a:pPr>
            <a:r>
              <a:rPr lang="en-US" sz="1400">
                <a:latin typeface="Arial Narrow" pitchFamily="34" charset="0"/>
              </a:rPr>
              <a:t>A NSP may have a contract with another NSP</a:t>
            </a:r>
          </a:p>
        </p:txBody>
      </p:sp>
      <p:sp>
        <p:nvSpPr>
          <p:cNvPr id="342360" name="AutoShape 344"/>
          <p:cNvSpPr>
            <a:spLocks noChangeArrowheads="1"/>
          </p:cNvSpPr>
          <p:nvPr/>
        </p:nvSpPr>
        <p:spPr bwMode="auto">
          <a:xfrm>
            <a:off x="4392613" y="4454525"/>
            <a:ext cx="1223962" cy="720725"/>
          </a:xfrm>
          <a:prstGeom prst="wedgeRoundRectCallout">
            <a:avLst>
              <a:gd name="adj1" fmla="val -96694"/>
              <a:gd name="adj2" fmla="val -103306"/>
              <a:gd name="adj3" fmla="val 1666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</a:pPr>
            <a:r>
              <a:rPr lang="en-US" sz="1400">
                <a:latin typeface="Arial Narrow" pitchFamily="34" charset="0"/>
              </a:rPr>
              <a:t>A NAP may have contracts with multiple NSPs</a:t>
            </a:r>
          </a:p>
        </p:txBody>
      </p:sp>
      <p:grpSp>
        <p:nvGrpSpPr>
          <p:cNvPr id="342070" name="Group 345"/>
          <p:cNvGrpSpPr>
            <a:grpSpLocks/>
          </p:cNvGrpSpPr>
          <p:nvPr/>
        </p:nvGrpSpPr>
        <p:grpSpPr bwMode="auto">
          <a:xfrm>
            <a:off x="3529013" y="5535612"/>
            <a:ext cx="935037" cy="936625"/>
            <a:chOff x="3334" y="3475"/>
            <a:chExt cx="589" cy="590"/>
          </a:xfrm>
        </p:grpSpPr>
        <p:sp>
          <p:nvSpPr>
            <p:cNvPr id="342362" name="AutoShape 346"/>
            <p:cNvSpPr>
              <a:spLocks noChangeArrowheads="1"/>
            </p:cNvSpPr>
            <p:nvPr/>
          </p:nvSpPr>
          <p:spPr bwMode="auto">
            <a:xfrm>
              <a:off x="3334" y="3475"/>
              <a:ext cx="589" cy="590"/>
            </a:xfrm>
            <a:prstGeom prst="flowChartAlternateProcess">
              <a:avLst/>
            </a:prstGeom>
            <a:solidFill>
              <a:srgbClr val="E1E1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/>
            </a:p>
          </p:txBody>
        </p:sp>
        <p:pic>
          <p:nvPicPr>
            <p:cNvPr id="342363" name="Picture 347" descr="x_big_image2"/>
            <p:cNvPicPr>
              <a:picLocks noChangeAspect="1" noChangeArrowheads="1"/>
            </p:cNvPicPr>
            <p:nvPr/>
          </p:nvPicPr>
          <p:blipFill>
            <a:blip r:embed="rId5">
              <a:lum bright="10000" contrast="40000"/>
            </a:blip>
            <a:srcRect/>
            <a:stretch>
              <a:fillRect/>
            </a:stretch>
          </p:blipFill>
          <p:spPr bwMode="auto">
            <a:xfrm>
              <a:off x="3403" y="3521"/>
              <a:ext cx="430" cy="4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42364" name="Text Box 348"/>
            <p:cNvSpPr txBox="1">
              <a:spLocks noChangeArrowheads="1"/>
            </p:cNvSpPr>
            <p:nvPr/>
          </p:nvSpPr>
          <p:spPr bwMode="auto">
            <a:xfrm>
              <a:off x="3360" y="3872"/>
              <a:ext cx="54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ts val="2400"/>
                </a:lnSpc>
                <a:spcBef>
                  <a:spcPct val="0"/>
                </a:spcBef>
                <a:spcAft>
                  <a:spcPct val="0"/>
                </a:spcAft>
                <a:buClrTx/>
              </a:pPr>
              <a:r>
                <a:rPr lang="de-DE" sz="1600" b="1">
                  <a:latin typeface="Arial Narrow" pitchFamily="34" charset="0"/>
                </a:rPr>
                <a:t>Subscriber</a:t>
              </a:r>
              <a:endParaRPr lang="en-US" sz="1600" b="1">
                <a:latin typeface="Arial Narrow" pitchFamily="34" charset="0"/>
              </a:endParaRPr>
            </a:p>
          </p:txBody>
        </p:sp>
      </p:grpSp>
      <p:sp>
        <p:nvSpPr>
          <p:cNvPr id="342365" name="Line 349"/>
          <p:cNvSpPr>
            <a:spLocks noChangeShapeType="1"/>
          </p:cNvSpPr>
          <p:nvPr/>
        </p:nvSpPr>
        <p:spPr bwMode="auto">
          <a:xfrm>
            <a:off x="3889375" y="5103812"/>
            <a:ext cx="71438" cy="4318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2366" name="Line 350"/>
          <p:cNvSpPr>
            <a:spLocks noChangeShapeType="1"/>
          </p:cNvSpPr>
          <p:nvPr/>
        </p:nvSpPr>
        <p:spPr bwMode="auto">
          <a:xfrm flipH="1">
            <a:off x="7056438" y="5103812"/>
            <a:ext cx="288925" cy="4318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2367" name="AutoShape 351"/>
          <p:cNvSpPr>
            <a:spLocks noChangeArrowheads="1"/>
          </p:cNvSpPr>
          <p:nvPr/>
        </p:nvSpPr>
        <p:spPr bwMode="auto">
          <a:xfrm>
            <a:off x="1008063" y="1503362"/>
            <a:ext cx="1511300" cy="792163"/>
          </a:xfrm>
          <a:prstGeom prst="wedgeRoundRectCallout">
            <a:avLst>
              <a:gd name="adj1" fmla="val 86241"/>
              <a:gd name="adj2" fmla="val 70440"/>
              <a:gd name="adj3" fmla="val 1666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</a:pPr>
            <a:r>
              <a:rPr lang="en-US" sz="1400">
                <a:latin typeface="Arial Narrow" pitchFamily="34" charset="0"/>
              </a:rPr>
              <a:t>A NSP may have a special relationship with an ASP for value added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358" grpId="0" animBg="1"/>
      <p:bldP spid="342359" grpId="0" animBg="1"/>
      <p:bldP spid="342360" grpId="0" animBg="1"/>
      <p:bldP spid="34236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Heterogeneous Networking?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Heterogeneous Networking is deployed for cost and performance reasons</a:t>
            </a:r>
          </a:p>
          <a:p>
            <a:pPr lvl="1"/>
            <a:r>
              <a:rPr lang="en-US" dirty="0" smtClean="0"/>
              <a:t>Multi-Layer</a:t>
            </a:r>
          </a:p>
          <a:p>
            <a:pPr lvl="2"/>
            <a:r>
              <a:rPr lang="en-US" dirty="0" smtClean="0"/>
              <a:t>Higher performance of cellular systems by smaller cells and better link budget</a:t>
            </a:r>
          </a:p>
          <a:p>
            <a:pPr lvl="1"/>
            <a:r>
              <a:rPr lang="en-US" dirty="0" smtClean="0"/>
              <a:t>Multi-RAT</a:t>
            </a:r>
          </a:p>
          <a:p>
            <a:pPr lvl="2"/>
            <a:r>
              <a:rPr lang="en-US" dirty="0" smtClean="0"/>
              <a:t>Optimized radio interfaces</a:t>
            </a:r>
          </a:p>
          <a:p>
            <a:pPr lvl="1"/>
            <a:r>
              <a:rPr lang="en-US" dirty="0" smtClean="0"/>
              <a:t>Multi-Service</a:t>
            </a:r>
          </a:p>
          <a:p>
            <a:pPr lvl="2"/>
            <a:r>
              <a:rPr lang="en-US" dirty="0" smtClean="0"/>
              <a:t>Reduced complexity and higher throughput when less mobility is needed</a:t>
            </a:r>
          </a:p>
          <a:p>
            <a:pPr lvl="1"/>
            <a:r>
              <a:rPr lang="en-US" dirty="0" smtClean="0"/>
              <a:t>Multi-Operator</a:t>
            </a:r>
          </a:p>
          <a:p>
            <a:pPr lvl="2"/>
            <a:r>
              <a:rPr lang="en-US" dirty="0" smtClean="0"/>
              <a:t>Better usage of network resources by sharing</a:t>
            </a:r>
          </a:p>
          <a:p>
            <a:r>
              <a:rPr lang="en-US" dirty="0" smtClean="0"/>
              <a:t>Heterogeneous Networking is considered as the solution for the data explosion in the mobile networks.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Heterogeneous Networking in IEEE802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IEEE802 provides PHY and MAC of User-Network-Interfaces for</a:t>
            </a:r>
          </a:p>
          <a:p>
            <a:pPr lvl="1"/>
            <a:r>
              <a:rPr lang="en-US" dirty="0" smtClean="0"/>
              <a:t>macro, micro, </a:t>
            </a:r>
            <a:r>
              <a:rPr lang="en-US" dirty="0" err="1" smtClean="0"/>
              <a:t>pico</a:t>
            </a:r>
            <a:r>
              <a:rPr lang="en-US" dirty="0" smtClean="0"/>
              <a:t> and </a:t>
            </a:r>
            <a:r>
              <a:rPr lang="en-US" dirty="0" err="1" smtClean="0"/>
              <a:t>femto</a:t>
            </a:r>
            <a:r>
              <a:rPr lang="en-US" dirty="0" smtClean="0"/>
              <a:t> cells</a:t>
            </a:r>
          </a:p>
          <a:p>
            <a:pPr lvl="1"/>
            <a:r>
              <a:rPr lang="en-US" dirty="0" smtClean="0"/>
              <a:t>IEEE802.3, IEEE802.11, IEEE802.15, IEEE802.16, IEEE802.20, IEEE802.22</a:t>
            </a:r>
          </a:p>
          <a:p>
            <a:pPr lvl="1"/>
            <a:r>
              <a:rPr lang="en-US" dirty="0" smtClean="0"/>
              <a:t>fixed, nomadic, portable and mobile service</a:t>
            </a:r>
          </a:p>
          <a:p>
            <a:r>
              <a:rPr lang="en-US" dirty="0" smtClean="0"/>
              <a:t>However, IEEE802 does not provide any specifications for inter-operator relations or higher layers of the Network-User-Interface.</a:t>
            </a:r>
          </a:p>
          <a:p>
            <a:r>
              <a:rPr lang="en-US" dirty="0" smtClean="0"/>
              <a:t>Due to the varieties of its User-Network Interfaces, heterogeneous networking seems to be a reasonable topic for IEEE802.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to proceed?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Is there any benefit of specifications for heterogeneous networking in IEEE802?</a:t>
            </a:r>
          </a:p>
          <a:p>
            <a:r>
              <a:rPr lang="en-US" dirty="0" smtClean="0"/>
              <a:t>Analysis necessary, what is missed by the current IEEE802 specifications:</a:t>
            </a:r>
          </a:p>
          <a:p>
            <a:pPr lvl="1"/>
            <a:r>
              <a:rPr lang="en-US" dirty="0" smtClean="0"/>
              <a:t>Are there other specifications which can be used for IEEE802 network interfaces?</a:t>
            </a:r>
          </a:p>
          <a:p>
            <a:pPr lvl="1"/>
            <a:r>
              <a:rPr lang="en-US" dirty="0" smtClean="0"/>
              <a:t>Would cooperation with other SDOs lead to more widely accepted/deployed standards?</a:t>
            </a:r>
          </a:p>
          <a:p>
            <a:pPr lvl="1"/>
            <a:r>
              <a:rPr lang="en-US" dirty="0" smtClean="0"/>
              <a:t>Which SDOs would be appropriate partners?</a:t>
            </a:r>
          </a:p>
          <a:p>
            <a:r>
              <a:rPr lang="en-US" dirty="0" smtClean="0"/>
              <a:t>Who would be interested in deploying IEEE802 </a:t>
            </a:r>
            <a:r>
              <a:rPr lang="en-US" dirty="0" err="1" smtClean="0"/>
              <a:t>HetNet</a:t>
            </a:r>
            <a:r>
              <a:rPr lang="en-US" dirty="0" smtClean="0"/>
              <a:t> standards?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Heterogeneous Networking</a:t>
            </a:r>
            <a:br>
              <a:rPr lang="en-US" sz="4000" dirty="0" smtClean="0"/>
            </a:br>
            <a:r>
              <a:rPr lang="en-US" dirty="0" smtClean="0"/>
              <a:t>Setting the Scene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2012-05-09</a:t>
            </a:r>
          </a:p>
          <a:p>
            <a:r>
              <a:rPr lang="en-US" dirty="0" smtClean="0"/>
              <a:t>Max Riegel</a:t>
            </a:r>
          </a:p>
          <a:p>
            <a:r>
              <a:rPr lang="en-US" dirty="0" smtClean="0"/>
              <a:t>NSN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Definiton</a:t>
            </a:r>
            <a:r>
              <a:rPr lang="en-US" dirty="0" smtClean="0"/>
              <a:t> of Heterogeneous Networking</a:t>
            </a:r>
          </a:p>
          <a:p>
            <a:r>
              <a:rPr lang="en-US" dirty="0" smtClean="0"/>
              <a:t>Heterogeneous Networks</a:t>
            </a:r>
          </a:p>
          <a:p>
            <a:pPr lvl="1"/>
            <a:r>
              <a:rPr lang="en-US" dirty="0" smtClean="0"/>
              <a:t>Multi-Layer</a:t>
            </a:r>
          </a:p>
          <a:p>
            <a:pPr lvl="1"/>
            <a:r>
              <a:rPr lang="en-US" dirty="0" smtClean="0"/>
              <a:t>Multi-RAT</a:t>
            </a:r>
          </a:p>
          <a:p>
            <a:pPr lvl="1"/>
            <a:r>
              <a:rPr lang="en-US" dirty="0" smtClean="0"/>
              <a:t>Multi-Service</a:t>
            </a:r>
          </a:p>
          <a:p>
            <a:pPr lvl="1"/>
            <a:r>
              <a:rPr lang="en-US" dirty="0" smtClean="0"/>
              <a:t>Multi-Operator</a:t>
            </a:r>
          </a:p>
          <a:p>
            <a:r>
              <a:rPr lang="en-US" dirty="0" smtClean="0"/>
              <a:t>Rationale for Heterogeneous Networking</a:t>
            </a:r>
          </a:p>
          <a:p>
            <a:r>
              <a:rPr lang="en-US" dirty="0" smtClean="0"/>
              <a:t>Heterogeneous Networking in IEEE802</a:t>
            </a:r>
          </a:p>
          <a:p>
            <a:pPr lvl="1"/>
            <a:r>
              <a:rPr lang="en-US" dirty="0" smtClean="0"/>
              <a:t>Potential way forward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ounded Rectangle 60"/>
          <p:cNvSpPr/>
          <p:nvPr/>
        </p:nvSpPr>
        <p:spPr bwMode="auto">
          <a:xfrm>
            <a:off x="5846618" y="1600200"/>
            <a:ext cx="1620982" cy="9906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6107562" y="1676400"/>
            <a:ext cx="1134613" cy="838200"/>
            <a:chOff x="6324600" y="1828800"/>
            <a:chExt cx="917575" cy="677862"/>
          </a:xfrm>
        </p:grpSpPr>
        <p:grpSp>
          <p:nvGrpSpPr>
            <p:cNvPr id="13" name="Group 10"/>
            <p:cNvGrpSpPr>
              <a:grpSpLocks/>
            </p:cNvGrpSpPr>
            <p:nvPr/>
          </p:nvGrpSpPr>
          <p:grpSpPr bwMode="auto">
            <a:xfrm>
              <a:off x="6972300" y="1828800"/>
              <a:ext cx="269875" cy="460375"/>
              <a:chOff x="4120" y="2308"/>
              <a:chExt cx="305" cy="415"/>
            </a:xfrm>
          </p:grpSpPr>
          <p:sp>
            <p:nvSpPr>
              <p:cNvPr id="14" name="Freeform 11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Rectangle 12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Oval 13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" name="Group 14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21" name="Line 15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16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7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8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8" name="Freeform 19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Oval 20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Oval 21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" name="Group 22"/>
            <p:cNvGrpSpPr>
              <a:grpSpLocks/>
            </p:cNvGrpSpPr>
            <p:nvPr/>
          </p:nvGrpSpPr>
          <p:grpSpPr bwMode="auto">
            <a:xfrm>
              <a:off x="6756400" y="1901825"/>
              <a:ext cx="269875" cy="460375"/>
              <a:chOff x="4120" y="2308"/>
              <a:chExt cx="305" cy="415"/>
            </a:xfrm>
          </p:grpSpPr>
          <p:sp>
            <p:nvSpPr>
              <p:cNvPr id="26" name="Freeform 23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Rectangle 24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Oval 25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9" name="Group 26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33" name="Line 27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8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9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30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0" name="Freeform 31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Oval 32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Oval 33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7" name="Group 34"/>
            <p:cNvGrpSpPr>
              <a:grpSpLocks/>
            </p:cNvGrpSpPr>
            <p:nvPr/>
          </p:nvGrpSpPr>
          <p:grpSpPr bwMode="auto">
            <a:xfrm>
              <a:off x="6540500" y="1973262"/>
              <a:ext cx="269875" cy="460375"/>
              <a:chOff x="4120" y="2308"/>
              <a:chExt cx="305" cy="415"/>
            </a:xfrm>
          </p:grpSpPr>
          <p:sp>
            <p:nvSpPr>
              <p:cNvPr id="38" name="Freeform 35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Rectangle 36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Oval 37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1" name="Group 38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45" name="Line 39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40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41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42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2" name="Freeform 43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Oval 44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Oval 45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9" name="Group 618"/>
            <p:cNvGrpSpPr>
              <a:grpSpLocks/>
            </p:cNvGrpSpPr>
            <p:nvPr/>
          </p:nvGrpSpPr>
          <p:grpSpPr bwMode="auto">
            <a:xfrm>
              <a:off x="6324600" y="2046287"/>
              <a:ext cx="269875" cy="460375"/>
              <a:chOff x="4120" y="2308"/>
              <a:chExt cx="305" cy="415"/>
            </a:xfrm>
          </p:grpSpPr>
          <p:sp>
            <p:nvSpPr>
              <p:cNvPr id="50" name="Freeform 619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Rectangle 620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Oval 621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3" name="Group 622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57" name="Line 623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624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625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626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4" name="Freeform 627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Oval 628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Oval 629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9" name="Freeform 68"/>
          <p:cNvSpPr/>
          <p:nvPr/>
        </p:nvSpPr>
        <p:spPr bwMode="auto">
          <a:xfrm>
            <a:off x="6851904" y="2499360"/>
            <a:ext cx="1597152" cy="2292096"/>
          </a:xfrm>
          <a:custGeom>
            <a:avLst/>
            <a:gdLst>
              <a:gd name="connsiteX0" fmla="*/ 0 w 1597152"/>
              <a:gd name="connsiteY0" fmla="*/ 0 h 2292096"/>
              <a:gd name="connsiteX1" fmla="*/ 1548384 w 1597152"/>
              <a:gd name="connsiteY1" fmla="*/ 963168 h 2292096"/>
              <a:gd name="connsiteX2" fmla="*/ 292608 w 1597152"/>
              <a:gd name="connsiteY2" fmla="*/ 2292096 h 2292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7152" h="2292096">
                <a:moveTo>
                  <a:pt x="0" y="0"/>
                </a:moveTo>
                <a:cubicBezTo>
                  <a:pt x="749808" y="290576"/>
                  <a:pt x="1499616" y="581152"/>
                  <a:pt x="1548384" y="963168"/>
                </a:cubicBezTo>
                <a:cubicBezTo>
                  <a:pt x="1597152" y="1345184"/>
                  <a:pt x="944880" y="1818640"/>
                  <a:pt x="292608" y="2292096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lgDashDot"/>
            <a:round/>
            <a:headEnd type="none" w="lg" len="lg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0" name="Freeform 69"/>
          <p:cNvSpPr/>
          <p:nvPr/>
        </p:nvSpPr>
        <p:spPr bwMode="auto">
          <a:xfrm flipH="1">
            <a:off x="5108448" y="2496312"/>
            <a:ext cx="1597152" cy="2292096"/>
          </a:xfrm>
          <a:custGeom>
            <a:avLst/>
            <a:gdLst>
              <a:gd name="connsiteX0" fmla="*/ 0 w 1597152"/>
              <a:gd name="connsiteY0" fmla="*/ 0 h 2292096"/>
              <a:gd name="connsiteX1" fmla="*/ 1548384 w 1597152"/>
              <a:gd name="connsiteY1" fmla="*/ 963168 h 2292096"/>
              <a:gd name="connsiteX2" fmla="*/ 292608 w 1597152"/>
              <a:gd name="connsiteY2" fmla="*/ 2292096 h 2292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7152" h="2292096">
                <a:moveTo>
                  <a:pt x="0" y="0"/>
                </a:moveTo>
                <a:cubicBezTo>
                  <a:pt x="749808" y="290576"/>
                  <a:pt x="1499616" y="581152"/>
                  <a:pt x="1548384" y="963168"/>
                </a:cubicBezTo>
                <a:cubicBezTo>
                  <a:pt x="1597152" y="1345184"/>
                  <a:pt x="944880" y="1818640"/>
                  <a:pt x="292608" y="2292096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lgDashDot"/>
            <a:round/>
            <a:headEnd type="none" w="lg" len="lg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1" name="Freeform 70"/>
          <p:cNvSpPr/>
          <p:nvPr/>
        </p:nvSpPr>
        <p:spPr bwMode="auto">
          <a:xfrm>
            <a:off x="6781800" y="2490216"/>
            <a:ext cx="301752" cy="2292096"/>
          </a:xfrm>
          <a:custGeom>
            <a:avLst/>
            <a:gdLst>
              <a:gd name="connsiteX0" fmla="*/ 0 w 1597152"/>
              <a:gd name="connsiteY0" fmla="*/ 0 h 2292096"/>
              <a:gd name="connsiteX1" fmla="*/ 1548384 w 1597152"/>
              <a:gd name="connsiteY1" fmla="*/ 963168 h 2292096"/>
              <a:gd name="connsiteX2" fmla="*/ 292608 w 1597152"/>
              <a:gd name="connsiteY2" fmla="*/ 2292096 h 2292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7152" h="2292096">
                <a:moveTo>
                  <a:pt x="0" y="0"/>
                </a:moveTo>
                <a:cubicBezTo>
                  <a:pt x="749808" y="290576"/>
                  <a:pt x="1499616" y="581152"/>
                  <a:pt x="1548384" y="963168"/>
                </a:cubicBezTo>
                <a:cubicBezTo>
                  <a:pt x="1597152" y="1345184"/>
                  <a:pt x="944880" y="1818640"/>
                  <a:pt x="292608" y="2292096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lgDashDot"/>
            <a:round/>
            <a:headEnd type="none" w="lg" len="lg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</a:t>
            </a:r>
            <a:br>
              <a:rPr lang="en-US" b="1" dirty="0" smtClean="0"/>
            </a:br>
            <a:r>
              <a:rPr lang="en-US" b="1" dirty="0" smtClean="0"/>
              <a:t>‘Heterogeneous Networking’?</a:t>
            </a:r>
            <a:endParaRPr lang="en-US" b="1" dirty="0"/>
          </a:p>
        </p:txBody>
      </p:sp>
      <p:pic>
        <p:nvPicPr>
          <p:cNvPr id="9" name="Picture 2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4876800"/>
            <a:ext cx="533399" cy="1539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048000"/>
            <a:ext cx="138582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" name="TextBox 63"/>
          <p:cNvSpPr txBox="1"/>
          <p:nvPr/>
        </p:nvSpPr>
        <p:spPr>
          <a:xfrm>
            <a:off x="4800600" y="3352800"/>
            <a:ext cx="9941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Network</a:t>
            </a:r>
          </a:p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A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5" name="Picture 2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1776" y="3048000"/>
            <a:ext cx="138582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" name="TextBox 65"/>
          <p:cNvSpPr txBox="1"/>
          <p:nvPr/>
        </p:nvSpPr>
        <p:spPr>
          <a:xfrm>
            <a:off x="6310376" y="3352800"/>
            <a:ext cx="9941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Network</a:t>
            </a:r>
          </a:p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B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7" name="Picture 2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1552" y="3048000"/>
            <a:ext cx="138582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" name="TextBox 67"/>
          <p:cNvSpPr txBox="1"/>
          <p:nvPr/>
        </p:nvSpPr>
        <p:spPr>
          <a:xfrm>
            <a:off x="7820152" y="3352800"/>
            <a:ext cx="9941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Network</a:t>
            </a:r>
          </a:p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C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04800" y="2667000"/>
            <a:ext cx="3962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“Getting access </a:t>
            </a:r>
            <a:br>
              <a:rPr lang="en-US" sz="3200" i="1" dirty="0" smtClean="0"/>
            </a:br>
            <a:r>
              <a:rPr lang="en-US" sz="3200" i="1" dirty="0" smtClean="0"/>
              <a:t>to the same content or applications </a:t>
            </a:r>
            <a:br>
              <a:rPr lang="en-US" sz="3200" i="1" dirty="0" smtClean="0"/>
            </a:br>
            <a:r>
              <a:rPr lang="en-US" sz="3200" i="1" dirty="0" smtClean="0"/>
              <a:t>by different networks.”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ounded Rectangle 60"/>
          <p:cNvSpPr/>
          <p:nvPr/>
        </p:nvSpPr>
        <p:spPr bwMode="auto">
          <a:xfrm>
            <a:off x="3636818" y="1600200"/>
            <a:ext cx="1620982" cy="9906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3" name="Group 61"/>
          <p:cNvGrpSpPr/>
          <p:nvPr/>
        </p:nvGrpSpPr>
        <p:grpSpPr>
          <a:xfrm>
            <a:off x="3897762" y="1676400"/>
            <a:ext cx="1134613" cy="838200"/>
            <a:chOff x="6324600" y="1828800"/>
            <a:chExt cx="917575" cy="677862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6972300" y="1828800"/>
              <a:ext cx="269875" cy="460375"/>
              <a:chOff x="4120" y="2308"/>
              <a:chExt cx="305" cy="415"/>
            </a:xfrm>
          </p:grpSpPr>
          <p:sp>
            <p:nvSpPr>
              <p:cNvPr id="14" name="Freeform 11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Rectangle 12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Oval 13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" name="Group 14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21" name="Line 15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16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7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8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8" name="Freeform 19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Oval 20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Oval 21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22"/>
            <p:cNvGrpSpPr>
              <a:grpSpLocks/>
            </p:cNvGrpSpPr>
            <p:nvPr/>
          </p:nvGrpSpPr>
          <p:grpSpPr bwMode="auto">
            <a:xfrm>
              <a:off x="6756400" y="1901825"/>
              <a:ext cx="269875" cy="460375"/>
              <a:chOff x="4120" y="2308"/>
              <a:chExt cx="305" cy="415"/>
            </a:xfrm>
          </p:grpSpPr>
          <p:sp>
            <p:nvSpPr>
              <p:cNvPr id="26" name="Freeform 23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Rectangle 24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Oval 25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" name="Group 26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33" name="Line 27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8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9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30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0" name="Freeform 31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Oval 32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Oval 33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34"/>
            <p:cNvGrpSpPr>
              <a:grpSpLocks/>
            </p:cNvGrpSpPr>
            <p:nvPr/>
          </p:nvGrpSpPr>
          <p:grpSpPr bwMode="auto">
            <a:xfrm>
              <a:off x="6540500" y="1973262"/>
              <a:ext cx="269875" cy="460375"/>
              <a:chOff x="4120" y="2308"/>
              <a:chExt cx="305" cy="415"/>
            </a:xfrm>
          </p:grpSpPr>
          <p:sp>
            <p:nvSpPr>
              <p:cNvPr id="38" name="Freeform 35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Rectangle 36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Oval 37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" name="Group 38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45" name="Line 39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40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41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42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2" name="Freeform 43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Oval 44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Oval 45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" name="Group 618"/>
            <p:cNvGrpSpPr>
              <a:grpSpLocks/>
            </p:cNvGrpSpPr>
            <p:nvPr/>
          </p:nvGrpSpPr>
          <p:grpSpPr bwMode="auto">
            <a:xfrm>
              <a:off x="6324600" y="2046287"/>
              <a:ext cx="269875" cy="460375"/>
              <a:chOff x="4120" y="2308"/>
              <a:chExt cx="305" cy="415"/>
            </a:xfrm>
          </p:grpSpPr>
          <p:sp>
            <p:nvSpPr>
              <p:cNvPr id="50" name="Freeform 619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Rectangle 620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Oval 621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" name="Group 622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57" name="Line 623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624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625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626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4" name="Freeform 627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Oval 628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Oval 629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9" name="Freeform 68"/>
          <p:cNvSpPr/>
          <p:nvPr/>
        </p:nvSpPr>
        <p:spPr bwMode="auto">
          <a:xfrm>
            <a:off x="4642104" y="2499360"/>
            <a:ext cx="1597152" cy="2292096"/>
          </a:xfrm>
          <a:custGeom>
            <a:avLst/>
            <a:gdLst>
              <a:gd name="connsiteX0" fmla="*/ 0 w 1597152"/>
              <a:gd name="connsiteY0" fmla="*/ 0 h 2292096"/>
              <a:gd name="connsiteX1" fmla="*/ 1548384 w 1597152"/>
              <a:gd name="connsiteY1" fmla="*/ 963168 h 2292096"/>
              <a:gd name="connsiteX2" fmla="*/ 292608 w 1597152"/>
              <a:gd name="connsiteY2" fmla="*/ 2292096 h 2292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7152" h="2292096">
                <a:moveTo>
                  <a:pt x="0" y="0"/>
                </a:moveTo>
                <a:cubicBezTo>
                  <a:pt x="749808" y="290576"/>
                  <a:pt x="1499616" y="581152"/>
                  <a:pt x="1548384" y="963168"/>
                </a:cubicBezTo>
                <a:cubicBezTo>
                  <a:pt x="1597152" y="1345184"/>
                  <a:pt x="944880" y="1818640"/>
                  <a:pt x="292608" y="2292096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lgDashDot"/>
            <a:round/>
            <a:headEnd type="none" w="lg" len="lg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0" name="Freeform 69"/>
          <p:cNvSpPr/>
          <p:nvPr/>
        </p:nvSpPr>
        <p:spPr bwMode="auto">
          <a:xfrm flipH="1">
            <a:off x="2898648" y="2496312"/>
            <a:ext cx="1597152" cy="2292096"/>
          </a:xfrm>
          <a:custGeom>
            <a:avLst/>
            <a:gdLst>
              <a:gd name="connsiteX0" fmla="*/ 0 w 1597152"/>
              <a:gd name="connsiteY0" fmla="*/ 0 h 2292096"/>
              <a:gd name="connsiteX1" fmla="*/ 1548384 w 1597152"/>
              <a:gd name="connsiteY1" fmla="*/ 963168 h 2292096"/>
              <a:gd name="connsiteX2" fmla="*/ 292608 w 1597152"/>
              <a:gd name="connsiteY2" fmla="*/ 2292096 h 2292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7152" h="2292096">
                <a:moveTo>
                  <a:pt x="0" y="0"/>
                </a:moveTo>
                <a:cubicBezTo>
                  <a:pt x="749808" y="290576"/>
                  <a:pt x="1499616" y="581152"/>
                  <a:pt x="1548384" y="963168"/>
                </a:cubicBezTo>
                <a:cubicBezTo>
                  <a:pt x="1597152" y="1345184"/>
                  <a:pt x="944880" y="1818640"/>
                  <a:pt x="292608" y="2292096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lgDashDot"/>
            <a:round/>
            <a:headEnd type="none" w="lg" len="lg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1" name="Freeform 70"/>
          <p:cNvSpPr/>
          <p:nvPr/>
        </p:nvSpPr>
        <p:spPr bwMode="auto">
          <a:xfrm>
            <a:off x="4572000" y="2490216"/>
            <a:ext cx="301752" cy="2292096"/>
          </a:xfrm>
          <a:custGeom>
            <a:avLst/>
            <a:gdLst>
              <a:gd name="connsiteX0" fmla="*/ 0 w 1597152"/>
              <a:gd name="connsiteY0" fmla="*/ 0 h 2292096"/>
              <a:gd name="connsiteX1" fmla="*/ 1548384 w 1597152"/>
              <a:gd name="connsiteY1" fmla="*/ 963168 h 2292096"/>
              <a:gd name="connsiteX2" fmla="*/ 292608 w 1597152"/>
              <a:gd name="connsiteY2" fmla="*/ 2292096 h 2292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7152" h="2292096">
                <a:moveTo>
                  <a:pt x="0" y="0"/>
                </a:moveTo>
                <a:cubicBezTo>
                  <a:pt x="749808" y="290576"/>
                  <a:pt x="1499616" y="581152"/>
                  <a:pt x="1548384" y="963168"/>
                </a:cubicBezTo>
                <a:cubicBezTo>
                  <a:pt x="1597152" y="1345184"/>
                  <a:pt x="944880" y="1818640"/>
                  <a:pt x="292608" y="2292096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lgDashDot"/>
            <a:round/>
            <a:headEnd type="none" w="lg" len="lg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Open: Same Terminal for all Networks?</a:t>
            </a:r>
            <a:br>
              <a:rPr lang="en-US" b="1" dirty="0" smtClean="0"/>
            </a:br>
            <a:r>
              <a:rPr lang="en-US" b="1" dirty="0" smtClean="0"/>
              <a:t>(</a:t>
            </a:r>
            <a:r>
              <a:rPr lang="en-US" sz="2800" b="1" dirty="0" smtClean="0"/>
              <a:t>Terminal = STA / SS / MS / UE)</a:t>
            </a:r>
            <a:endParaRPr lang="en-US" b="1" dirty="0"/>
          </a:p>
        </p:txBody>
      </p:sp>
      <p:pic>
        <p:nvPicPr>
          <p:cNvPr id="12" name="Picture 25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3048000"/>
            <a:ext cx="138582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" name="TextBox 63"/>
          <p:cNvSpPr txBox="1"/>
          <p:nvPr/>
        </p:nvSpPr>
        <p:spPr>
          <a:xfrm>
            <a:off x="2590800" y="3352800"/>
            <a:ext cx="9941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Network</a:t>
            </a:r>
          </a:p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A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5" name="Picture 25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71976" y="3048000"/>
            <a:ext cx="138582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" name="TextBox 65"/>
          <p:cNvSpPr txBox="1"/>
          <p:nvPr/>
        </p:nvSpPr>
        <p:spPr>
          <a:xfrm>
            <a:off x="4100576" y="3352800"/>
            <a:ext cx="9941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Network</a:t>
            </a:r>
          </a:p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B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7" name="Picture 25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81752" y="3048000"/>
            <a:ext cx="138582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" name="TextBox 67"/>
          <p:cNvSpPr txBox="1"/>
          <p:nvPr/>
        </p:nvSpPr>
        <p:spPr>
          <a:xfrm>
            <a:off x="5610352" y="3352800"/>
            <a:ext cx="9941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Network</a:t>
            </a:r>
          </a:p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C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2" name="Picture 65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43400" y="5029200"/>
            <a:ext cx="66944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" name="Picture 2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5410200"/>
            <a:ext cx="401424" cy="1158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 txBox="1">
            <a:spLocks noChangeArrowheads="1"/>
          </p:cNvSpPr>
          <p:nvPr/>
        </p:nvSpPr>
        <p:spPr bwMode="auto">
          <a:xfrm>
            <a:off x="-468312" y="333376"/>
            <a:ext cx="8634413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5250" lvl="2" indent="9525" eaLnBrk="0" hangingPunct="0">
              <a:lnSpc>
                <a:spcPct val="85000"/>
              </a:lnSpc>
              <a:spcBef>
                <a:spcPct val="30000"/>
              </a:spcBef>
              <a:buClr>
                <a:schemeClr val="accent2"/>
              </a:buClr>
              <a:buSzPct val="110000"/>
              <a:buFont typeface="Arial" charset="0"/>
              <a:buNone/>
            </a:pPr>
            <a:endParaRPr lang="de-DE" sz="2200">
              <a:solidFill>
                <a:srgbClr val="002060"/>
              </a:solidFill>
              <a:ea typeface="ＭＳ Ｐゴシック" pitchFamily="34" charset="-128"/>
            </a:endParaRPr>
          </a:p>
        </p:txBody>
      </p:sp>
      <p:sp>
        <p:nvSpPr>
          <p:cNvPr id="48132" name="TextBox 14"/>
          <p:cNvSpPr txBox="1">
            <a:spLocks noChangeArrowheads="1"/>
          </p:cNvSpPr>
          <p:nvPr/>
        </p:nvSpPr>
        <p:spPr bwMode="auto">
          <a:xfrm>
            <a:off x="349250" y="1765300"/>
            <a:ext cx="184731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30000"/>
              </a:spcBef>
              <a:buClr>
                <a:srgbClr val="FFD308"/>
              </a:buClr>
            </a:pPr>
            <a:endParaRPr lang="de-DE" sz="2400">
              <a:solidFill>
                <a:srgbClr val="595959"/>
              </a:solidFill>
              <a:ea typeface="ＭＳ Ｐゴシック" pitchFamily="34" charset="-128"/>
            </a:endParaRPr>
          </a:p>
        </p:txBody>
      </p:sp>
      <p:sp>
        <p:nvSpPr>
          <p:cNvPr id="48135" name="AutoShape 4"/>
          <p:cNvSpPr>
            <a:spLocks noChangeArrowheads="1"/>
          </p:cNvSpPr>
          <p:nvPr/>
        </p:nvSpPr>
        <p:spPr bwMode="auto">
          <a:xfrm>
            <a:off x="228600" y="1676400"/>
            <a:ext cx="4343400" cy="2057400"/>
          </a:xfrm>
          <a:prstGeom prst="roundRect">
            <a:avLst>
              <a:gd name="adj" fmla="val 8625"/>
            </a:avLst>
          </a:prstGeom>
          <a:solidFill>
            <a:schemeClr val="accent2">
              <a:lumMod val="40000"/>
              <a:lumOff val="60000"/>
            </a:schemeClr>
          </a:solidFill>
          <a:ln w="28575" algn="ctr">
            <a:solidFill>
              <a:srgbClr val="CC99FF"/>
            </a:solidFill>
            <a:round/>
            <a:headEnd/>
            <a:tailEnd/>
          </a:ln>
        </p:spPr>
        <p:txBody>
          <a:bodyPr lIns="90000" tIns="54000" rIns="90000" bIns="46800"/>
          <a:lstStyle/>
          <a:p>
            <a:pPr eaLnBrk="0" hangingPunct="0">
              <a:lnSpc>
                <a:spcPct val="80000"/>
              </a:lnSpc>
              <a:buClr>
                <a:schemeClr val="accent1"/>
              </a:buClr>
            </a:pPr>
            <a:r>
              <a:rPr lang="en-US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Multi-Layer:</a:t>
            </a:r>
          </a:p>
          <a:p>
            <a:pPr eaLnBrk="0" hangingPunct="0">
              <a:lnSpc>
                <a:spcPct val="80000"/>
              </a:lnSpc>
              <a:buClr>
                <a:schemeClr val="accent1"/>
              </a:buClr>
            </a:pPr>
            <a:r>
              <a:rPr lang="en-US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Various </a:t>
            </a:r>
            <a:r>
              <a:rPr lang="en-US" sz="20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cell sizes at same or different  frequency </a:t>
            </a:r>
            <a:r>
              <a:rPr lang="en-US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layers</a:t>
            </a:r>
            <a:r>
              <a:rPr lang="en-US" sz="20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/>
            </a:r>
            <a:br>
              <a:rPr lang="en-US" sz="20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(macro </a:t>
            </a:r>
            <a:r>
              <a:rPr lang="en-US" sz="20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and micro cells, metro, </a:t>
            </a:r>
            <a:r>
              <a:rPr lang="en-US" sz="20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pico</a:t>
            </a:r>
            <a:r>
              <a:rPr lang="en-US" sz="20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and </a:t>
            </a:r>
            <a:r>
              <a:rPr lang="en-US" sz="2000" dirty="0" err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femto</a:t>
            </a:r>
            <a:r>
              <a:rPr lang="en-US" sz="20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 cells </a:t>
            </a:r>
            <a:r>
              <a:rPr lang="en-US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operating eventually in different frequency bands)</a:t>
            </a:r>
            <a:endParaRPr lang="en-US" sz="20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48136" name="AutoShape 4"/>
          <p:cNvSpPr>
            <a:spLocks noChangeArrowheads="1"/>
          </p:cNvSpPr>
          <p:nvPr/>
        </p:nvSpPr>
        <p:spPr bwMode="auto">
          <a:xfrm>
            <a:off x="4648200" y="1676400"/>
            <a:ext cx="4248150" cy="2057400"/>
          </a:xfrm>
          <a:prstGeom prst="roundRect">
            <a:avLst>
              <a:gd name="adj" fmla="val 8625"/>
            </a:avLst>
          </a:prstGeom>
          <a:solidFill>
            <a:srgbClr val="D3E5D6"/>
          </a:solidFill>
          <a:ln w="28575" algn="ctr">
            <a:solidFill>
              <a:srgbClr val="6CC0A0"/>
            </a:solidFill>
            <a:round/>
            <a:headEnd/>
            <a:tailEnd/>
          </a:ln>
        </p:spPr>
        <p:txBody>
          <a:bodyPr lIns="90000" tIns="54000" rIns="90000" bIns="46800"/>
          <a:lstStyle/>
          <a:p>
            <a:pPr eaLnBrk="0" hangingPunct="0">
              <a:lnSpc>
                <a:spcPct val="80000"/>
              </a:lnSpc>
              <a:buClr>
                <a:schemeClr val="accent1"/>
              </a:buClr>
            </a:pPr>
            <a:r>
              <a:rPr lang="en-US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Multi-RAT:</a:t>
            </a:r>
          </a:p>
          <a:p>
            <a:pPr eaLnBrk="0" hangingPunct="0">
              <a:lnSpc>
                <a:spcPct val="80000"/>
              </a:lnSpc>
              <a:buClr>
                <a:schemeClr val="accent1"/>
              </a:buClr>
            </a:pPr>
            <a:r>
              <a:rPr lang="en-US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Various </a:t>
            </a:r>
            <a:r>
              <a:rPr lang="en-US" sz="20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Access </a:t>
            </a:r>
            <a:r>
              <a:rPr lang="en-US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Network Technologies</a:t>
            </a:r>
            <a:endParaRPr lang="en-US" sz="2000" dirty="0">
              <a:solidFill>
                <a:schemeClr val="bg1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eaLnBrk="0" hangingPunct="0">
              <a:lnSpc>
                <a:spcPct val="80000"/>
              </a:lnSpc>
              <a:buClr>
                <a:schemeClr val="accent1"/>
              </a:buClr>
            </a:pPr>
            <a:r>
              <a:rPr lang="en-US" sz="2000" dirty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/>
            </a:r>
            <a:br>
              <a:rPr lang="en-US" sz="2000" dirty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</a:br>
            <a:r>
              <a:rPr lang="en-US" sz="2000" dirty="0">
                <a:solidFill>
                  <a:srgbClr val="777777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/>
            </a:r>
            <a:br>
              <a:rPr lang="en-US" sz="2000" dirty="0">
                <a:solidFill>
                  <a:srgbClr val="777777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</a:br>
            <a:endParaRPr lang="en-US" sz="2000" dirty="0">
              <a:solidFill>
                <a:srgbClr val="777777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pic>
        <p:nvPicPr>
          <p:cNvPr id="48139" name="Picture 57" descr="File:Wi-Fi Logo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2438400"/>
            <a:ext cx="6477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0" name="Picture 43" descr="gsm_thumb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8235"/>
          <a:stretch>
            <a:fillRect/>
          </a:stretch>
        </p:blipFill>
        <p:spPr bwMode="auto">
          <a:xfrm>
            <a:off x="4800600" y="3200400"/>
            <a:ext cx="1001712" cy="333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1" name="Picture 2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562" b="3802"/>
          <a:stretch>
            <a:fillRect/>
          </a:stretch>
        </p:blipFill>
        <p:spPr bwMode="auto">
          <a:xfrm>
            <a:off x="5943600" y="2590800"/>
            <a:ext cx="838200" cy="6270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93" name="Picture 1"/>
          <p:cNvPicPr>
            <a:picLocks noChangeArrowheads="1"/>
          </p:cNvPicPr>
          <p:nvPr/>
        </p:nvPicPr>
        <p:blipFill>
          <a:blip r:embed="rId6"/>
          <a:srcRect b="11282"/>
          <a:stretch>
            <a:fillRect/>
          </a:stretch>
        </p:blipFill>
        <p:spPr bwMode="auto">
          <a:xfrm>
            <a:off x="7010400" y="2971800"/>
            <a:ext cx="685800" cy="6603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94" name="Title 9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a typeface="ＭＳ Ｐゴシック" pitchFamily="34" charset="-128"/>
              </a:rPr>
              <a:t>What are Heterogeneous Networks?</a:t>
            </a:r>
            <a:r>
              <a:rPr lang="en-US" sz="2400" b="1" dirty="0" smtClean="0">
                <a:ea typeface="ＭＳ Ｐゴシック" pitchFamily="34" charset="-128"/>
              </a:rPr>
              <a:t/>
            </a:r>
            <a:br>
              <a:rPr lang="en-US" sz="2400" b="1" dirty="0" smtClean="0">
                <a:ea typeface="ＭＳ Ｐゴシック" pitchFamily="34" charset="-128"/>
              </a:rPr>
            </a:br>
            <a:r>
              <a:rPr lang="de-DE" sz="2400" b="1" dirty="0" smtClean="0">
                <a:ea typeface="ＭＳ Ｐゴシック" pitchFamily="34" charset="-128"/>
              </a:rPr>
              <a:t/>
            </a:r>
            <a:br>
              <a:rPr lang="de-DE" sz="2400" b="1" dirty="0" smtClean="0">
                <a:ea typeface="ＭＳ Ｐゴシック" pitchFamily="34" charset="-128"/>
              </a:rPr>
            </a:br>
            <a:endParaRPr lang="en-US" b="1" dirty="0"/>
          </a:p>
        </p:txBody>
      </p:sp>
      <p:sp>
        <p:nvSpPr>
          <p:cNvPr id="95" name="AutoShape 4"/>
          <p:cNvSpPr>
            <a:spLocks noChangeArrowheads="1"/>
          </p:cNvSpPr>
          <p:nvPr/>
        </p:nvSpPr>
        <p:spPr bwMode="auto">
          <a:xfrm>
            <a:off x="228600" y="3810000"/>
            <a:ext cx="4343400" cy="2057400"/>
          </a:xfrm>
          <a:prstGeom prst="roundRect">
            <a:avLst>
              <a:gd name="adj" fmla="val 8625"/>
            </a:avLst>
          </a:prstGeom>
          <a:solidFill>
            <a:srgbClr val="DBC6E8"/>
          </a:solidFill>
          <a:ln w="28575" algn="ctr">
            <a:solidFill>
              <a:srgbClr val="CC99FF"/>
            </a:solidFill>
            <a:round/>
            <a:headEnd/>
            <a:tailEnd/>
          </a:ln>
        </p:spPr>
        <p:txBody>
          <a:bodyPr lIns="90000" tIns="54000" rIns="90000" bIns="46800"/>
          <a:lstStyle/>
          <a:p>
            <a:pPr eaLnBrk="0" hangingPunct="0">
              <a:lnSpc>
                <a:spcPct val="80000"/>
              </a:lnSpc>
              <a:buClr>
                <a:schemeClr val="accent1"/>
              </a:buClr>
            </a:pPr>
            <a:r>
              <a:rPr lang="en-US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Multi-Operator:</a:t>
            </a:r>
          </a:p>
          <a:p>
            <a:pPr eaLnBrk="0" hangingPunct="0">
              <a:lnSpc>
                <a:spcPct val="80000"/>
              </a:lnSpc>
              <a:buClr>
                <a:schemeClr val="accent1"/>
              </a:buClr>
            </a:pPr>
            <a:r>
              <a:rPr lang="en-US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Various operators operating parts or all of the access networks offering whole-sale of access services to other operators</a:t>
            </a:r>
          </a:p>
          <a:p>
            <a:pPr eaLnBrk="0" hangingPunct="0">
              <a:lnSpc>
                <a:spcPct val="80000"/>
              </a:lnSpc>
              <a:buClr>
                <a:schemeClr val="accent1"/>
              </a:buClr>
            </a:pPr>
            <a:r>
              <a:rPr lang="en-US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(Roaming)</a:t>
            </a:r>
            <a:endParaRPr lang="en-US" sz="20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96" name="AutoShape 4"/>
          <p:cNvSpPr>
            <a:spLocks noChangeArrowheads="1"/>
          </p:cNvSpPr>
          <p:nvPr/>
        </p:nvSpPr>
        <p:spPr bwMode="auto">
          <a:xfrm>
            <a:off x="4648200" y="3810000"/>
            <a:ext cx="4267200" cy="2057400"/>
          </a:xfrm>
          <a:prstGeom prst="roundRect">
            <a:avLst>
              <a:gd name="adj" fmla="val 8625"/>
            </a:avLst>
          </a:prstGeom>
          <a:solidFill>
            <a:schemeClr val="accent1">
              <a:lumMod val="20000"/>
              <a:lumOff val="80000"/>
            </a:schemeClr>
          </a:solidFill>
          <a:ln w="28575" algn="ctr">
            <a:solidFill>
              <a:srgbClr val="CC99FF"/>
            </a:solidFill>
            <a:round/>
            <a:headEnd/>
            <a:tailEnd/>
          </a:ln>
        </p:spPr>
        <p:txBody>
          <a:bodyPr lIns="90000" tIns="54000" rIns="90000" bIns="46800"/>
          <a:lstStyle/>
          <a:p>
            <a:pPr eaLnBrk="0" hangingPunct="0">
              <a:lnSpc>
                <a:spcPct val="80000"/>
              </a:lnSpc>
              <a:buClr>
                <a:schemeClr val="accent1"/>
              </a:buClr>
            </a:pPr>
            <a:r>
              <a:rPr lang="en-US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Multi-Service:</a:t>
            </a:r>
          </a:p>
          <a:p>
            <a:pPr eaLnBrk="0" hangingPunct="0">
              <a:lnSpc>
                <a:spcPct val="80000"/>
              </a:lnSpc>
              <a:buClr>
                <a:schemeClr val="accent1"/>
              </a:buClr>
            </a:pPr>
            <a:r>
              <a:rPr lang="en-US" sz="20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Various access networks providing either fixed, nomadic, portable or mobile network access</a:t>
            </a:r>
            <a:endParaRPr lang="en-US" sz="20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Multi-Layer Networking</a:t>
            </a:r>
            <a:endParaRPr lang="de-DE" b="1" dirty="0"/>
          </a:p>
        </p:txBody>
      </p:sp>
      <p:grpSp>
        <p:nvGrpSpPr>
          <p:cNvPr id="69" name="Group 70"/>
          <p:cNvGrpSpPr/>
          <p:nvPr/>
        </p:nvGrpSpPr>
        <p:grpSpPr>
          <a:xfrm>
            <a:off x="381000" y="1821510"/>
            <a:ext cx="8465516" cy="3664890"/>
            <a:chOff x="238125" y="1125538"/>
            <a:chExt cx="8627088" cy="2889143"/>
          </a:xfrm>
        </p:grpSpPr>
        <p:sp>
          <p:nvSpPr>
            <p:cNvPr id="72" name="TextBox 280"/>
            <p:cNvSpPr>
              <a:spLocks noChangeArrowheads="1"/>
            </p:cNvSpPr>
            <p:nvPr/>
          </p:nvSpPr>
          <p:spPr bwMode="auto">
            <a:xfrm>
              <a:off x="1334116" y="1140287"/>
              <a:ext cx="2103436" cy="304332"/>
            </a:xfrm>
            <a:prstGeom prst="roundRect">
              <a:avLst>
                <a:gd name="adj" fmla="val 42292"/>
              </a:avLst>
            </a:prstGeom>
            <a:gradFill rotWithShape="1">
              <a:gsLst>
                <a:gs pos="0">
                  <a:srgbClr val="FF8200">
                    <a:gamma/>
                    <a:tint val="50588"/>
                    <a:invGamma/>
                  </a:srgbClr>
                </a:gs>
                <a:gs pos="100000">
                  <a:srgbClr val="FF8200"/>
                </a:gs>
              </a:gsLst>
              <a:lin ang="5400000" scaled="1"/>
            </a:gradFill>
            <a:ln w="28575" algn="ctr">
              <a:solidFill>
                <a:srgbClr val="FF8200"/>
              </a:solidFill>
              <a:round/>
              <a:headEnd/>
              <a:tailEnd/>
            </a:ln>
            <a:effectLst/>
          </p:spPr>
          <p:txBody>
            <a:bodyPr lIns="89994" tIns="46796" rIns="89994" bIns="46796"/>
            <a:lstStyle/>
            <a:p>
              <a:pPr defTabSz="760365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tx1"/>
                </a:buClr>
                <a:buSzPct val="110000"/>
              </a:pPr>
              <a:r>
                <a:rPr lang="fi-FI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Macro cell – Macro cell</a:t>
              </a:r>
            </a:p>
          </p:txBody>
        </p:sp>
        <p:sp>
          <p:nvSpPr>
            <p:cNvPr id="73" name="Oval 297"/>
            <p:cNvSpPr>
              <a:spLocks noChangeArrowheads="1"/>
            </p:cNvSpPr>
            <p:nvPr/>
          </p:nvSpPr>
          <p:spPr bwMode="auto">
            <a:xfrm rot="261021">
              <a:off x="5339375" y="2568355"/>
              <a:ext cx="3525838" cy="411063"/>
            </a:xfrm>
            <a:prstGeom prst="ellipse">
              <a:avLst/>
            </a:prstGeom>
            <a:gradFill rotWithShape="1">
              <a:gsLst>
                <a:gs pos="0">
                  <a:srgbClr val="3CAA00">
                    <a:alpha val="50000"/>
                  </a:srgbClr>
                </a:gs>
                <a:gs pos="100000">
                  <a:srgbClr val="3CAA00">
                    <a:alpha val="70000"/>
                  </a:srgbClr>
                </a:gs>
              </a:gsLst>
              <a:lin ang="5400000" scaled="1"/>
            </a:gradFill>
            <a:ln w="190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lIns="89994" tIns="46796" rIns="89994" bIns="46796" anchor="ctr">
              <a:spAutoFit/>
            </a:bodyPr>
            <a:lstStyle/>
            <a:p>
              <a:endParaRPr lang="en-US" sz="1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Oval 298"/>
            <p:cNvSpPr>
              <a:spLocks noChangeArrowheads="1"/>
            </p:cNvSpPr>
            <p:nvPr/>
          </p:nvSpPr>
          <p:spPr bwMode="auto">
            <a:xfrm rot="261021">
              <a:off x="2604118" y="2477190"/>
              <a:ext cx="3525837" cy="411063"/>
            </a:xfrm>
            <a:prstGeom prst="ellipse">
              <a:avLst/>
            </a:prstGeom>
            <a:gradFill rotWithShape="1">
              <a:gsLst>
                <a:gs pos="0">
                  <a:srgbClr val="3CAA00">
                    <a:alpha val="50000"/>
                  </a:srgbClr>
                </a:gs>
                <a:gs pos="100000">
                  <a:srgbClr val="3CAA00">
                    <a:alpha val="70000"/>
                  </a:srgbClr>
                </a:gs>
              </a:gsLst>
              <a:lin ang="5400000" scaled="1"/>
            </a:gradFill>
            <a:ln w="190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lIns="89994" tIns="46796" rIns="89994" bIns="46796" anchor="ctr">
              <a:spAutoFit/>
            </a:bodyPr>
            <a:lstStyle/>
            <a:p>
              <a:endParaRPr lang="en-US" sz="1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Oval 299"/>
            <p:cNvSpPr>
              <a:spLocks noChangeArrowheads="1"/>
            </p:cNvSpPr>
            <p:nvPr/>
          </p:nvSpPr>
          <p:spPr bwMode="auto">
            <a:xfrm rot="261021">
              <a:off x="372093" y="2659522"/>
              <a:ext cx="3525837" cy="411063"/>
            </a:xfrm>
            <a:prstGeom prst="ellipse">
              <a:avLst/>
            </a:prstGeom>
            <a:gradFill rotWithShape="1">
              <a:gsLst>
                <a:gs pos="0">
                  <a:srgbClr val="3CAA00">
                    <a:alpha val="50000"/>
                  </a:srgbClr>
                </a:gs>
                <a:gs pos="100000">
                  <a:srgbClr val="3CAA00">
                    <a:alpha val="70000"/>
                  </a:srgbClr>
                </a:gs>
              </a:gsLst>
              <a:lin ang="5400000" scaled="1"/>
            </a:gradFill>
            <a:ln w="190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lIns="89994" tIns="46796" rIns="89994" bIns="46796" anchor="ctr">
              <a:spAutoFit/>
            </a:bodyPr>
            <a:lstStyle/>
            <a:p>
              <a:endParaRPr lang="en-US" sz="1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Oval 300"/>
            <p:cNvSpPr>
              <a:spLocks noChangeArrowheads="1"/>
            </p:cNvSpPr>
            <p:nvPr/>
          </p:nvSpPr>
          <p:spPr bwMode="auto">
            <a:xfrm rot="261021">
              <a:off x="1811951" y="3328515"/>
              <a:ext cx="3525838" cy="411063"/>
            </a:xfrm>
            <a:prstGeom prst="ellipse">
              <a:avLst/>
            </a:prstGeom>
            <a:gradFill rotWithShape="1">
              <a:gsLst>
                <a:gs pos="0">
                  <a:srgbClr val="3CAA00">
                    <a:alpha val="50000"/>
                  </a:srgbClr>
                </a:gs>
                <a:gs pos="100000">
                  <a:srgbClr val="3CAA00">
                    <a:alpha val="70000"/>
                  </a:srgbClr>
                </a:gs>
              </a:gsLst>
              <a:lin ang="5400000" scaled="1"/>
            </a:gradFill>
            <a:ln w="190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lIns="89994" tIns="46796" rIns="89994" bIns="46796" anchor="ctr">
              <a:spAutoFit/>
            </a:bodyPr>
            <a:lstStyle/>
            <a:p>
              <a:endParaRPr lang="en-US" sz="1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301"/>
            <p:cNvSpPr>
              <a:spLocks noChangeArrowheads="1"/>
            </p:cNvSpPr>
            <p:nvPr/>
          </p:nvSpPr>
          <p:spPr bwMode="auto">
            <a:xfrm rot="261021">
              <a:off x="4259878" y="3268185"/>
              <a:ext cx="3525838" cy="411063"/>
            </a:xfrm>
            <a:prstGeom prst="ellipse">
              <a:avLst/>
            </a:prstGeom>
            <a:gradFill rotWithShape="1">
              <a:gsLst>
                <a:gs pos="0">
                  <a:srgbClr val="3CAA00">
                    <a:alpha val="50000"/>
                  </a:srgbClr>
                </a:gs>
                <a:gs pos="100000">
                  <a:srgbClr val="3CAA00">
                    <a:alpha val="70000"/>
                  </a:srgbClr>
                </a:gs>
              </a:gsLst>
              <a:lin ang="5400000" scaled="1"/>
            </a:gradFill>
            <a:ln w="190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lIns="89994" tIns="46796" rIns="89994" bIns="46796" anchor="ctr">
              <a:spAutoFit/>
            </a:bodyPr>
            <a:lstStyle/>
            <a:p>
              <a:endParaRPr lang="en-US" sz="16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0" name="Group 303"/>
            <p:cNvGrpSpPr>
              <a:grpSpLocks/>
            </p:cNvGrpSpPr>
            <p:nvPr/>
          </p:nvGrpSpPr>
          <p:grpSpPr bwMode="auto">
            <a:xfrm>
              <a:off x="6161702" y="1873632"/>
              <a:ext cx="665163" cy="788312"/>
              <a:chOff x="4310" y="1267"/>
              <a:chExt cx="419" cy="588"/>
            </a:xfrm>
          </p:grpSpPr>
          <p:sp>
            <p:nvSpPr>
              <p:cNvPr id="339" name="Freeform 805"/>
              <p:cNvSpPr>
                <a:spLocks/>
              </p:cNvSpPr>
              <p:nvPr/>
            </p:nvSpPr>
            <p:spPr bwMode="auto">
              <a:xfrm>
                <a:off x="4315" y="1270"/>
                <a:ext cx="405" cy="574"/>
              </a:xfrm>
              <a:custGeom>
                <a:avLst/>
                <a:gdLst>
                  <a:gd name="T0" fmla="*/ 846170080 w 391"/>
                  <a:gd name="T1" fmla="*/ 178401918 h 555"/>
                  <a:gd name="T2" fmla="*/ 474127681 w 391"/>
                  <a:gd name="T3" fmla="*/ 11291660 h 555"/>
                  <a:gd name="T4" fmla="*/ 415144505 w 391"/>
                  <a:gd name="T5" fmla="*/ 11291660 h 555"/>
                  <a:gd name="T6" fmla="*/ 40833812 w 391"/>
                  <a:gd name="T7" fmla="*/ 176143286 h 555"/>
                  <a:gd name="T8" fmla="*/ 0 w 391"/>
                  <a:gd name="T9" fmla="*/ 257440534 h 555"/>
                  <a:gd name="T10" fmla="*/ 0 w 391"/>
                  <a:gd name="T11" fmla="*/ 1149451628 h 555"/>
                  <a:gd name="T12" fmla="*/ 104353576 w 391"/>
                  <a:gd name="T13" fmla="*/ 1253332196 h 555"/>
                  <a:gd name="T14" fmla="*/ 782650315 w 391"/>
                  <a:gd name="T15" fmla="*/ 1253332196 h 555"/>
                  <a:gd name="T16" fmla="*/ 887003891 w 391"/>
                  <a:gd name="T17" fmla="*/ 1149451628 h 555"/>
                  <a:gd name="T18" fmla="*/ 887003891 w 391"/>
                  <a:gd name="T19" fmla="*/ 252924771 h 555"/>
                  <a:gd name="T20" fmla="*/ 846170080 w 391"/>
                  <a:gd name="T21" fmla="*/ 178401918 h 55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91"/>
                  <a:gd name="T34" fmla="*/ 0 h 555"/>
                  <a:gd name="T35" fmla="*/ 391 w 391"/>
                  <a:gd name="T36" fmla="*/ 555 h 555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91" h="555">
                    <a:moveTo>
                      <a:pt x="373" y="79"/>
                    </a:moveTo>
                    <a:cubicBezTo>
                      <a:pt x="368" y="75"/>
                      <a:pt x="209" y="5"/>
                      <a:pt x="209" y="5"/>
                    </a:cubicBezTo>
                    <a:cubicBezTo>
                      <a:pt x="202" y="0"/>
                      <a:pt x="190" y="0"/>
                      <a:pt x="183" y="5"/>
                    </a:cubicBezTo>
                    <a:cubicBezTo>
                      <a:pt x="18" y="78"/>
                      <a:pt x="18" y="78"/>
                      <a:pt x="18" y="78"/>
                    </a:cubicBezTo>
                    <a:cubicBezTo>
                      <a:pt x="18" y="78"/>
                      <a:pt x="0" y="89"/>
                      <a:pt x="0" y="114"/>
                    </a:cubicBezTo>
                    <a:cubicBezTo>
                      <a:pt x="0" y="115"/>
                      <a:pt x="0" y="509"/>
                      <a:pt x="0" y="509"/>
                    </a:cubicBezTo>
                    <a:cubicBezTo>
                      <a:pt x="0" y="539"/>
                      <a:pt x="18" y="555"/>
                      <a:pt x="46" y="555"/>
                    </a:cubicBezTo>
                    <a:cubicBezTo>
                      <a:pt x="345" y="555"/>
                      <a:pt x="345" y="555"/>
                      <a:pt x="345" y="555"/>
                    </a:cubicBezTo>
                    <a:cubicBezTo>
                      <a:pt x="375" y="555"/>
                      <a:pt x="391" y="543"/>
                      <a:pt x="391" y="509"/>
                    </a:cubicBezTo>
                    <a:cubicBezTo>
                      <a:pt x="391" y="509"/>
                      <a:pt x="391" y="127"/>
                      <a:pt x="391" y="112"/>
                    </a:cubicBezTo>
                    <a:cubicBezTo>
                      <a:pt x="391" y="98"/>
                      <a:pt x="381" y="85"/>
                      <a:pt x="373" y="79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3C7CC"/>
                  </a:gs>
                  <a:gs pos="100000">
                    <a:srgbClr val="89929B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0" name="Freeform 806"/>
              <p:cNvSpPr>
                <a:spLocks noEditPoints="1"/>
              </p:cNvSpPr>
              <p:nvPr/>
            </p:nvSpPr>
            <p:spPr bwMode="auto">
              <a:xfrm>
                <a:off x="4310" y="1267"/>
                <a:ext cx="419" cy="588"/>
              </a:xfrm>
              <a:custGeom>
                <a:avLst/>
                <a:gdLst>
                  <a:gd name="T0" fmla="*/ 33974984 w 404"/>
                  <a:gd name="T1" fmla="*/ 1251945102 h 567"/>
                  <a:gd name="T2" fmla="*/ 0 w 404"/>
                  <a:gd name="T3" fmla="*/ 1163653332 h 567"/>
                  <a:gd name="T4" fmla="*/ 0 w 404"/>
                  <a:gd name="T5" fmla="*/ 269405756 h 567"/>
                  <a:gd name="T6" fmla="*/ 49829976 w 404"/>
                  <a:gd name="T7" fmla="*/ 176585045 h 567"/>
                  <a:gd name="T8" fmla="*/ 49829976 w 404"/>
                  <a:gd name="T9" fmla="*/ 174322079 h 567"/>
                  <a:gd name="T10" fmla="*/ 423550284 w 404"/>
                  <a:gd name="T11" fmla="*/ 9056376 h 567"/>
                  <a:gd name="T12" fmla="*/ 459788761 w 404"/>
                  <a:gd name="T13" fmla="*/ 0 h 567"/>
                  <a:gd name="T14" fmla="*/ 496028744 w 404"/>
                  <a:gd name="T15" fmla="*/ 9056376 h 567"/>
                  <a:gd name="T16" fmla="*/ 847100567 w 404"/>
                  <a:gd name="T17" fmla="*/ 165265703 h 567"/>
                  <a:gd name="T18" fmla="*/ 869749052 w 404"/>
                  <a:gd name="T19" fmla="*/ 176585045 h 567"/>
                  <a:gd name="T20" fmla="*/ 860689056 w 404"/>
                  <a:gd name="T21" fmla="*/ 190168857 h 567"/>
                  <a:gd name="T22" fmla="*/ 869749052 w 404"/>
                  <a:gd name="T23" fmla="*/ 178849515 h 567"/>
                  <a:gd name="T24" fmla="*/ 915049030 w 404"/>
                  <a:gd name="T25" fmla="*/ 264878320 h 567"/>
                  <a:gd name="T26" fmla="*/ 915049030 w 404"/>
                  <a:gd name="T27" fmla="*/ 1163653332 h 567"/>
                  <a:gd name="T28" fmla="*/ 885604044 w 404"/>
                  <a:gd name="T29" fmla="*/ 1254209572 h 567"/>
                  <a:gd name="T30" fmla="*/ 797270591 w 404"/>
                  <a:gd name="T31" fmla="*/ 1283640162 h 567"/>
                  <a:gd name="T32" fmla="*/ 120043438 w 404"/>
                  <a:gd name="T33" fmla="*/ 1283640162 h 567"/>
                  <a:gd name="T34" fmla="*/ 120043438 w 404"/>
                  <a:gd name="T35" fmla="*/ 1283640162 h 567"/>
                  <a:gd name="T36" fmla="*/ 33974984 w 404"/>
                  <a:gd name="T37" fmla="*/ 1251945102 h 567"/>
                  <a:gd name="T38" fmla="*/ 63419970 w 404"/>
                  <a:gd name="T39" fmla="*/ 201488199 h 567"/>
                  <a:gd name="T40" fmla="*/ 58889972 w 404"/>
                  <a:gd name="T41" fmla="*/ 203752669 h 567"/>
                  <a:gd name="T42" fmla="*/ 47564977 w 404"/>
                  <a:gd name="T43" fmla="*/ 217336482 h 567"/>
                  <a:gd name="T44" fmla="*/ 29444986 w 404"/>
                  <a:gd name="T45" fmla="*/ 269405756 h 567"/>
                  <a:gd name="T46" fmla="*/ 29444986 w 404"/>
                  <a:gd name="T47" fmla="*/ 1163653332 h 567"/>
                  <a:gd name="T48" fmla="*/ 120043438 w 404"/>
                  <a:gd name="T49" fmla="*/ 1254209572 h 567"/>
                  <a:gd name="T50" fmla="*/ 797270591 w 404"/>
                  <a:gd name="T51" fmla="*/ 1254209572 h 567"/>
                  <a:gd name="T52" fmla="*/ 865219054 w 404"/>
                  <a:gd name="T53" fmla="*/ 1233833854 h 567"/>
                  <a:gd name="T54" fmla="*/ 885604044 w 404"/>
                  <a:gd name="T55" fmla="*/ 1163653332 h 567"/>
                  <a:gd name="T56" fmla="*/ 885604044 w 404"/>
                  <a:gd name="T57" fmla="*/ 264878320 h 567"/>
                  <a:gd name="T58" fmla="*/ 851629060 w 404"/>
                  <a:gd name="T59" fmla="*/ 201488199 h 567"/>
                  <a:gd name="T60" fmla="*/ 851629060 w 404"/>
                  <a:gd name="T61" fmla="*/ 201488199 h 567"/>
                  <a:gd name="T62" fmla="*/ 847100567 w 404"/>
                  <a:gd name="T63" fmla="*/ 199225234 h 567"/>
                  <a:gd name="T64" fmla="*/ 833510574 w 404"/>
                  <a:gd name="T65" fmla="*/ 192433327 h 567"/>
                  <a:gd name="T66" fmla="*/ 790475594 w 404"/>
                  <a:gd name="T67" fmla="*/ 172057609 h 567"/>
                  <a:gd name="T68" fmla="*/ 663637160 w 404"/>
                  <a:gd name="T69" fmla="*/ 115459395 h 567"/>
                  <a:gd name="T70" fmla="*/ 482438751 w 404"/>
                  <a:gd name="T71" fmla="*/ 36222496 h 567"/>
                  <a:gd name="T72" fmla="*/ 482438751 w 404"/>
                  <a:gd name="T73" fmla="*/ 33958026 h 567"/>
                  <a:gd name="T74" fmla="*/ 480173752 w 404"/>
                  <a:gd name="T75" fmla="*/ 33958026 h 567"/>
                  <a:gd name="T76" fmla="*/ 459788761 w 404"/>
                  <a:gd name="T77" fmla="*/ 29430590 h 567"/>
                  <a:gd name="T78" fmla="*/ 439405276 w 404"/>
                  <a:gd name="T79" fmla="*/ 33958026 h 567"/>
                  <a:gd name="T80" fmla="*/ 439405276 w 404"/>
                  <a:gd name="T81" fmla="*/ 33958026 h 567"/>
                  <a:gd name="T82" fmla="*/ 63419970 w 404"/>
                  <a:gd name="T83" fmla="*/ 201488199 h 56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404"/>
                  <a:gd name="T127" fmla="*/ 0 h 567"/>
                  <a:gd name="T128" fmla="*/ 404 w 404"/>
                  <a:gd name="T129" fmla="*/ 567 h 56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404" h="567">
                    <a:moveTo>
                      <a:pt x="15" y="553"/>
                    </a:moveTo>
                    <a:cubicBezTo>
                      <a:pt x="5" y="544"/>
                      <a:pt x="0" y="530"/>
                      <a:pt x="0" y="514"/>
                    </a:cubicBezTo>
                    <a:cubicBezTo>
                      <a:pt x="0" y="514"/>
                      <a:pt x="0" y="120"/>
                      <a:pt x="0" y="119"/>
                    </a:cubicBezTo>
                    <a:cubicBezTo>
                      <a:pt x="0" y="91"/>
                      <a:pt x="21" y="78"/>
                      <a:pt x="22" y="78"/>
                    </a:cubicBezTo>
                    <a:cubicBezTo>
                      <a:pt x="22" y="77"/>
                      <a:pt x="22" y="77"/>
                      <a:pt x="22" y="77"/>
                    </a:cubicBezTo>
                    <a:cubicBezTo>
                      <a:pt x="187" y="4"/>
                      <a:pt x="187" y="4"/>
                      <a:pt x="187" y="4"/>
                    </a:cubicBezTo>
                    <a:cubicBezTo>
                      <a:pt x="192" y="1"/>
                      <a:pt x="198" y="0"/>
                      <a:pt x="203" y="0"/>
                    </a:cubicBezTo>
                    <a:cubicBezTo>
                      <a:pt x="209" y="0"/>
                      <a:pt x="214" y="1"/>
                      <a:pt x="219" y="4"/>
                    </a:cubicBezTo>
                    <a:cubicBezTo>
                      <a:pt x="227" y="7"/>
                      <a:pt x="341" y="58"/>
                      <a:pt x="374" y="73"/>
                    </a:cubicBezTo>
                    <a:cubicBezTo>
                      <a:pt x="379" y="76"/>
                      <a:pt x="382" y="77"/>
                      <a:pt x="384" y="78"/>
                    </a:cubicBezTo>
                    <a:cubicBezTo>
                      <a:pt x="380" y="84"/>
                      <a:pt x="380" y="84"/>
                      <a:pt x="380" y="84"/>
                    </a:cubicBezTo>
                    <a:cubicBezTo>
                      <a:pt x="384" y="79"/>
                      <a:pt x="384" y="79"/>
                      <a:pt x="384" y="79"/>
                    </a:cubicBezTo>
                    <a:cubicBezTo>
                      <a:pt x="393" y="86"/>
                      <a:pt x="404" y="100"/>
                      <a:pt x="404" y="117"/>
                    </a:cubicBezTo>
                    <a:cubicBezTo>
                      <a:pt x="404" y="132"/>
                      <a:pt x="404" y="514"/>
                      <a:pt x="404" y="514"/>
                    </a:cubicBezTo>
                    <a:cubicBezTo>
                      <a:pt x="404" y="532"/>
                      <a:pt x="400" y="545"/>
                      <a:pt x="391" y="554"/>
                    </a:cubicBezTo>
                    <a:cubicBezTo>
                      <a:pt x="381" y="563"/>
                      <a:pt x="368" y="567"/>
                      <a:pt x="352" y="567"/>
                    </a:cubicBezTo>
                    <a:cubicBezTo>
                      <a:pt x="53" y="567"/>
                      <a:pt x="53" y="567"/>
                      <a:pt x="53" y="567"/>
                    </a:cubicBezTo>
                    <a:cubicBezTo>
                      <a:pt x="53" y="567"/>
                      <a:pt x="53" y="567"/>
                      <a:pt x="53" y="567"/>
                    </a:cubicBezTo>
                    <a:cubicBezTo>
                      <a:pt x="37" y="567"/>
                      <a:pt x="24" y="562"/>
                      <a:pt x="15" y="553"/>
                    </a:cubicBezTo>
                    <a:close/>
                    <a:moveTo>
                      <a:pt x="28" y="89"/>
                    </a:moveTo>
                    <a:cubicBezTo>
                      <a:pt x="28" y="89"/>
                      <a:pt x="27" y="90"/>
                      <a:pt x="26" y="90"/>
                    </a:cubicBezTo>
                    <a:cubicBezTo>
                      <a:pt x="25" y="92"/>
                      <a:pt x="23" y="93"/>
                      <a:pt x="21" y="96"/>
                    </a:cubicBezTo>
                    <a:cubicBezTo>
                      <a:pt x="17" y="101"/>
                      <a:pt x="13" y="108"/>
                      <a:pt x="13" y="119"/>
                    </a:cubicBezTo>
                    <a:cubicBezTo>
                      <a:pt x="13" y="120"/>
                      <a:pt x="13" y="514"/>
                      <a:pt x="13" y="514"/>
                    </a:cubicBezTo>
                    <a:cubicBezTo>
                      <a:pt x="14" y="541"/>
                      <a:pt x="27" y="553"/>
                      <a:pt x="53" y="554"/>
                    </a:cubicBezTo>
                    <a:cubicBezTo>
                      <a:pt x="352" y="554"/>
                      <a:pt x="352" y="554"/>
                      <a:pt x="352" y="554"/>
                    </a:cubicBezTo>
                    <a:cubicBezTo>
                      <a:pt x="366" y="554"/>
                      <a:pt x="376" y="551"/>
                      <a:pt x="382" y="545"/>
                    </a:cubicBezTo>
                    <a:cubicBezTo>
                      <a:pt x="387" y="539"/>
                      <a:pt x="391" y="530"/>
                      <a:pt x="391" y="514"/>
                    </a:cubicBezTo>
                    <a:cubicBezTo>
                      <a:pt x="391" y="514"/>
                      <a:pt x="391" y="132"/>
                      <a:pt x="391" y="117"/>
                    </a:cubicBezTo>
                    <a:cubicBezTo>
                      <a:pt x="391" y="106"/>
                      <a:pt x="383" y="95"/>
                      <a:pt x="376" y="89"/>
                    </a:cubicBezTo>
                    <a:cubicBezTo>
                      <a:pt x="376" y="89"/>
                      <a:pt x="376" y="89"/>
                      <a:pt x="376" y="89"/>
                    </a:cubicBezTo>
                    <a:cubicBezTo>
                      <a:pt x="375" y="89"/>
                      <a:pt x="375" y="88"/>
                      <a:pt x="374" y="88"/>
                    </a:cubicBezTo>
                    <a:cubicBezTo>
                      <a:pt x="373" y="87"/>
                      <a:pt x="371" y="86"/>
                      <a:pt x="368" y="85"/>
                    </a:cubicBezTo>
                    <a:cubicBezTo>
                      <a:pt x="364" y="83"/>
                      <a:pt x="357" y="80"/>
                      <a:pt x="349" y="76"/>
                    </a:cubicBezTo>
                    <a:cubicBezTo>
                      <a:pt x="334" y="69"/>
                      <a:pt x="313" y="60"/>
                      <a:pt x="293" y="51"/>
                    </a:cubicBezTo>
                    <a:cubicBezTo>
                      <a:pt x="253" y="33"/>
                      <a:pt x="213" y="16"/>
                      <a:pt x="213" y="16"/>
                    </a:cubicBezTo>
                    <a:cubicBezTo>
                      <a:pt x="213" y="15"/>
                      <a:pt x="213" y="15"/>
                      <a:pt x="213" y="15"/>
                    </a:cubicBezTo>
                    <a:cubicBezTo>
                      <a:pt x="212" y="15"/>
                      <a:pt x="212" y="15"/>
                      <a:pt x="212" y="15"/>
                    </a:cubicBezTo>
                    <a:cubicBezTo>
                      <a:pt x="211" y="14"/>
                      <a:pt x="207" y="13"/>
                      <a:pt x="203" y="13"/>
                    </a:cubicBezTo>
                    <a:cubicBezTo>
                      <a:pt x="199" y="13"/>
                      <a:pt x="196" y="14"/>
                      <a:pt x="194" y="15"/>
                    </a:cubicBezTo>
                    <a:cubicBezTo>
                      <a:pt x="194" y="15"/>
                      <a:pt x="194" y="15"/>
                      <a:pt x="194" y="15"/>
                    </a:cubicBezTo>
                    <a:cubicBezTo>
                      <a:pt x="28" y="89"/>
                      <a:pt x="28" y="89"/>
                      <a:pt x="28" y="89"/>
                    </a:cubicBezTo>
                    <a:close/>
                  </a:path>
                </a:pathLst>
              </a:custGeom>
              <a:solidFill>
                <a:srgbClr val="89929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1" name="Freeform 807"/>
              <p:cNvSpPr>
                <a:spLocks noEditPoints="1"/>
              </p:cNvSpPr>
              <p:nvPr/>
            </p:nvSpPr>
            <p:spPr bwMode="auto">
              <a:xfrm>
                <a:off x="4350" y="1608"/>
                <a:ext cx="58" cy="58"/>
              </a:xfrm>
              <a:custGeom>
                <a:avLst/>
                <a:gdLst>
                  <a:gd name="T0" fmla="*/ 11851438 w 112"/>
                  <a:gd name="T1" fmla="*/ 63205668 h 112"/>
                  <a:gd name="T2" fmla="*/ 0 w 112"/>
                  <a:gd name="T3" fmla="*/ 51919290 h 112"/>
                  <a:gd name="T4" fmla="*/ 0 w 112"/>
                  <a:gd name="T5" fmla="*/ 11286378 h 112"/>
                  <a:gd name="T6" fmla="*/ 11851438 w 112"/>
                  <a:gd name="T7" fmla="*/ 0 h 112"/>
                  <a:gd name="T8" fmla="*/ 51355732 w 112"/>
                  <a:gd name="T9" fmla="*/ 0 h 112"/>
                  <a:gd name="T10" fmla="*/ 63207170 w 112"/>
                  <a:gd name="T11" fmla="*/ 11286378 h 112"/>
                  <a:gd name="T12" fmla="*/ 63207170 w 112"/>
                  <a:gd name="T13" fmla="*/ 51919290 h 112"/>
                  <a:gd name="T14" fmla="*/ 51355732 w 112"/>
                  <a:gd name="T15" fmla="*/ 63205668 h 112"/>
                  <a:gd name="T16" fmla="*/ 11851438 w 112"/>
                  <a:gd name="T17" fmla="*/ 63205668 h 112"/>
                  <a:gd name="T18" fmla="*/ 7336533 w 112"/>
                  <a:gd name="T19" fmla="*/ 11286378 h 112"/>
                  <a:gd name="T20" fmla="*/ 7336533 w 112"/>
                  <a:gd name="T21" fmla="*/ 51919290 h 112"/>
                  <a:gd name="T22" fmla="*/ 11851438 w 112"/>
                  <a:gd name="T23" fmla="*/ 55869222 h 112"/>
                  <a:gd name="T24" fmla="*/ 51355732 w 112"/>
                  <a:gd name="T25" fmla="*/ 55869222 h 112"/>
                  <a:gd name="T26" fmla="*/ 55870637 w 112"/>
                  <a:gd name="T27" fmla="*/ 51919290 h 112"/>
                  <a:gd name="T28" fmla="*/ 55870637 w 112"/>
                  <a:gd name="T29" fmla="*/ 11286378 h 112"/>
                  <a:gd name="T30" fmla="*/ 51355732 w 112"/>
                  <a:gd name="T31" fmla="*/ 7336446 h 112"/>
                  <a:gd name="T32" fmla="*/ 11851438 w 112"/>
                  <a:gd name="T33" fmla="*/ 7336446 h 112"/>
                  <a:gd name="T34" fmla="*/ 7336533 w 112"/>
                  <a:gd name="T35" fmla="*/ 11286378 h 11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2"/>
                  <a:gd name="T55" fmla="*/ 0 h 112"/>
                  <a:gd name="T56" fmla="*/ 112 w 112"/>
                  <a:gd name="T57" fmla="*/ 112 h 11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2" h="112">
                    <a:moveTo>
                      <a:pt x="21" y="112"/>
                    </a:moveTo>
                    <a:cubicBezTo>
                      <a:pt x="10" y="112"/>
                      <a:pt x="0" y="103"/>
                      <a:pt x="0" y="92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10" y="0"/>
                      <a:pt x="21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102" y="0"/>
                      <a:pt x="112" y="9"/>
                      <a:pt x="112" y="20"/>
                    </a:cubicBezTo>
                    <a:cubicBezTo>
                      <a:pt x="112" y="92"/>
                      <a:pt x="112" y="92"/>
                      <a:pt x="112" y="92"/>
                    </a:cubicBezTo>
                    <a:cubicBezTo>
                      <a:pt x="112" y="103"/>
                      <a:pt x="102" y="112"/>
                      <a:pt x="91" y="112"/>
                    </a:cubicBezTo>
                    <a:lnTo>
                      <a:pt x="21" y="112"/>
                    </a:lnTo>
                    <a:close/>
                    <a:moveTo>
                      <a:pt x="13" y="20"/>
                    </a:moveTo>
                    <a:cubicBezTo>
                      <a:pt x="13" y="92"/>
                      <a:pt x="13" y="92"/>
                      <a:pt x="13" y="92"/>
                    </a:cubicBezTo>
                    <a:cubicBezTo>
                      <a:pt x="13" y="96"/>
                      <a:pt x="17" y="99"/>
                      <a:pt x="21" y="99"/>
                    </a:cubicBezTo>
                    <a:cubicBezTo>
                      <a:pt x="91" y="99"/>
                      <a:pt x="91" y="99"/>
                      <a:pt x="91" y="99"/>
                    </a:cubicBezTo>
                    <a:cubicBezTo>
                      <a:pt x="95" y="99"/>
                      <a:pt x="99" y="96"/>
                      <a:pt x="99" y="92"/>
                    </a:cubicBezTo>
                    <a:cubicBezTo>
                      <a:pt x="99" y="20"/>
                      <a:pt x="99" y="20"/>
                      <a:pt x="99" y="20"/>
                    </a:cubicBezTo>
                    <a:cubicBezTo>
                      <a:pt x="99" y="16"/>
                      <a:pt x="95" y="13"/>
                      <a:pt x="91" y="13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17" y="13"/>
                      <a:pt x="13" y="16"/>
                      <a:pt x="13" y="2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2" name="Freeform 808"/>
              <p:cNvSpPr>
                <a:spLocks noEditPoints="1"/>
              </p:cNvSpPr>
              <p:nvPr/>
            </p:nvSpPr>
            <p:spPr bwMode="auto">
              <a:xfrm>
                <a:off x="4448" y="1608"/>
                <a:ext cx="57" cy="58"/>
              </a:xfrm>
              <a:custGeom>
                <a:avLst/>
                <a:gdLst>
                  <a:gd name="T0" fmla="*/ 11615008 w 111"/>
                  <a:gd name="T1" fmla="*/ 63205668 h 112"/>
                  <a:gd name="T2" fmla="*/ 0 w 111"/>
                  <a:gd name="T3" fmla="*/ 51919290 h 112"/>
                  <a:gd name="T4" fmla="*/ 0 w 111"/>
                  <a:gd name="T5" fmla="*/ 11286378 h 112"/>
                  <a:gd name="T6" fmla="*/ 11615008 w 111"/>
                  <a:gd name="T7" fmla="*/ 0 h 112"/>
                  <a:gd name="T8" fmla="*/ 50330214 w 111"/>
                  <a:gd name="T9" fmla="*/ 0 h 112"/>
                  <a:gd name="T10" fmla="*/ 61391914 w 111"/>
                  <a:gd name="T11" fmla="*/ 11286378 h 112"/>
                  <a:gd name="T12" fmla="*/ 61391914 w 111"/>
                  <a:gd name="T13" fmla="*/ 51919290 h 112"/>
                  <a:gd name="T14" fmla="*/ 50330214 w 111"/>
                  <a:gd name="T15" fmla="*/ 63205668 h 112"/>
                  <a:gd name="T16" fmla="*/ 11615008 w 111"/>
                  <a:gd name="T17" fmla="*/ 63205668 h 112"/>
                  <a:gd name="T18" fmla="*/ 7190031 w 111"/>
                  <a:gd name="T19" fmla="*/ 11286378 h 112"/>
                  <a:gd name="T20" fmla="*/ 7190031 w 111"/>
                  <a:gd name="T21" fmla="*/ 51919290 h 112"/>
                  <a:gd name="T22" fmla="*/ 11615008 w 111"/>
                  <a:gd name="T23" fmla="*/ 55869222 h 112"/>
                  <a:gd name="T24" fmla="*/ 50330214 w 111"/>
                  <a:gd name="T25" fmla="*/ 55869222 h 112"/>
                  <a:gd name="T26" fmla="*/ 54201884 w 111"/>
                  <a:gd name="T27" fmla="*/ 51919290 h 112"/>
                  <a:gd name="T28" fmla="*/ 54201884 w 111"/>
                  <a:gd name="T29" fmla="*/ 11286378 h 112"/>
                  <a:gd name="T30" fmla="*/ 50330214 w 111"/>
                  <a:gd name="T31" fmla="*/ 7336446 h 112"/>
                  <a:gd name="T32" fmla="*/ 11615008 w 111"/>
                  <a:gd name="T33" fmla="*/ 7336446 h 112"/>
                  <a:gd name="T34" fmla="*/ 7190031 w 111"/>
                  <a:gd name="T35" fmla="*/ 11286378 h 11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1"/>
                  <a:gd name="T55" fmla="*/ 0 h 112"/>
                  <a:gd name="T56" fmla="*/ 111 w 111"/>
                  <a:gd name="T57" fmla="*/ 112 h 11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1" h="112">
                    <a:moveTo>
                      <a:pt x="21" y="112"/>
                    </a:moveTo>
                    <a:cubicBezTo>
                      <a:pt x="9" y="112"/>
                      <a:pt x="0" y="103"/>
                      <a:pt x="0" y="92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9" y="0"/>
                      <a:pt x="21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102" y="0"/>
                      <a:pt x="111" y="9"/>
                      <a:pt x="111" y="20"/>
                    </a:cubicBezTo>
                    <a:cubicBezTo>
                      <a:pt x="111" y="92"/>
                      <a:pt x="111" y="92"/>
                      <a:pt x="111" y="92"/>
                    </a:cubicBezTo>
                    <a:cubicBezTo>
                      <a:pt x="111" y="103"/>
                      <a:pt x="102" y="112"/>
                      <a:pt x="91" y="112"/>
                    </a:cubicBezTo>
                    <a:lnTo>
                      <a:pt x="21" y="112"/>
                    </a:lnTo>
                    <a:close/>
                    <a:moveTo>
                      <a:pt x="13" y="20"/>
                    </a:moveTo>
                    <a:cubicBezTo>
                      <a:pt x="13" y="92"/>
                      <a:pt x="13" y="92"/>
                      <a:pt x="13" y="92"/>
                    </a:cubicBezTo>
                    <a:cubicBezTo>
                      <a:pt x="13" y="96"/>
                      <a:pt x="17" y="99"/>
                      <a:pt x="21" y="99"/>
                    </a:cubicBezTo>
                    <a:cubicBezTo>
                      <a:pt x="91" y="99"/>
                      <a:pt x="91" y="99"/>
                      <a:pt x="91" y="99"/>
                    </a:cubicBezTo>
                    <a:cubicBezTo>
                      <a:pt x="95" y="99"/>
                      <a:pt x="98" y="96"/>
                      <a:pt x="98" y="92"/>
                    </a:cubicBezTo>
                    <a:cubicBezTo>
                      <a:pt x="98" y="20"/>
                      <a:pt x="98" y="20"/>
                      <a:pt x="98" y="20"/>
                    </a:cubicBezTo>
                    <a:cubicBezTo>
                      <a:pt x="98" y="16"/>
                      <a:pt x="95" y="13"/>
                      <a:pt x="91" y="13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17" y="13"/>
                      <a:pt x="13" y="16"/>
                      <a:pt x="13" y="2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3" name="Freeform 809"/>
              <p:cNvSpPr>
                <a:spLocks noEditPoints="1"/>
              </p:cNvSpPr>
              <p:nvPr/>
            </p:nvSpPr>
            <p:spPr bwMode="auto">
              <a:xfrm>
                <a:off x="4350" y="1760"/>
                <a:ext cx="58" cy="59"/>
              </a:xfrm>
              <a:custGeom>
                <a:avLst/>
                <a:gdLst>
                  <a:gd name="T0" fmla="*/ 11851438 w 112"/>
                  <a:gd name="T1" fmla="*/ 65033413 h 113"/>
                  <a:gd name="T2" fmla="*/ 0 w 112"/>
                  <a:gd name="T3" fmla="*/ 52947705 h 113"/>
                  <a:gd name="T4" fmla="*/ 0 w 112"/>
                  <a:gd name="T5" fmla="*/ 12085708 h 113"/>
                  <a:gd name="T6" fmla="*/ 11851438 w 112"/>
                  <a:gd name="T7" fmla="*/ 0 h 113"/>
                  <a:gd name="T8" fmla="*/ 51355732 w 112"/>
                  <a:gd name="T9" fmla="*/ 0 h 113"/>
                  <a:gd name="T10" fmla="*/ 63207170 w 112"/>
                  <a:gd name="T11" fmla="*/ 12085708 h 113"/>
                  <a:gd name="T12" fmla="*/ 63207170 w 112"/>
                  <a:gd name="T13" fmla="*/ 52947705 h 113"/>
                  <a:gd name="T14" fmla="*/ 51355732 w 112"/>
                  <a:gd name="T15" fmla="*/ 65033413 h 113"/>
                  <a:gd name="T16" fmla="*/ 11851438 w 112"/>
                  <a:gd name="T17" fmla="*/ 65033413 h 113"/>
                  <a:gd name="T18" fmla="*/ 7336533 w 112"/>
                  <a:gd name="T19" fmla="*/ 12085708 h 113"/>
                  <a:gd name="T20" fmla="*/ 7336533 w 112"/>
                  <a:gd name="T21" fmla="*/ 52947705 h 113"/>
                  <a:gd name="T22" fmla="*/ 11851438 w 112"/>
                  <a:gd name="T23" fmla="*/ 57551820 h 113"/>
                  <a:gd name="T24" fmla="*/ 51355732 w 112"/>
                  <a:gd name="T25" fmla="*/ 57551820 h 113"/>
                  <a:gd name="T26" fmla="*/ 55870637 w 112"/>
                  <a:gd name="T27" fmla="*/ 52947705 h 113"/>
                  <a:gd name="T28" fmla="*/ 55870637 w 112"/>
                  <a:gd name="T29" fmla="*/ 12085708 h 113"/>
                  <a:gd name="T30" fmla="*/ 51355732 w 112"/>
                  <a:gd name="T31" fmla="*/ 7481592 h 113"/>
                  <a:gd name="T32" fmla="*/ 11851438 w 112"/>
                  <a:gd name="T33" fmla="*/ 7481592 h 113"/>
                  <a:gd name="T34" fmla="*/ 7336533 w 112"/>
                  <a:gd name="T35" fmla="*/ 12085708 h 11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2"/>
                  <a:gd name="T55" fmla="*/ 0 h 113"/>
                  <a:gd name="T56" fmla="*/ 112 w 112"/>
                  <a:gd name="T57" fmla="*/ 113 h 11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2" h="113">
                    <a:moveTo>
                      <a:pt x="21" y="113"/>
                    </a:moveTo>
                    <a:cubicBezTo>
                      <a:pt x="10" y="113"/>
                      <a:pt x="0" y="104"/>
                      <a:pt x="0" y="92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9"/>
                      <a:pt x="10" y="0"/>
                      <a:pt x="21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102" y="0"/>
                      <a:pt x="112" y="9"/>
                      <a:pt x="112" y="21"/>
                    </a:cubicBezTo>
                    <a:cubicBezTo>
                      <a:pt x="112" y="92"/>
                      <a:pt x="112" y="92"/>
                      <a:pt x="112" y="92"/>
                    </a:cubicBezTo>
                    <a:cubicBezTo>
                      <a:pt x="112" y="104"/>
                      <a:pt x="102" y="113"/>
                      <a:pt x="91" y="113"/>
                    </a:cubicBezTo>
                    <a:lnTo>
                      <a:pt x="21" y="113"/>
                    </a:lnTo>
                    <a:close/>
                    <a:moveTo>
                      <a:pt x="13" y="21"/>
                    </a:moveTo>
                    <a:cubicBezTo>
                      <a:pt x="13" y="92"/>
                      <a:pt x="13" y="92"/>
                      <a:pt x="13" y="92"/>
                    </a:cubicBezTo>
                    <a:cubicBezTo>
                      <a:pt x="13" y="96"/>
                      <a:pt x="17" y="100"/>
                      <a:pt x="21" y="100"/>
                    </a:cubicBezTo>
                    <a:cubicBezTo>
                      <a:pt x="91" y="100"/>
                      <a:pt x="91" y="100"/>
                      <a:pt x="91" y="100"/>
                    </a:cubicBezTo>
                    <a:cubicBezTo>
                      <a:pt x="95" y="100"/>
                      <a:pt x="99" y="96"/>
                      <a:pt x="99" y="92"/>
                    </a:cubicBezTo>
                    <a:cubicBezTo>
                      <a:pt x="99" y="21"/>
                      <a:pt x="99" y="21"/>
                      <a:pt x="99" y="21"/>
                    </a:cubicBezTo>
                    <a:cubicBezTo>
                      <a:pt x="99" y="16"/>
                      <a:pt x="95" y="13"/>
                      <a:pt x="91" y="13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17" y="13"/>
                      <a:pt x="13" y="16"/>
                      <a:pt x="13" y="2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4" name="Freeform 810"/>
              <p:cNvSpPr>
                <a:spLocks noEditPoints="1"/>
              </p:cNvSpPr>
              <p:nvPr/>
            </p:nvSpPr>
            <p:spPr bwMode="auto">
              <a:xfrm>
                <a:off x="4448" y="1760"/>
                <a:ext cx="57" cy="59"/>
              </a:xfrm>
              <a:custGeom>
                <a:avLst/>
                <a:gdLst>
                  <a:gd name="T0" fmla="*/ 11615008 w 111"/>
                  <a:gd name="T1" fmla="*/ 65033413 h 113"/>
                  <a:gd name="T2" fmla="*/ 0 w 111"/>
                  <a:gd name="T3" fmla="*/ 52947705 h 113"/>
                  <a:gd name="T4" fmla="*/ 0 w 111"/>
                  <a:gd name="T5" fmla="*/ 12085708 h 113"/>
                  <a:gd name="T6" fmla="*/ 11615008 w 111"/>
                  <a:gd name="T7" fmla="*/ 0 h 113"/>
                  <a:gd name="T8" fmla="*/ 50330214 w 111"/>
                  <a:gd name="T9" fmla="*/ 0 h 113"/>
                  <a:gd name="T10" fmla="*/ 61391914 w 111"/>
                  <a:gd name="T11" fmla="*/ 12085708 h 113"/>
                  <a:gd name="T12" fmla="*/ 61391914 w 111"/>
                  <a:gd name="T13" fmla="*/ 52947705 h 113"/>
                  <a:gd name="T14" fmla="*/ 50330214 w 111"/>
                  <a:gd name="T15" fmla="*/ 65033413 h 113"/>
                  <a:gd name="T16" fmla="*/ 11615008 w 111"/>
                  <a:gd name="T17" fmla="*/ 65033413 h 113"/>
                  <a:gd name="T18" fmla="*/ 7190031 w 111"/>
                  <a:gd name="T19" fmla="*/ 12085708 h 113"/>
                  <a:gd name="T20" fmla="*/ 7190031 w 111"/>
                  <a:gd name="T21" fmla="*/ 52947705 h 113"/>
                  <a:gd name="T22" fmla="*/ 11615008 w 111"/>
                  <a:gd name="T23" fmla="*/ 57551820 h 113"/>
                  <a:gd name="T24" fmla="*/ 50330214 w 111"/>
                  <a:gd name="T25" fmla="*/ 57551820 h 113"/>
                  <a:gd name="T26" fmla="*/ 54201884 w 111"/>
                  <a:gd name="T27" fmla="*/ 52947705 h 113"/>
                  <a:gd name="T28" fmla="*/ 54201884 w 111"/>
                  <a:gd name="T29" fmla="*/ 12085708 h 113"/>
                  <a:gd name="T30" fmla="*/ 50330214 w 111"/>
                  <a:gd name="T31" fmla="*/ 7481592 h 113"/>
                  <a:gd name="T32" fmla="*/ 11615008 w 111"/>
                  <a:gd name="T33" fmla="*/ 7481592 h 113"/>
                  <a:gd name="T34" fmla="*/ 7190031 w 111"/>
                  <a:gd name="T35" fmla="*/ 12085708 h 11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1"/>
                  <a:gd name="T55" fmla="*/ 0 h 113"/>
                  <a:gd name="T56" fmla="*/ 111 w 111"/>
                  <a:gd name="T57" fmla="*/ 113 h 11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1" h="113">
                    <a:moveTo>
                      <a:pt x="21" y="113"/>
                    </a:moveTo>
                    <a:cubicBezTo>
                      <a:pt x="9" y="113"/>
                      <a:pt x="0" y="104"/>
                      <a:pt x="0" y="92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9"/>
                      <a:pt x="9" y="0"/>
                      <a:pt x="21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102" y="0"/>
                      <a:pt x="111" y="9"/>
                      <a:pt x="111" y="21"/>
                    </a:cubicBezTo>
                    <a:cubicBezTo>
                      <a:pt x="111" y="92"/>
                      <a:pt x="111" y="92"/>
                      <a:pt x="111" y="92"/>
                    </a:cubicBezTo>
                    <a:cubicBezTo>
                      <a:pt x="111" y="104"/>
                      <a:pt x="102" y="113"/>
                      <a:pt x="91" y="113"/>
                    </a:cubicBezTo>
                    <a:lnTo>
                      <a:pt x="21" y="113"/>
                    </a:lnTo>
                    <a:close/>
                    <a:moveTo>
                      <a:pt x="13" y="21"/>
                    </a:moveTo>
                    <a:cubicBezTo>
                      <a:pt x="13" y="92"/>
                      <a:pt x="13" y="92"/>
                      <a:pt x="13" y="92"/>
                    </a:cubicBezTo>
                    <a:cubicBezTo>
                      <a:pt x="13" y="96"/>
                      <a:pt x="17" y="100"/>
                      <a:pt x="21" y="100"/>
                    </a:cubicBezTo>
                    <a:cubicBezTo>
                      <a:pt x="91" y="100"/>
                      <a:pt x="91" y="100"/>
                      <a:pt x="91" y="100"/>
                    </a:cubicBezTo>
                    <a:cubicBezTo>
                      <a:pt x="95" y="100"/>
                      <a:pt x="98" y="96"/>
                      <a:pt x="98" y="92"/>
                    </a:cubicBezTo>
                    <a:cubicBezTo>
                      <a:pt x="98" y="21"/>
                      <a:pt x="98" y="21"/>
                      <a:pt x="98" y="21"/>
                    </a:cubicBezTo>
                    <a:cubicBezTo>
                      <a:pt x="98" y="16"/>
                      <a:pt x="95" y="13"/>
                      <a:pt x="91" y="13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17" y="13"/>
                      <a:pt x="13" y="16"/>
                      <a:pt x="13" y="2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5" name="Freeform 811"/>
              <p:cNvSpPr>
                <a:spLocks noEditPoints="1"/>
              </p:cNvSpPr>
              <p:nvPr/>
            </p:nvSpPr>
            <p:spPr bwMode="auto">
              <a:xfrm>
                <a:off x="4350" y="1683"/>
                <a:ext cx="58" cy="59"/>
              </a:xfrm>
              <a:custGeom>
                <a:avLst/>
                <a:gdLst>
                  <a:gd name="T0" fmla="*/ 11851438 w 112"/>
                  <a:gd name="T1" fmla="*/ 65033413 h 113"/>
                  <a:gd name="T2" fmla="*/ 0 w 112"/>
                  <a:gd name="T3" fmla="*/ 53522745 h 113"/>
                  <a:gd name="T4" fmla="*/ 0 w 112"/>
                  <a:gd name="T5" fmla="*/ 12085708 h 113"/>
                  <a:gd name="T6" fmla="*/ 11851438 w 112"/>
                  <a:gd name="T7" fmla="*/ 0 h 113"/>
                  <a:gd name="T8" fmla="*/ 51355732 w 112"/>
                  <a:gd name="T9" fmla="*/ 0 h 113"/>
                  <a:gd name="T10" fmla="*/ 63207170 w 112"/>
                  <a:gd name="T11" fmla="*/ 12085708 h 113"/>
                  <a:gd name="T12" fmla="*/ 63207170 w 112"/>
                  <a:gd name="T13" fmla="*/ 53522745 h 113"/>
                  <a:gd name="T14" fmla="*/ 51355732 w 112"/>
                  <a:gd name="T15" fmla="*/ 65033413 h 113"/>
                  <a:gd name="T16" fmla="*/ 11851438 w 112"/>
                  <a:gd name="T17" fmla="*/ 65033413 h 113"/>
                  <a:gd name="T18" fmla="*/ 7336533 w 112"/>
                  <a:gd name="T19" fmla="*/ 12085708 h 113"/>
                  <a:gd name="T20" fmla="*/ 7336533 w 112"/>
                  <a:gd name="T21" fmla="*/ 53522745 h 113"/>
                  <a:gd name="T22" fmla="*/ 11851438 w 112"/>
                  <a:gd name="T23" fmla="*/ 57551820 h 113"/>
                  <a:gd name="T24" fmla="*/ 51355732 w 112"/>
                  <a:gd name="T25" fmla="*/ 57551820 h 113"/>
                  <a:gd name="T26" fmla="*/ 55870637 w 112"/>
                  <a:gd name="T27" fmla="*/ 53522745 h 113"/>
                  <a:gd name="T28" fmla="*/ 55870637 w 112"/>
                  <a:gd name="T29" fmla="*/ 12085708 h 113"/>
                  <a:gd name="T30" fmla="*/ 51355732 w 112"/>
                  <a:gd name="T31" fmla="*/ 7481592 h 113"/>
                  <a:gd name="T32" fmla="*/ 11851438 w 112"/>
                  <a:gd name="T33" fmla="*/ 7481592 h 113"/>
                  <a:gd name="T34" fmla="*/ 7336533 w 112"/>
                  <a:gd name="T35" fmla="*/ 12085708 h 11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2"/>
                  <a:gd name="T55" fmla="*/ 0 h 113"/>
                  <a:gd name="T56" fmla="*/ 112 w 112"/>
                  <a:gd name="T57" fmla="*/ 113 h 11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2" h="113">
                    <a:moveTo>
                      <a:pt x="21" y="113"/>
                    </a:moveTo>
                    <a:cubicBezTo>
                      <a:pt x="10" y="113"/>
                      <a:pt x="0" y="104"/>
                      <a:pt x="0" y="93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0"/>
                      <a:pt x="10" y="0"/>
                      <a:pt x="21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102" y="0"/>
                      <a:pt x="112" y="10"/>
                      <a:pt x="112" y="21"/>
                    </a:cubicBezTo>
                    <a:cubicBezTo>
                      <a:pt x="112" y="93"/>
                      <a:pt x="112" y="93"/>
                      <a:pt x="112" y="93"/>
                    </a:cubicBezTo>
                    <a:cubicBezTo>
                      <a:pt x="112" y="104"/>
                      <a:pt x="102" y="113"/>
                      <a:pt x="91" y="113"/>
                    </a:cubicBezTo>
                    <a:lnTo>
                      <a:pt x="21" y="113"/>
                    </a:lnTo>
                    <a:close/>
                    <a:moveTo>
                      <a:pt x="13" y="21"/>
                    </a:moveTo>
                    <a:cubicBezTo>
                      <a:pt x="13" y="93"/>
                      <a:pt x="13" y="93"/>
                      <a:pt x="13" y="93"/>
                    </a:cubicBezTo>
                    <a:cubicBezTo>
                      <a:pt x="13" y="97"/>
                      <a:pt x="17" y="100"/>
                      <a:pt x="21" y="100"/>
                    </a:cubicBezTo>
                    <a:cubicBezTo>
                      <a:pt x="91" y="100"/>
                      <a:pt x="91" y="100"/>
                      <a:pt x="91" y="100"/>
                    </a:cubicBezTo>
                    <a:cubicBezTo>
                      <a:pt x="95" y="100"/>
                      <a:pt x="99" y="97"/>
                      <a:pt x="99" y="93"/>
                    </a:cubicBezTo>
                    <a:cubicBezTo>
                      <a:pt x="99" y="21"/>
                      <a:pt x="99" y="21"/>
                      <a:pt x="99" y="21"/>
                    </a:cubicBezTo>
                    <a:cubicBezTo>
                      <a:pt x="99" y="17"/>
                      <a:pt x="95" y="13"/>
                      <a:pt x="91" y="13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17" y="13"/>
                      <a:pt x="13" y="17"/>
                      <a:pt x="13" y="2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6" name="Freeform 812"/>
              <p:cNvSpPr>
                <a:spLocks noEditPoints="1"/>
              </p:cNvSpPr>
              <p:nvPr/>
            </p:nvSpPr>
            <p:spPr bwMode="auto">
              <a:xfrm>
                <a:off x="4448" y="1683"/>
                <a:ext cx="57" cy="59"/>
              </a:xfrm>
              <a:custGeom>
                <a:avLst/>
                <a:gdLst>
                  <a:gd name="T0" fmla="*/ 11615008 w 111"/>
                  <a:gd name="T1" fmla="*/ 65033413 h 113"/>
                  <a:gd name="T2" fmla="*/ 0 w 111"/>
                  <a:gd name="T3" fmla="*/ 53522745 h 113"/>
                  <a:gd name="T4" fmla="*/ 0 w 111"/>
                  <a:gd name="T5" fmla="*/ 12085708 h 113"/>
                  <a:gd name="T6" fmla="*/ 11615008 w 111"/>
                  <a:gd name="T7" fmla="*/ 0 h 113"/>
                  <a:gd name="T8" fmla="*/ 50330214 w 111"/>
                  <a:gd name="T9" fmla="*/ 0 h 113"/>
                  <a:gd name="T10" fmla="*/ 61391914 w 111"/>
                  <a:gd name="T11" fmla="*/ 12085708 h 113"/>
                  <a:gd name="T12" fmla="*/ 61391914 w 111"/>
                  <a:gd name="T13" fmla="*/ 53522745 h 113"/>
                  <a:gd name="T14" fmla="*/ 50330214 w 111"/>
                  <a:gd name="T15" fmla="*/ 65033413 h 113"/>
                  <a:gd name="T16" fmla="*/ 11615008 w 111"/>
                  <a:gd name="T17" fmla="*/ 65033413 h 113"/>
                  <a:gd name="T18" fmla="*/ 7190031 w 111"/>
                  <a:gd name="T19" fmla="*/ 12085708 h 113"/>
                  <a:gd name="T20" fmla="*/ 7190031 w 111"/>
                  <a:gd name="T21" fmla="*/ 53522745 h 113"/>
                  <a:gd name="T22" fmla="*/ 11615008 w 111"/>
                  <a:gd name="T23" fmla="*/ 57551820 h 113"/>
                  <a:gd name="T24" fmla="*/ 50330214 w 111"/>
                  <a:gd name="T25" fmla="*/ 57551820 h 113"/>
                  <a:gd name="T26" fmla="*/ 54201884 w 111"/>
                  <a:gd name="T27" fmla="*/ 53522745 h 113"/>
                  <a:gd name="T28" fmla="*/ 54201884 w 111"/>
                  <a:gd name="T29" fmla="*/ 12085708 h 113"/>
                  <a:gd name="T30" fmla="*/ 50330214 w 111"/>
                  <a:gd name="T31" fmla="*/ 7481592 h 113"/>
                  <a:gd name="T32" fmla="*/ 11615008 w 111"/>
                  <a:gd name="T33" fmla="*/ 7481592 h 113"/>
                  <a:gd name="T34" fmla="*/ 7190031 w 111"/>
                  <a:gd name="T35" fmla="*/ 12085708 h 11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1"/>
                  <a:gd name="T55" fmla="*/ 0 h 113"/>
                  <a:gd name="T56" fmla="*/ 111 w 111"/>
                  <a:gd name="T57" fmla="*/ 113 h 11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1" h="113">
                    <a:moveTo>
                      <a:pt x="21" y="113"/>
                    </a:moveTo>
                    <a:cubicBezTo>
                      <a:pt x="9" y="113"/>
                      <a:pt x="0" y="104"/>
                      <a:pt x="0" y="93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0"/>
                      <a:pt x="9" y="0"/>
                      <a:pt x="21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102" y="0"/>
                      <a:pt x="111" y="10"/>
                      <a:pt x="111" y="21"/>
                    </a:cubicBezTo>
                    <a:cubicBezTo>
                      <a:pt x="111" y="93"/>
                      <a:pt x="111" y="93"/>
                      <a:pt x="111" y="93"/>
                    </a:cubicBezTo>
                    <a:cubicBezTo>
                      <a:pt x="111" y="104"/>
                      <a:pt x="102" y="113"/>
                      <a:pt x="91" y="113"/>
                    </a:cubicBezTo>
                    <a:lnTo>
                      <a:pt x="21" y="113"/>
                    </a:lnTo>
                    <a:close/>
                    <a:moveTo>
                      <a:pt x="13" y="21"/>
                    </a:moveTo>
                    <a:cubicBezTo>
                      <a:pt x="13" y="93"/>
                      <a:pt x="13" y="93"/>
                      <a:pt x="13" y="93"/>
                    </a:cubicBezTo>
                    <a:cubicBezTo>
                      <a:pt x="13" y="97"/>
                      <a:pt x="17" y="100"/>
                      <a:pt x="21" y="100"/>
                    </a:cubicBezTo>
                    <a:cubicBezTo>
                      <a:pt x="91" y="100"/>
                      <a:pt x="91" y="100"/>
                      <a:pt x="91" y="100"/>
                    </a:cubicBezTo>
                    <a:cubicBezTo>
                      <a:pt x="95" y="100"/>
                      <a:pt x="98" y="97"/>
                      <a:pt x="98" y="93"/>
                    </a:cubicBezTo>
                    <a:cubicBezTo>
                      <a:pt x="98" y="21"/>
                      <a:pt x="98" y="21"/>
                      <a:pt x="98" y="21"/>
                    </a:cubicBezTo>
                    <a:cubicBezTo>
                      <a:pt x="98" y="17"/>
                      <a:pt x="95" y="13"/>
                      <a:pt x="91" y="13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17" y="13"/>
                      <a:pt x="13" y="17"/>
                      <a:pt x="13" y="2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7" name="Freeform 807"/>
              <p:cNvSpPr>
                <a:spLocks noEditPoints="1"/>
              </p:cNvSpPr>
              <p:nvPr/>
            </p:nvSpPr>
            <p:spPr bwMode="auto">
              <a:xfrm>
                <a:off x="4542" y="1608"/>
                <a:ext cx="58" cy="58"/>
              </a:xfrm>
              <a:custGeom>
                <a:avLst/>
                <a:gdLst>
                  <a:gd name="T0" fmla="*/ 11851438 w 112"/>
                  <a:gd name="T1" fmla="*/ 63205668 h 112"/>
                  <a:gd name="T2" fmla="*/ 0 w 112"/>
                  <a:gd name="T3" fmla="*/ 51919290 h 112"/>
                  <a:gd name="T4" fmla="*/ 0 w 112"/>
                  <a:gd name="T5" fmla="*/ 11286378 h 112"/>
                  <a:gd name="T6" fmla="*/ 11851438 w 112"/>
                  <a:gd name="T7" fmla="*/ 0 h 112"/>
                  <a:gd name="T8" fmla="*/ 51355732 w 112"/>
                  <a:gd name="T9" fmla="*/ 0 h 112"/>
                  <a:gd name="T10" fmla="*/ 63207170 w 112"/>
                  <a:gd name="T11" fmla="*/ 11286378 h 112"/>
                  <a:gd name="T12" fmla="*/ 63207170 w 112"/>
                  <a:gd name="T13" fmla="*/ 51919290 h 112"/>
                  <a:gd name="T14" fmla="*/ 51355732 w 112"/>
                  <a:gd name="T15" fmla="*/ 63205668 h 112"/>
                  <a:gd name="T16" fmla="*/ 11851438 w 112"/>
                  <a:gd name="T17" fmla="*/ 63205668 h 112"/>
                  <a:gd name="T18" fmla="*/ 7336533 w 112"/>
                  <a:gd name="T19" fmla="*/ 11286378 h 112"/>
                  <a:gd name="T20" fmla="*/ 7336533 w 112"/>
                  <a:gd name="T21" fmla="*/ 51919290 h 112"/>
                  <a:gd name="T22" fmla="*/ 11851438 w 112"/>
                  <a:gd name="T23" fmla="*/ 55869222 h 112"/>
                  <a:gd name="T24" fmla="*/ 51355732 w 112"/>
                  <a:gd name="T25" fmla="*/ 55869222 h 112"/>
                  <a:gd name="T26" fmla="*/ 55870637 w 112"/>
                  <a:gd name="T27" fmla="*/ 51919290 h 112"/>
                  <a:gd name="T28" fmla="*/ 55870637 w 112"/>
                  <a:gd name="T29" fmla="*/ 11286378 h 112"/>
                  <a:gd name="T30" fmla="*/ 51355732 w 112"/>
                  <a:gd name="T31" fmla="*/ 7336446 h 112"/>
                  <a:gd name="T32" fmla="*/ 11851438 w 112"/>
                  <a:gd name="T33" fmla="*/ 7336446 h 112"/>
                  <a:gd name="T34" fmla="*/ 7336533 w 112"/>
                  <a:gd name="T35" fmla="*/ 11286378 h 11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2"/>
                  <a:gd name="T55" fmla="*/ 0 h 112"/>
                  <a:gd name="T56" fmla="*/ 112 w 112"/>
                  <a:gd name="T57" fmla="*/ 112 h 11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2" h="112">
                    <a:moveTo>
                      <a:pt x="21" y="112"/>
                    </a:moveTo>
                    <a:cubicBezTo>
                      <a:pt x="10" y="112"/>
                      <a:pt x="0" y="103"/>
                      <a:pt x="0" y="92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10" y="0"/>
                      <a:pt x="21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102" y="0"/>
                      <a:pt x="112" y="9"/>
                      <a:pt x="112" y="20"/>
                    </a:cubicBezTo>
                    <a:cubicBezTo>
                      <a:pt x="112" y="92"/>
                      <a:pt x="112" y="92"/>
                      <a:pt x="112" y="92"/>
                    </a:cubicBezTo>
                    <a:cubicBezTo>
                      <a:pt x="112" y="103"/>
                      <a:pt x="102" y="112"/>
                      <a:pt x="91" y="112"/>
                    </a:cubicBezTo>
                    <a:lnTo>
                      <a:pt x="21" y="112"/>
                    </a:lnTo>
                    <a:close/>
                    <a:moveTo>
                      <a:pt x="13" y="20"/>
                    </a:moveTo>
                    <a:cubicBezTo>
                      <a:pt x="13" y="92"/>
                      <a:pt x="13" y="92"/>
                      <a:pt x="13" y="92"/>
                    </a:cubicBezTo>
                    <a:cubicBezTo>
                      <a:pt x="13" y="96"/>
                      <a:pt x="17" y="99"/>
                      <a:pt x="21" y="99"/>
                    </a:cubicBezTo>
                    <a:cubicBezTo>
                      <a:pt x="91" y="99"/>
                      <a:pt x="91" y="99"/>
                      <a:pt x="91" y="99"/>
                    </a:cubicBezTo>
                    <a:cubicBezTo>
                      <a:pt x="95" y="99"/>
                      <a:pt x="99" y="96"/>
                      <a:pt x="99" y="92"/>
                    </a:cubicBezTo>
                    <a:cubicBezTo>
                      <a:pt x="99" y="20"/>
                      <a:pt x="99" y="20"/>
                      <a:pt x="99" y="20"/>
                    </a:cubicBezTo>
                    <a:cubicBezTo>
                      <a:pt x="99" y="16"/>
                      <a:pt x="95" y="13"/>
                      <a:pt x="91" y="13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17" y="13"/>
                      <a:pt x="13" y="16"/>
                      <a:pt x="13" y="2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8" name="Freeform 808"/>
              <p:cNvSpPr>
                <a:spLocks noEditPoints="1"/>
              </p:cNvSpPr>
              <p:nvPr/>
            </p:nvSpPr>
            <p:spPr bwMode="auto">
              <a:xfrm>
                <a:off x="4639" y="1608"/>
                <a:ext cx="57" cy="58"/>
              </a:xfrm>
              <a:custGeom>
                <a:avLst/>
                <a:gdLst>
                  <a:gd name="T0" fmla="*/ 11615008 w 111"/>
                  <a:gd name="T1" fmla="*/ 63205668 h 112"/>
                  <a:gd name="T2" fmla="*/ 0 w 111"/>
                  <a:gd name="T3" fmla="*/ 51919290 h 112"/>
                  <a:gd name="T4" fmla="*/ 0 w 111"/>
                  <a:gd name="T5" fmla="*/ 11286378 h 112"/>
                  <a:gd name="T6" fmla="*/ 11615008 w 111"/>
                  <a:gd name="T7" fmla="*/ 0 h 112"/>
                  <a:gd name="T8" fmla="*/ 50330214 w 111"/>
                  <a:gd name="T9" fmla="*/ 0 h 112"/>
                  <a:gd name="T10" fmla="*/ 61391914 w 111"/>
                  <a:gd name="T11" fmla="*/ 11286378 h 112"/>
                  <a:gd name="T12" fmla="*/ 61391914 w 111"/>
                  <a:gd name="T13" fmla="*/ 51919290 h 112"/>
                  <a:gd name="T14" fmla="*/ 50330214 w 111"/>
                  <a:gd name="T15" fmla="*/ 63205668 h 112"/>
                  <a:gd name="T16" fmla="*/ 11615008 w 111"/>
                  <a:gd name="T17" fmla="*/ 63205668 h 112"/>
                  <a:gd name="T18" fmla="*/ 7190031 w 111"/>
                  <a:gd name="T19" fmla="*/ 11286378 h 112"/>
                  <a:gd name="T20" fmla="*/ 7190031 w 111"/>
                  <a:gd name="T21" fmla="*/ 51919290 h 112"/>
                  <a:gd name="T22" fmla="*/ 11615008 w 111"/>
                  <a:gd name="T23" fmla="*/ 55869222 h 112"/>
                  <a:gd name="T24" fmla="*/ 50330214 w 111"/>
                  <a:gd name="T25" fmla="*/ 55869222 h 112"/>
                  <a:gd name="T26" fmla="*/ 54201884 w 111"/>
                  <a:gd name="T27" fmla="*/ 51919290 h 112"/>
                  <a:gd name="T28" fmla="*/ 54201884 w 111"/>
                  <a:gd name="T29" fmla="*/ 11286378 h 112"/>
                  <a:gd name="T30" fmla="*/ 50330214 w 111"/>
                  <a:gd name="T31" fmla="*/ 7336446 h 112"/>
                  <a:gd name="T32" fmla="*/ 11615008 w 111"/>
                  <a:gd name="T33" fmla="*/ 7336446 h 112"/>
                  <a:gd name="T34" fmla="*/ 7190031 w 111"/>
                  <a:gd name="T35" fmla="*/ 11286378 h 11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1"/>
                  <a:gd name="T55" fmla="*/ 0 h 112"/>
                  <a:gd name="T56" fmla="*/ 111 w 111"/>
                  <a:gd name="T57" fmla="*/ 112 h 11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1" h="112">
                    <a:moveTo>
                      <a:pt x="21" y="112"/>
                    </a:moveTo>
                    <a:cubicBezTo>
                      <a:pt x="9" y="112"/>
                      <a:pt x="0" y="103"/>
                      <a:pt x="0" y="92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9" y="0"/>
                      <a:pt x="21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102" y="0"/>
                      <a:pt x="111" y="9"/>
                      <a:pt x="111" y="20"/>
                    </a:cubicBezTo>
                    <a:cubicBezTo>
                      <a:pt x="111" y="92"/>
                      <a:pt x="111" y="92"/>
                      <a:pt x="111" y="92"/>
                    </a:cubicBezTo>
                    <a:cubicBezTo>
                      <a:pt x="111" y="103"/>
                      <a:pt x="102" y="112"/>
                      <a:pt x="91" y="112"/>
                    </a:cubicBezTo>
                    <a:lnTo>
                      <a:pt x="21" y="112"/>
                    </a:lnTo>
                    <a:close/>
                    <a:moveTo>
                      <a:pt x="13" y="20"/>
                    </a:moveTo>
                    <a:cubicBezTo>
                      <a:pt x="13" y="92"/>
                      <a:pt x="13" y="92"/>
                      <a:pt x="13" y="92"/>
                    </a:cubicBezTo>
                    <a:cubicBezTo>
                      <a:pt x="13" y="96"/>
                      <a:pt x="17" y="99"/>
                      <a:pt x="21" y="99"/>
                    </a:cubicBezTo>
                    <a:cubicBezTo>
                      <a:pt x="91" y="99"/>
                      <a:pt x="91" y="99"/>
                      <a:pt x="91" y="99"/>
                    </a:cubicBezTo>
                    <a:cubicBezTo>
                      <a:pt x="95" y="99"/>
                      <a:pt x="98" y="96"/>
                      <a:pt x="98" y="92"/>
                    </a:cubicBezTo>
                    <a:cubicBezTo>
                      <a:pt x="98" y="20"/>
                      <a:pt x="98" y="20"/>
                      <a:pt x="98" y="20"/>
                    </a:cubicBezTo>
                    <a:cubicBezTo>
                      <a:pt x="98" y="16"/>
                      <a:pt x="95" y="13"/>
                      <a:pt x="91" y="13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17" y="13"/>
                      <a:pt x="13" y="16"/>
                      <a:pt x="13" y="2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9" name="Freeform 809"/>
              <p:cNvSpPr>
                <a:spLocks noEditPoints="1"/>
              </p:cNvSpPr>
              <p:nvPr/>
            </p:nvSpPr>
            <p:spPr bwMode="auto">
              <a:xfrm>
                <a:off x="4542" y="1760"/>
                <a:ext cx="58" cy="59"/>
              </a:xfrm>
              <a:custGeom>
                <a:avLst/>
                <a:gdLst>
                  <a:gd name="T0" fmla="*/ 11851438 w 112"/>
                  <a:gd name="T1" fmla="*/ 65033413 h 113"/>
                  <a:gd name="T2" fmla="*/ 0 w 112"/>
                  <a:gd name="T3" fmla="*/ 52947705 h 113"/>
                  <a:gd name="T4" fmla="*/ 0 w 112"/>
                  <a:gd name="T5" fmla="*/ 12085708 h 113"/>
                  <a:gd name="T6" fmla="*/ 11851438 w 112"/>
                  <a:gd name="T7" fmla="*/ 0 h 113"/>
                  <a:gd name="T8" fmla="*/ 51355732 w 112"/>
                  <a:gd name="T9" fmla="*/ 0 h 113"/>
                  <a:gd name="T10" fmla="*/ 63207170 w 112"/>
                  <a:gd name="T11" fmla="*/ 12085708 h 113"/>
                  <a:gd name="T12" fmla="*/ 63207170 w 112"/>
                  <a:gd name="T13" fmla="*/ 52947705 h 113"/>
                  <a:gd name="T14" fmla="*/ 51355732 w 112"/>
                  <a:gd name="T15" fmla="*/ 65033413 h 113"/>
                  <a:gd name="T16" fmla="*/ 11851438 w 112"/>
                  <a:gd name="T17" fmla="*/ 65033413 h 113"/>
                  <a:gd name="T18" fmla="*/ 7336533 w 112"/>
                  <a:gd name="T19" fmla="*/ 12085708 h 113"/>
                  <a:gd name="T20" fmla="*/ 7336533 w 112"/>
                  <a:gd name="T21" fmla="*/ 52947705 h 113"/>
                  <a:gd name="T22" fmla="*/ 11851438 w 112"/>
                  <a:gd name="T23" fmla="*/ 57551820 h 113"/>
                  <a:gd name="T24" fmla="*/ 51355732 w 112"/>
                  <a:gd name="T25" fmla="*/ 57551820 h 113"/>
                  <a:gd name="T26" fmla="*/ 55870637 w 112"/>
                  <a:gd name="T27" fmla="*/ 52947705 h 113"/>
                  <a:gd name="T28" fmla="*/ 55870637 w 112"/>
                  <a:gd name="T29" fmla="*/ 12085708 h 113"/>
                  <a:gd name="T30" fmla="*/ 51355732 w 112"/>
                  <a:gd name="T31" fmla="*/ 7481592 h 113"/>
                  <a:gd name="T32" fmla="*/ 11851438 w 112"/>
                  <a:gd name="T33" fmla="*/ 7481592 h 113"/>
                  <a:gd name="T34" fmla="*/ 7336533 w 112"/>
                  <a:gd name="T35" fmla="*/ 12085708 h 11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2"/>
                  <a:gd name="T55" fmla="*/ 0 h 113"/>
                  <a:gd name="T56" fmla="*/ 112 w 112"/>
                  <a:gd name="T57" fmla="*/ 113 h 11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2" h="113">
                    <a:moveTo>
                      <a:pt x="21" y="113"/>
                    </a:moveTo>
                    <a:cubicBezTo>
                      <a:pt x="10" y="113"/>
                      <a:pt x="0" y="104"/>
                      <a:pt x="0" y="92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9"/>
                      <a:pt x="10" y="0"/>
                      <a:pt x="21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102" y="0"/>
                      <a:pt x="112" y="9"/>
                      <a:pt x="112" y="21"/>
                    </a:cubicBezTo>
                    <a:cubicBezTo>
                      <a:pt x="112" y="92"/>
                      <a:pt x="112" y="92"/>
                      <a:pt x="112" y="92"/>
                    </a:cubicBezTo>
                    <a:cubicBezTo>
                      <a:pt x="112" y="104"/>
                      <a:pt x="102" y="113"/>
                      <a:pt x="91" y="113"/>
                    </a:cubicBezTo>
                    <a:lnTo>
                      <a:pt x="21" y="113"/>
                    </a:lnTo>
                    <a:close/>
                    <a:moveTo>
                      <a:pt x="13" y="21"/>
                    </a:moveTo>
                    <a:cubicBezTo>
                      <a:pt x="13" y="92"/>
                      <a:pt x="13" y="92"/>
                      <a:pt x="13" y="92"/>
                    </a:cubicBezTo>
                    <a:cubicBezTo>
                      <a:pt x="13" y="96"/>
                      <a:pt x="17" y="100"/>
                      <a:pt x="21" y="100"/>
                    </a:cubicBezTo>
                    <a:cubicBezTo>
                      <a:pt x="91" y="100"/>
                      <a:pt x="91" y="100"/>
                      <a:pt x="91" y="100"/>
                    </a:cubicBezTo>
                    <a:cubicBezTo>
                      <a:pt x="95" y="100"/>
                      <a:pt x="99" y="96"/>
                      <a:pt x="99" y="92"/>
                    </a:cubicBezTo>
                    <a:cubicBezTo>
                      <a:pt x="99" y="21"/>
                      <a:pt x="99" y="21"/>
                      <a:pt x="99" y="21"/>
                    </a:cubicBezTo>
                    <a:cubicBezTo>
                      <a:pt x="99" y="16"/>
                      <a:pt x="95" y="13"/>
                      <a:pt x="91" y="13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17" y="13"/>
                      <a:pt x="13" y="16"/>
                      <a:pt x="13" y="2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0" name="Freeform 810"/>
              <p:cNvSpPr>
                <a:spLocks noEditPoints="1"/>
              </p:cNvSpPr>
              <p:nvPr/>
            </p:nvSpPr>
            <p:spPr bwMode="auto">
              <a:xfrm>
                <a:off x="4639" y="1760"/>
                <a:ext cx="57" cy="59"/>
              </a:xfrm>
              <a:custGeom>
                <a:avLst/>
                <a:gdLst>
                  <a:gd name="T0" fmla="*/ 11615008 w 111"/>
                  <a:gd name="T1" fmla="*/ 65033413 h 113"/>
                  <a:gd name="T2" fmla="*/ 0 w 111"/>
                  <a:gd name="T3" fmla="*/ 52947705 h 113"/>
                  <a:gd name="T4" fmla="*/ 0 w 111"/>
                  <a:gd name="T5" fmla="*/ 12085708 h 113"/>
                  <a:gd name="T6" fmla="*/ 11615008 w 111"/>
                  <a:gd name="T7" fmla="*/ 0 h 113"/>
                  <a:gd name="T8" fmla="*/ 50330214 w 111"/>
                  <a:gd name="T9" fmla="*/ 0 h 113"/>
                  <a:gd name="T10" fmla="*/ 61391914 w 111"/>
                  <a:gd name="T11" fmla="*/ 12085708 h 113"/>
                  <a:gd name="T12" fmla="*/ 61391914 w 111"/>
                  <a:gd name="T13" fmla="*/ 52947705 h 113"/>
                  <a:gd name="T14" fmla="*/ 50330214 w 111"/>
                  <a:gd name="T15" fmla="*/ 65033413 h 113"/>
                  <a:gd name="T16" fmla="*/ 11615008 w 111"/>
                  <a:gd name="T17" fmla="*/ 65033413 h 113"/>
                  <a:gd name="T18" fmla="*/ 7190031 w 111"/>
                  <a:gd name="T19" fmla="*/ 12085708 h 113"/>
                  <a:gd name="T20" fmla="*/ 7190031 w 111"/>
                  <a:gd name="T21" fmla="*/ 52947705 h 113"/>
                  <a:gd name="T22" fmla="*/ 11615008 w 111"/>
                  <a:gd name="T23" fmla="*/ 57551820 h 113"/>
                  <a:gd name="T24" fmla="*/ 50330214 w 111"/>
                  <a:gd name="T25" fmla="*/ 57551820 h 113"/>
                  <a:gd name="T26" fmla="*/ 54201884 w 111"/>
                  <a:gd name="T27" fmla="*/ 52947705 h 113"/>
                  <a:gd name="T28" fmla="*/ 54201884 w 111"/>
                  <a:gd name="T29" fmla="*/ 12085708 h 113"/>
                  <a:gd name="T30" fmla="*/ 50330214 w 111"/>
                  <a:gd name="T31" fmla="*/ 7481592 h 113"/>
                  <a:gd name="T32" fmla="*/ 11615008 w 111"/>
                  <a:gd name="T33" fmla="*/ 7481592 h 113"/>
                  <a:gd name="T34" fmla="*/ 7190031 w 111"/>
                  <a:gd name="T35" fmla="*/ 12085708 h 11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1"/>
                  <a:gd name="T55" fmla="*/ 0 h 113"/>
                  <a:gd name="T56" fmla="*/ 111 w 111"/>
                  <a:gd name="T57" fmla="*/ 113 h 11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1" h="113">
                    <a:moveTo>
                      <a:pt x="21" y="113"/>
                    </a:moveTo>
                    <a:cubicBezTo>
                      <a:pt x="9" y="113"/>
                      <a:pt x="0" y="104"/>
                      <a:pt x="0" y="92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9"/>
                      <a:pt x="9" y="0"/>
                      <a:pt x="21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102" y="0"/>
                      <a:pt x="111" y="9"/>
                      <a:pt x="111" y="21"/>
                    </a:cubicBezTo>
                    <a:cubicBezTo>
                      <a:pt x="111" y="92"/>
                      <a:pt x="111" y="92"/>
                      <a:pt x="111" y="92"/>
                    </a:cubicBezTo>
                    <a:cubicBezTo>
                      <a:pt x="111" y="104"/>
                      <a:pt x="102" y="113"/>
                      <a:pt x="91" y="113"/>
                    </a:cubicBezTo>
                    <a:lnTo>
                      <a:pt x="21" y="113"/>
                    </a:lnTo>
                    <a:close/>
                    <a:moveTo>
                      <a:pt x="13" y="21"/>
                    </a:moveTo>
                    <a:cubicBezTo>
                      <a:pt x="13" y="92"/>
                      <a:pt x="13" y="92"/>
                      <a:pt x="13" y="92"/>
                    </a:cubicBezTo>
                    <a:cubicBezTo>
                      <a:pt x="13" y="96"/>
                      <a:pt x="17" y="100"/>
                      <a:pt x="21" y="100"/>
                    </a:cubicBezTo>
                    <a:cubicBezTo>
                      <a:pt x="91" y="100"/>
                      <a:pt x="91" y="100"/>
                      <a:pt x="91" y="100"/>
                    </a:cubicBezTo>
                    <a:cubicBezTo>
                      <a:pt x="95" y="100"/>
                      <a:pt x="98" y="96"/>
                      <a:pt x="98" y="92"/>
                    </a:cubicBezTo>
                    <a:cubicBezTo>
                      <a:pt x="98" y="21"/>
                      <a:pt x="98" y="21"/>
                      <a:pt x="98" y="21"/>
                    </a:cubicBezTo>
                    <a:cubicBezTo>
                      <a:pt x="98" y="16"/>
                      <a:pt x="95" y="13"/>
                      <a:pt x="91" y="13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17" y="13"/>
                      <a:pt x="13" y="16"/>
                      <a:pt x="13" y="2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1" name="Freeform 811"/>
              <p:cNvSpPr>
                <a:spLocks noEditPoints="1"/>
              </p:cNvSpPr>
              <p:nvPr/>
            </p:nvSpPr>
            <p:spPr bwMode="auto">
              <a:xfrm>
                <a:off x="4542" y="1683"/>
                <a:ext cx="58" cy="59"/>
              </a:xfrm>
              <a:custGeom>
                <a:avLst/>
                <a:gdLst>
                  <a:gd name="T0" fmla="*/ 11851438 w 112"/>
                  <a:gd name="T1" fmla="*/ 65033413 h 113"/>
                  <a:gd name="T2" fmla="*/ 0 w 112"/>
                  <a:gd name="T3" fmla="*/ 53522745 h 113"/>
                  <a:gd name="T4" fmla="*/ 0 w 112"/>
                  <a:gd name="T5" fmla="*/ 12085708 h 113"/>
                  <a:gd name="T6" fmla="*/ 11851438 w 112"/>
                  <a:gd name="T7" fmla="*/ 0 h 113"/>
                  <a:gd name="T8" fmla="*/ 51355732 w 112"/>
                  <a:gd name="T9" fmla="*/ 0 h 113"/>
                  <a:gd name="T10" fmla="*/ 63207170 w 112"/>
                  <a:gd name="T11" fmla="*/ 12085708 h 113"/>
                  <a:gd name="T12" fmla="*/ 63207170 w 112"/>
                  <a:gd name="T13" fmla="*/ 53522745 h 113"/>
                  <a:gd name="T14" fmla="*/ 51355732 w 112"/>
                  <a:gd name="T15" fmla="*/ 65033413 h 113"/>
                  <a:gd name="T16" fmla="*/ 11851438 w 112"/>
                  <a:gd name="T17" fmla="*/ 65033413 h 113"/>
                  <a:gd name="T18" fmla="*/ 7336533 w 112"/>
                  <a:gd name="T19" fmla="*/ 12085708 h 113"/>
                  <a:gd name="T20" fmla="*/ 7336533 w 112"/>
                  <a:gd name="T21" fmla="*/ 53522745 h 113"/>
                  <a:gd name="T22" fmla="*/ 11851438 w 112"/>
                  <a:gd name="T23" fmla="*/ 57551820 h 113"/>
                  <a:gd name="T24" fmla="*/ 51355732 w 112"/>
                  <a:gd name="T25" fmla="*/ 57551820 h 113"/>
                  <a:gd name="T26" fmla="*/ 55870637 w 112"/>
                  <a:gd name="T27" fmla="*/ 53522745 h 113"/>
                  <a:gd name="T28" fmla="*/ 55870637 w 112"/>
                  <a:gd name="T29" fmla="*/ 12085708 h 113"/>
                  <a:gd name="T30" fmla="*/ 51355732 w 112"/>
                  <a:gd name="T31" fmla="*/ 7481592 h 113"/>
                  <a:gd name="T32" fmla="*/ 11851438 w 112"/>
                  <a:gd name="T33" fmla="*/ 7481592 h 113"/>
                  <a:gd name="T34" fmla="*/ 7336533 w 112"/>
                  <a:gd name="T35" fmla="*/ 12085708 h 11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2"/>
                  <a:gd name="T55" fmla="*/ 0 h 113"/>
                  <a:gd name="T56" fmla="*/ 112 w 112"/>
                  <a:gd name="T57" fmla="*/ 113 h 11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2" h="113">
                    <a:moveTo>
                      <a:pt x="21" y="113"/>
                    </a:moveTo>
                    <a:cubicBezTo>
                      <a:pt x="10" y="113"/>
                      <a:pt x="0" y="104"/>
                      <a:pt x="0" y="93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0"/>
                      <a:pt x="10" y="0"/>
                      <a:pt x="21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102" y="0"/>
                      <a:pt x="112" y="10"/>
                      <a:pt x="112" y="21"/>
                    </a:cubicBezTo>
                    <a:cubicBezTo>
                      <a:pt x="112" y="93"/>
                      <a:pt x="112" y="93"/>
                      <a:pt x="112" y="93"/>
                    </a:cubicBezTo>
                    <a:cubicBezTo>
                      <a:pt x="112" y="104"/>
                      <a:pt x="102" y="113"/>
                      <a:pt x="91" y="113"/>
                    </a:cubicBezTo>
                    <a:lnTo>
                      <a:pt x="21" y="113"/>
                    </a:lnTo>
                    <a:close/>
                    <a:moveTo>
                      <a:pt x="13" y="21"/>
                    </a:moveTo>
                    <a:cubicBezTo>
                      <a:pt x="13" y="93"/>
                      <a:pt x="13" y="93"/>
                      <a:pt x="13" y="93"/>
                    </a:cubicBezTo>
                    <a:cubicBezTo>
                      <a:pt x="13" y="97"/>
                      <a:pt x="17" y="100"/>
                      <a:pt x="21" y="100"/>
                    </a:cubicBezTo>
                    <a:cubicBezTo>
                      <a:pt x="91" y="100"/>
                      <a:pt x="91" y="100"/>
                      <a:pt x="91" y="100"/>
                    </a:cubicBezTo>
                    <a:cubicBezTo>
                      <a:pt x="95" y="100"/>
                      <a:pt x="99" y="97"/>
                      <a:pt x="99" y="93"/>
                    </a:cubicBezTo>
                    <a:cubicBezTo>
                      <a:pt x="99" y="21"/>
                      <a:pt x="99" y="21"/>
                      <a:pt x="99" y="21"/>
                    </a:cubicBezTo>
                    <a:cubicBezTo>
                      <a:pt x="99" y="17"/>
                      <a:pt x="95" y="13"/>
                      <a:pt x="91" y="13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17" y="13"/>
                      <a:pt x="13" y="17"/>
                      <a:pt x="13" y="2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2" name="Freeform 812"/>
              <p:cNvSpPr>
                <a:spLocks noEditPoints="1"/>
              </p:cNvSpPr>
              <p:nvPr/>
            </p:nvSpPr>
            <p:spPr bwMode="auto">
              <a:xfrm>
                <a:off x="4639" y="1683"/>
                <a:ext cx="57" cy="59"/>
              </a:xfrm>
              <a:custGeom>
                <a:avLst/>
                <a:gdLst>
                  <a:gd name="T0" fmla="*/ 11615008 w 111"/>
                  <a:gd name="T1" fmla="*/ 65033413 h 113"/>
                  <a:gd name="T2" fmla="*/ 0 w 111"/>
                  <a:gd name="T3" fmla="*/ 53522745 h 113"/>
                  <a:gd name="T4" fmla="*/ 0 w 111"/>
                  <a:gd name="T5" fmla="*/ 12085708 h 113"/>
                  <a:gd name="T6" fmla="*/ 11615008 w 111"/>
                  <a:gd name="T7" fmla="*/ 0 h 113"/>
                  <a:gd name="T8" fmla="*/ 50330214 w 111"/>
                  <a:gd name="T9" fmla="*/ 0 h 113"/>
                  <a:gd name="T10" fmla="*/ 61391914 w 111"/>
                  <a:gd name="T11" fmla="*/ 12085708 h 113"/>
                  <a:gd name="T12" fmla="*/ 61391914 w 111"/>
                  <a:gd name="T13" fmla="*/ 53522745 h 113"/>
                  <a:gd name="T14" fmla="*/ 50330214 w 111"/>
                  <a:gd name="T15" fmla="*/ 65033413 h 113"/>
                  <a:gd name="T16" fmla="*/ 11615008 w 111"/>
                  <a:gd name="T17" fmla="*/ 65033413 h 113"/>
                  <a:gd name="T18" fmla="*/ 7190031 w 111"/>
                  <a:gd name="T19" fmla="*/ 12085708 h 113"/>
                  <a:gd name="T20" fmla="*/ 7190031 w 111"/>
                  <a:gd name="T21" fmla="*/ 53522745 h 113"/>
                  <a:gd name="T22" fmla="*/ 11615008 w 111"/>
                  <a:gd name="T23" fmla="*/ 57551820 h 113"/>
                  <a:gd name="T24" fmla="*/ 50330214 w 111"/>
                  <a:gd name="T25" fmla="*/ 57551820 h 113"/>
                  <a:gd name="T26" fmla="*/ 54201884 w 111"/>
                  <a:gd name="T27" fmla="*/ 53522745 h 113"/>
                  <a:gd name="T28" fmla="*/ 54201884 w 111"/>
                  <a:gd name="T29" fmla="*/ 12085708 h 113"/>
                  <a:gd name="T30" fmla="*/ 50330214 w 111"/>
                  <a:gd name="T31" fmla="*/ 7481592 h 113"/>
                  <a:gd name="T32" fmla="*/ 11615008 w 111"/>
                  <a:gd name="T33" fmla="*/ 7481592 h 113"/>
                  <a:gd name="T34" fmla="*/ 7190031 w 111"/>
                  <a:gd name="T35" fmla="*/ 12085708 h 11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1"/>
                  <a:gd name="T55" fmla="*/ 0 h 113"/>
                  <a:gd name="T56" fmla="*/ 111 w 111"/>
                  <a:gd name="T57" fmla="*/ 113 h 11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1" h="113">
                    <a:moveTo>
                      <a:pt x="21" y="113"/>
                    </a:moveTo>
                    <a:cubicBezTo>
                      <a:pt x="9" y="113"/>
                      <a:pt x="0" y="104"/>
                      <a:pt x="0" y="93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0"/>
                      <a:pt x="9" y="0"/>
                      <a:pt x="21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102" y="0"/>
                      <a:pt x="111" y="10"/>
                      <a:pt x="111" y="21"/>
                    </a:cubicBezTo>
                    <a:cubicBezTo>
                      <a:pt x="111" y="93"/>
                      <a:pt x="111" y="93"/>
                      <a:pt x="111" y="93"/>
                    </a:cubicBezTo>
                    <a:cubicBezTo>
                      <a:pt x="111" y="104"/>
                      <a:pt x="102" y="113"/>
                      <a:pt x="91" y="113"/>
                    </a:cubicBezTo>
                    <a:lnTo>
                      <a:pt x="21" y="113"/>
                    </a:lnTo>
                    <a:close/>
                    <a:moveTo>
                      <a:pt x="13" y="21"/>
                    </a:moveTo>
                    <a:cubicBezTo>
                      <a:pt x="13" y="93"/>
                      <a:pt x="13" y="93"/>
                      <a:pt x="13" y="93"/>
                    </a:cubicBezTo>
                    <a:cubicBezTo>
                      <a:pt x="13" y="97"/>
                      <a:pt x="17" y="100"/>
                      <a:pt x="21" y="100"/>
                    </a:cubicBezTo>
                    <a:cubicBezTo>
                      <a:pt x="91" y="100"/>
                      <a:pt x="91" y="100"/>
                      <a:pt x="91" y="100"/>
                    </a:cubicBezTo>
                    <a:cubicBezTo>
                      <a:pt x="95" y="100"/>
                      <a:pt x="98" y="97"/>
                      <a:pt x="98" y="93"/>
                    </a:cubicBezTo>
                    <a:cubicBezTo>
                      <a:pt x="98" y="21"/>
                      <a:pt x="98" y="21"/>
                      <a:pt x="98" y="21"/>
                    </a:cubicBezTo>
                    <a:cubicBezTo>
                      <a:pt x="98" y="17"/>
                      <a:pt x="95" y="13"/>
                      <a:pt x="91" y="13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17" y="13"/>
                      <a:pt x="13" y="17"/>
                      <a:pt x="13" y="2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3" name="Freeform 807"/>
              <p:cNvSpPr>
                <a:spLocks noEditPoints="1"/>
              </p:cNvSpPr>
              <p:nvPr/>
            </p:nvSpPr>
            <p:spPr bwMode="auto">
              <a:xfrm>
                <a:off x="4350" y="1378"/>
                <a:ext cx="58" cy="58"/>
              </a:xfrm>
              <a:custGeom>
                <a:avLst/>
                <a:gdLst>
                  <a:gd name="T0" fmla="*/ 11851438 w 112"/>
                  <a:gd name="T1" fmla="*/ 63205668 h 112"/>
                  <a:gd name="T2" fmla="*/ 0 w 112"/>
                  <a:gd name="T3" fmla="*/ 51919290 h 112"/>
                  <a:gd name="T4" fmla="*/ 0 w 112"/>
                  <a:gd name="T5" fmla="*/ 11286378 h 112"/>
                  <a:gd name="T6" fmla="*/ 11851438 w 112"/>
                  <a:gd name="T7" fmla="*/ 0 h 112"/>
                  <a:gd name="T8" fmla="*/ 51355732 w 112"/>
                  <a:gd name="T9" fmla="*/ 0 h 112"/>
                  <a:gd name="T10" fmla="*/ 63207170 w 112"/>
                  <a:gd name="T11" fmla="*/ 11286378 h 112"/>
                  <a:gd name="T12" fmla="*/ 63207170 w 112"/>
                  <a:gd name="T13" fmla="*/ 51919290 h 112"/>
                  <a:gd name="T14" fmla="*/ 51355732 w 112"/>
                  <a:gd name="T15" fmla="*/ 63205668 h 112"/>
                  <a:gd name="T16" fmla="*/ 11851438 w 112"/>
                  <a:gd name="T17" fmla="*/ 63205668 h 112"/>
                  <a:gd name="T18" fmla="*/ 7336533 w 112"/>
                  <a:gd name="T19" fmla="*/ 11286378 h 112"/>
                  <a:gd name="T20" fmla="*/ 7336533 w 112"/>
                  <a:gd name="T21" fmla="*/ 51919290 h 112"/>
                  <a:gd name="T22" fmla="*/ 11851438 w 112"/>
                  <a:gd name="T23" fmla="*/ 55869222 h 112"/>
                  <a:gd name="T24" fmla="*/ 51355732 w 112"/>
                  <a:gd name="T25" fmla="*/ 55869222 h 112"/>
                  <a:gd name="T26" fmla="*/ 55870637 w 112"/>
                  <a:gd name="T27" fmla="*/ 51919290 h 112"/>
                  <a:gd name="T28" fmla="*/ 55870637 w 112"/>
                  <a:gd name="T29" fmla="*/ 11286378 h 112"/>
                  <a:gd name="T30" fmla="*/ 51355732 w 112"/>
                  <a:gd name="T31" fmla="*/ 7336446 h 112"/>
                  <a:gd name="T32" fmla="*/ 11851438 w 112"/>
                  <a:gd name="T33" fmla="*/ 7336446 h 112"/>
                  <a:gd name="T34" fmla="*/ 7336533 w 112"/>
                  <a:gd name="T35" fmla="*/ 11286378 h 11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2"/>
                  <a:gd name="T55" fmla="*/ 0 h 112"/>
                  <a:gd name="T56" fmla="*/ 112 w 112"/>
                  <a:gd name="T57" fmla="*/ 112 h 11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2" h="112">
                    <a:moveTo>
                      <a:pt x="21" y="112"/>
                    </a:moveTo>
                    <a:cubicBezTo>
                      <a:pt x="10" y="112"/>
                      <a:pt x="0" y="103"/>
                      <a:pt x="0" y="92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10" y="0"/>
                      <a:pt x="21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102" y="0"/>
                      <a:pt x="112" y="9"/>
                      <a:pt x="112" y="20"/>
                    </a:cubicBezTo>
                    <a:cubicBezTo>
                      <a:pt x="112" y="92"/>
                      <a:pt x="112" y="92"/>
                      <a:pt x="112" y="92"/>
                    </a:cubicBezTo>
                    <a:cubicBezTo>
                      <a:pt x="112" y="103"/>
                      <a:pt x="102" y="112"/>
                      <a:pt x="91" y="112"/>
                    </a:cubicBezTo>
                    <a:lnTo>
                      <a:pt x="21" y="112"/>
                    </a:lnTo>
                    <a:close/>
                    <a:moveTo>
                      <a:pt x="13" y="20"/>
                    </a:moveTo>
                    <a:cubicBezTo>
                      <a:pt x="13" y="92"/>
                      <a:pt x="13" y="92"/>
                      <a:pt x="13" y="92"/>
                    </a:cubicBezTo>
                    <a:cubicBezTo>
                      <a:pt x="13" y="96"/>
                      <a:pt x="17" y="99"/>
                      <a:pt x="21" y="99"/>
                    </a:cubicBezTo>
                    <a:cubicBezTo>
                      <a:pt x="91" y="99"/>
                      <a:pt x="91" y="99"/>
                      <a:pt x="91" y="99"/>
                    </a:cubicBezTo>
                    <a:cubicBezTo>
                      <a:pt x="95" y="99"/>
                      <a:pt x="99" y="96"/>
                      <a:pt x="99" y="92"/>
                    </a:cubicBezTo>
                    <a:cubicBezTo>
                      <a:pt x="99" y="20"/>
                      <a:pt x="99" y="20"/>
                      <a:pt x="99" y="20"/>
                    </a:cubicBezTo>
                    <a:cubicBezTo>
                      <a:pt x="99" y="16"/>
                      <a:pt x="95" y="13"/>
                      <a:pt x="91" y="13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17" y="13"/>
                      <a:pt x="13" y="16"/>
                      <a:pt x="13" y="2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4" name="Freeform 808"/>
              <p:cNvSpPr>
                <a:spLocks noEditPoints="1"/>
              </p:cNvSpPr>
              <p:nvPr/>
            </p:nvSpPr>
            <p:spPr bwMode="auto">
              <a:xfrm>
                <a:off x="4448" y="1378"/>
                <a:ext cx="57" cy="58"/>
              </a:xfrm>
              <a:custGeom>
                <a:avLst/>
                <a:gdLst>
                  <a:gd name="T0" fmla="*/ 11615008 w 111"/>
                  <a:gd name="T1" fmla="*/ 63205668 h 112"/>
                  <a:gd name="T2" fmla="*/ 0 w 111"/>
                  <a:gd name="T3" fmla="*/ 51919290 h 112"/>
                  <a:gd name="T4" fmla="*/ 0 w 111"/>
                  <a:gd name="T5" fmla="*/ 11286378 h 112"/>
                  <a:gd name="T6" fmla="*/ 11615008 w 111"/>
                  <a:gd name="T7" fmla="*/ 0 h 112"/>
                  <a:gd name="T8" fmla="*/ 50330214 w 111"/>
                  <a:gd name="T9" fmla="*/ 0 h 112"/>
                  <a:gd name="T10" fmla="*/ 61391914 w 111"/>
                  <a:gd name="T11" fmla="*/ 11286378 h 112"/>
                  <a:gd name="T12" fmla="*/ 61391914 w 111"/>
                  <a:gd name="T13" fmla="*/ 51919290 h 112"/>
                  <a:gd name="T14" fmla="*/ 50330214 w 111"/>
                  <a:gd name="T15" fmla="*/ 63205668 h 112"/>
                  <a:gd name="T16" fmla="*/ 11615008 w 111"/>
                  <a:gd name="T17" fmla="*/ 63205668 h 112"/>
                  <a:gd name="T18" fmla="*/ 7190031 w 111"/>
                  <a:gd name="T19" fmla="*/ 11286378 h 112"/>
                  <a:gd name="T20" fmla="*/ 7190031 w 111"/>
                  <a:gd name="T21" fmla="*/ 51919290 h 112"/>
                  <a:gd name="T22" fmla="*/ 11615008 w 111"/>
                  <a:gd name="T23" fmla="*/ 55869222 h 112"/>
                  <a:gd name="T24" fmla="*/ 50330214 w 111"/>
                  <a:gd name="T25" fmla="*/ 55869222 h 112"/>
                  <a:gd name="T26" fmla="*/ 54201884 w 111"/>
                  <a:gd name="T27" fmla="*/ 51919290 h 112"/>
                  <a:gd name="T28" fmla="*/ 54201884 w 111"/>
                  <a:gd name="T29" fmla="*/ 11286378 h 112"/>
                  <a:gd name="T30" fmla="*/ 50330214 w 111"/>
                  <a:gd name="T31" fmla="*/ 7336446 h 112"/>
                  <a:gd name="T32" fmla="*/ 11615008 w 111"/>
                  <a:gd name="T33" fmla="*/ 7336446 h 112"/>
                  <a:gd name="T34" fmla="*/ 7190031 w 111"/>
                  <a:gd name="T35" fmla="*/ 11286378 h 11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1"/>
                  <a:gd name="T55" fmla="*/ 0 h 112"/>
                  <a:gd name="T56" fmla="*/ 111 w 111"/>
                  <a:gd name="T57" fmla="*/ 112 h 11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1" h="112">
                    <a:moveTo>
                      <a:pt x="21" y="112"/>
                    </a:moveTo>
                    <a:cubicBezTo>
                      <a:pt x="9" y="112"/>
                      <a:pt x="0" y="103"/>
                      <a:pt x="0" y="92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9" y="0"/>
                      <a:pt x="21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102" y="0"/>
                      <a:pt x="111" y="9"/>
                      <a:pt x="111" y="20"/>
                    </a:cubicBezTo>
                    <a:cubicBezTo>
                      <a:pt x="111" y="92"/>
                      <a:pt x="111" y="92"/>
                      <a:pt x="111" y="92"/>
                    </a:cubicBezTo>
                    <a:cubicBezTo>
                      <a:pt x="111" y="103"/>
                      <a:pt x="102" y="112"/>
                      <a:pt x="91" y="112"/>
                    </a:cubicBezTo>
                    <a:lnTo>
                      <a:pt x="21" y="112"/>
                    </a:lnTo>
                    <a:close/>
                    <a:moveTo>
                      <a:pt x="13" y="20"/>
                    </a:moveTo>
                    <a:cubicBezTo>
                      <a:pt x="13" y="92"/>
                      <a:pt x="13" y="92"/>
                      <a:pt x="13" y="92"/>
                    </a:cubicBezTo>
                    <a:cubicBezTo>
                      <a:pt x="13" y="96"/>
                      <a:pt x="17" y="99"/>
                      <a:pt x="21" y="99"/>
                    </a:cubicBezTo>
                    <a:cubicBezTo>
                      <a:pt x="91" y="99"/>
                      <a:pt x="91" y="99"/>
                      <a:pt x="91" y="99"/>
                    </a:cubicBezTo>
                    <a:cubicBezTo>
                      <a:pt x="95" y="99"/>
                      <a:pt x="98" y="96"/>
                      <a:pt x="98" y="92"/>
                    </a:cubicBezTo>
                    <a:cubicBezTo>
                      <a:pt x="98" y="20"/>
                      <a:pt x="98" y="20"/>
                      <a:pt x="98" y="20"/>
                    </a:cubicBezTo>
                    <a:cubicBezTo>
                      <a:pt x="98" y="16"/>
                      <a:pt x="95" y="13"/>
                      <a:pt x="91" y="13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17" y="13"/>
                      <a:pt x="13" y="16"/>
                      <a:pt x="13" y="2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5" name="Freeform 809"/>
              <p:cNvSpPr>
                <a:spLocks noEditPoints="1"/>
              </p:cNvSpPr>
              <p:nvPr/>
            </p:nvSpPr>
            <p:spPr bwMode="auto">
              <a:xfrm>
                <a:off x="4350" y="1530"/>
                <a:ext cx="58" cy="59"/>
              </a:xfrm>
              <a:custGeom>
                <a:avLst/>
                <a:gdLst>
                  <a:gd name="T0" fmla="*/ 11851438 w 112"/>
                  <a:gd name="T1" fmla="*/ 65033413 h 113"/>
                  <a:gd name="T2" fmla="*/ 0 w 112"/>
                  <a:gd name="T3" fmla="*/ 52947705 h 113"/>
                  <a:gd name="T4" fmla="*/ 0 w 112"/>
                  <a:gd name="T5" fmla="*/ 12085708 h 113"/>
                  <a:gd name="T6" fmla="*/ 11851438 w 112"/>
                  <a:gd name="T7" fmla="*/ 0 h 113"/>
                  <a:gd name="T8" fmla="*/ 51355732 w 112"/>
                  <a:gd name="T9" fmla="*/ 0 h 113"/>
                  <a:gd name="T10" fmla="*/ 63207170 w 112"/>
                  <a:gd name="T11" fmla="*/ 12085708 h 113"/>
                  <a:gd name="T12" fmla="*/ 63207170 w 112"/>
                  <a:gd name="T13" fmla="*/ 52947705 h 113"/>
                  <a:gd name="T14" fmla="*/ 51355732 w 112"/>
                  <a:gd name="T15" fmla="*/ 65033413 h 113"/>
                  <a:gd name="T16" fmla="*/ 11851438 w 112"/>
                  <a:gd name="T17" fmla="*/ 65033413 h 113"/>
                  <a:gd name="T18" fmla="*/ 7336533 w 112"/>
                  <a:gd name="T19" fmla="*/ 12085708 h 113"/>
                  <a:gd name="T20" fmla="*/ 7336533 w 112"/>
                  <a:gd name="T21" fmla="*/ 52947705 h 113"/>
                  <a:gd name="T22" fmla="*/ 11851438 w 112"/>
                  <a:gd name="T23" fmla="*/ 57551820 h 113"/>
                  <a:gd name="T24" fmla="*/ 51355732 w 112"/>
                  <a:gd name="T25" fmla="*/ 57551820 h 113"/>
                  <a:gd name="T26" fmla="*/ 55870637 w 112"/>
                  <a:gd name="T27" fmla="*/ 52947705 h 113"/>
                  <a:gd name="T28" fmla="*/ 55870637 w 112"/>
                  <a:gd name="T29" fmla="*/ 12085708 h 113"/>
                  <a:gd name="T30" fmla="*/ 51355732 w 112"/>
                  <a:gd name="T31" fmla="*/ 7481592 h 113"/>
                  <a:gd name="T32" fmla="*/ 11851438 w 112"/>
                  <a:gd name="T33" fmla="*/ 7481592 h 113"/>
                  <a:gd name="T34" fmla="*/ 7336533 w 112"/>
                  <a:gd name="T35" fmla="*/ 12085708 h 11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2"/>
                  <a:gd name="T55" fmla="*/ 0 h 113"/>
                  <a:gd name="T56" fmla="*/ 112 w 112"/>
                  <a:gd name="T57" fmla="*/ 113 h 11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2" h="113">
                    <a:moveTo>
                      <a:pt x="21" y="113"/>
                    </a:moveTo>
                    <a:cubicBezTo>
                      <a:pt x="10" y="113"/>
                      <a:pt x="0" y="104"/>
                      <a:pt x="0" y="92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9"/>
                      <a:pt x="10" y="0"/>
                      <a:pt x="21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102" y="0"/>
                      <a:pt x="112" y="9"/>
                      <a:pt x="112" y="21"/>
                    </a:cubicBezTo>
                    <a:cubicBezTo>
                      <a:pt x="112" y="92"/>
                      <a:pt x="112" y="92"/>
                      <a:pt x="112" y="92"/>
                    </a:cubicBezTo>
                    <a:cubicBezTo>
                      <a:pt x="112" y="104"/>
                      <a:pt x="102" y="113"/>
                      <a:pt x="91" y="113"/>
                    </a:cubicBezTo>
                    <a:lnTo>
                      <a:pt x="21" y="113"/>
                    </a:lnTo>
                    <a:close/>
                    <a:moveTo>
                      <a:pt x="13" y="21"/>
                    </a:moveTo>
                    <a:cubicBezTo>
                      <a:pt x="13" y="92"/>
                      <a:pt x="13" y="92"/>
                      <a:pt x="13" y="92"/>
                    </a:cubicBezTo>
                    <a:cubicBezTo>
                      <a:pt x="13" y="96"/>
                      <a:pt x="17" y="100"/>
                      <a:pt x="21" y="100"/>
                    </a:cubicBezTo>
                    <a:cubicBezTo>
                      <a:pt x="91" y="100"/>
                      <a:pt x="91" y="100"/>
                      <a:pt x="91" y="100"/>
                    </a:cubicBezTo>
                    <a:cubicBezTo>
                      <a:pt x="95" y="100"/>
                      <a:pt x="99" y="96"/>
                      <a:pt x="99" y="92"/>
                    </a:cubicBezTo>
                    <a:cubicBezTo>
                      <a:pt x="99" y="21"/>
                      <a:pt x="99" y="21"/>
                      <a:pt x="99" y="21"/>
                    </a:cubicBezTo>
                    <a:cubicBezTo>
                      <a:pt x="99" y="16"/>
                      <a:pt x="95" y="13"/>
                      <a:pt x="91" y="13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17" y="13"/>
                      <a:pt x="13" y="16"/>
                      <a:pt x="13" y="2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6" name="Freeform 810"/>
              <p:cNvSpPr>
                <a:spLocks noEditPoints="1"/>
              </p:cNvSpPr>
              <p:nvPr/>
            </p:nvSpPr>
            <p:spPr bwMode="auto">
              <a:xfrm>
                <a:off x="4448" y="1530"/>
                <a:ext cx="57" cy="59"/>
              </a:xfrm>
              <a:custGeom>
                <a:avLst/>
                <a:gdLst>
                  <a:gd name="T0" fmla="*/ 11615008 w 111"/>
                  <a:gd name="T1" fmla="*/ 65033413 h 113"/>
                  <a:gd name="T2" fmla="*/ 0 w 111"/>
                  <a:gd name="T3" fmla="*/ 52947705 h 113"/>
                  <a:gd name="T4" fmla="*/ 0 w 111"/>
                  <a:gd name="T5" fmla="*/ 12085708 h 113"/>
                  <a:gd name="T6" fmla="*/ 11615008 w 111"/>
                  <a:gd name="T7" fmla="*/ 0 h 113"/>
                  <a:gd name="T8" fmla="*/ 50330214 w 111"/>
                  <a:gd name="T9" fmla="*/ 0 h 113"/>
                  <a:gd name="T10" fmla="*/ 61391914 w 111"/>
                  <a:gd name="T11" fmla="*/ 12085708 h 113"/>
                  <a:gd name="T12" fmla="*/ 61391914 w 111"/>
                  <a:gd name="T13" fmla="*/ 52947705 h 113"/>
                  <a:gd name="T14" fmla="*/ 50330214 w 111"/>
                  <a:gd name="T15" fmla="*/ 65033413 h 113"/>
                  <a:gd name="T16" fmla="*/ 11615008 w 111"/>
                  <a:gd name="T17" fmla="*/ 65033413 h 113"/>
                  <a:gd name="T18" fmla="*/ 7190031 w 111"/>
                  <a:gd name="T19" fmla="*/ 12085708 h 113"/>
                  <a:gd name="T20" fmla="*/ 7190031 w 111"/>
                  <a:gd name="T21" fmla="*/ 52947705 h 113"/>
                  <a:gd name="T22" fmla="*/ 11615008 w 111"/>
                  <a:gd name="T23" fmla="*/ 57551820 h 113"/>
                  <a:gd name="T24" fmla="*/ 50330214 w 111"/>
                  <a:gd name="T25" fmla="*/ 57551820 h 113"/>
                  <a:gd name="T26" fmla="*/ 54201884 w 111"/>
                  <a:gd name="T27" fmla="*/ 52947705 h 113"/>
                  <a:gd name="T28" fmla="*/ 54201884 w 111"/>
                  <a:gd name="T29" fmla="*/ 12085708 h 113"/>
                  <a:gd name="T30" fmla="*/ 50330214 w 111"/>
                  <a:gd name="T31" fmla="*/ 7481592 h 113"/>
                  <a:gd name="T32" fmla="*/ 11615008 w 111"/>
                  <a:gd name="T33" fmla="*/ 7481592 h 113"/>
                  <a:gd name="T34" fmla="*/ 7190031 w 111"/>
                  <a:gd name="T35" fmla="*/ 12085708 h 11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1"/>
                  <a:gd name="T55" fmla="*/ 0 h 113"/>
                  <a:gd name="T56" fmla="*/ 111 w 111"/>
                  <a:gd name="T57" fmla="*/ 113 h 11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1" h="113">
                    <a:moveTo>
                      <a:pt x="21" y="113"/>
                    </a:moveTo>
                    <a:cubicBezTo>
                      <a:pt x="9" y="113"/>
                      <a:pt x="0" y="104"/>
                      <a:pt x="0" y="92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9"/>
                      <a:pt x="9" y="0"/>
                      <a:pt x="21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102" y="0"/>
                      <a:pt x="111" y="9"/>
                      <a:pt x="111" y="21"/>
                    </a:cubicBezTo>
                    <a:cubicBezTo>
                      <a:pt x="111" y="92"/>
                      <a:pt x="111" y="92"/>
                      <a:pt x="111" y="92"/>
                    </a:cubicBezTo>
                    <a:cubicBezTo>
                      <a:pt x="111" y="104"/>
                      <a:pt x="102" y="113"/>
                      <a:pt x="91" y="113"/>
                    </a:cubicBezTo>
                    <a:lnTo>
                      <a:pt x="21" y="113"/>
                    </a:lnTo>
                    <a:close/>
                    <a:moveTo>
                      <a:pt x="13" y="21"/>
                    </a:moveTo>
                    <a:cubicBezTo>
                      <a:pt x="13" y="92"/>
                      <a:pt x="13" y="92"/>
                      <a:pt x="13" y="92"/>
                    </a:cubicBezTo>
                    <a:cubicBezTo>
                      <a:pt x="13" y="96"/>
                      <a:pt x="17" y="100"/>
                      <a:pt x="21" y="100"/>
                    </a:cubicBezTo>
                    <a:cubicBezTo>
                      <a:pt x="91" y="100"/>
                      <a:pt x="91" y="100"/>
                      <a:pt x="91" y="100"/>
                    </a:cubicBezTo>
                    <a:cubicBezTo>
                      <a:pt x="95" y="100"/>
                      <a:pt x="98" y="96"/>
                      <a:pt x="98" y="92"/>
                    </a:cubicBezTo>
                    <a:cubicBezTo>
                      <a:pt x="98" y="21"/>
                      <a:pt x="98" y="21"/>
                      <a:pt x="98" y="21"/>
                    </a:cubicBezTo>
                    <a:cubicBezTo>
                      <a:pt x="98" y="16"/>
                      <a:pt x="95" y="13"/>
                      <a:pt x="91" y="13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17" y="13"/>
                      <a:pt x="13" y="16"/>
                      <a:pt x="13" y="2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7" name="Freeform 811"/>
              <p:cNvSpPr>
                <a:spLocks noEditPoints="1"/>
              </p:cNvSpPr>
              <p:nvPr/>
            </p:nvSpPr>
            <p:spPr bwMode="auto">
              <a:xfrm>
                <a:off x="4350" y="1453"/>
                <a:ext cx="58" cy="59"/>
              </a:xfrm>
              <a:custGeom>
                <a:avLst/>
                <a:gdLst>
                  <a:gd name="T0" fmla="*/ 11851438 w 112"/>
                  <a:gd name="T1" fmla="*/ 65033413 h 113"/>
                  <a:gd name="T2" fmla="*/ 0 w 112"/>
                  <a:gd name="T3" fmla="*/ 53522745 h 113"/>
                  <a:gd name="T4" fmla="*/ 0 w 112"/>
                  <a:gd name="T5" fmla="*/ 12085708 h 113"/>
                  <a:gd name="T6" fmla="*/ 11851438 w 112"/>
                  <a:gd name="T7" fmla="*/ 0 h 113"/>
                  <a:gd name="T8" fmla="*/ 51355732 w 112"/>
                  <a:gd name="T9" fmla="*/ 0 h 113"/>
                  <a:gd name="T10" fmla="*/ 63207170 w 112"/>
                  <a:gd name="T11" fmla="*/ 12085708 h 113"/>
                  <a:gd name="T12" fmla="*/ 63207170 w 112"/>
                  <a:gd name="T13" fmla="*/ 53522745 h 113"/>
                  <a:gd name="T14" fmla="*/ 51355732 w 112"/>
                  <a:gd name="T15" fmla="*/ 65033413 h 113"/>
                  <a:gd name="T16" fmla="*/ 11851438 w 112"/>
                  <a:gd name="T17" fmla="*/ 65033413 h 113"/>
                  <a:gd name="T18" fmla="*/ 7336533 w 112"/>
                  <a:gd name="T19" fmla="*/ 12085708 h 113"/>
                  <a:gd name="T20" fmla="*/ 7336533 w 112"/>
                  <a:gd name="T21" fmla="*/ 53522745 h 113"/>
                  <a:gd name="T22" fmla="*/ 11851438 w 112"/>
                  <a:gd name="T23" fmla="*/ 57551820 h 113"/>
                  <a:gd name="T24" fmla="*/ 51355732 w 112"/>
                  <a:gd name="T25" fmla="*/ 57551820 h 113"/>
                  <a:gd name="T26" fmla="*/ 55870637 w 112"/>
                  <a:gd name="T27" fmla="*/ 53522745 h 113"/>
                  <a:gd name="T28" fmla="*/ 55870637 w 112"/>
                  <a:gd name="T29" fmla="*/ 12085708 h 113"/>
                  <a:gd name="T30" fmla="*/ 51355732 w 112"/>
                  <a:gd name="T31" fmla="*/ 7481592 h 113"/>
                  <a:gd name="T32" fmla="*/ 11851438 w 112"/>
                  <a:gd name="T33" fmla="*/ 7481592 h 113"/>
                  <a:gd name="T34" fmla="*/ 7336533 w 112"/>
                  <a:gd name="T35" fmla="*/ 12085708 h 11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2"/>
                  <a:gd name="T55" fmla="*/ 0 h 113"/>
                  <a:gd name="T56" fmla="*/ 112 w 112"/>
                  <a:gd name="T57" fmla="*/ 113 h 11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2" h="113">
                    <a:moveTo>
                      <a:pt x="21" y="113"/>
                    </a:moveTo>
                    <a:cubicBezTo>
                      <a:pt x="10" y="113"/>
                      <a:pt x="0" y="104"/>
                      <a:pt x="0" y="93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0"/>
                      <a:pt x="10" y="0"/>
                      <a:pt x="21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102" y="0"/>
                      <a:pt x="112" y="10"/>
                      <a:pt x="112" y="21"/>
                    </a:cubicBezTo>
                    <a:cubicBezTo>
                      <a:pt x="112" y="93"/>
                      <a:pt x="112" y="93"/>
                      <a:pt x="112" y="93"/>
                    </a:cubicBezTo>
                    <a:cubicBezTo>
                      <a:pt x="112" y="104"/>
                      <a:pt x="102" y="113"/>
                      <a:pt x="91" y="113"/>
                    </a:cubicBezTo>
                    <a:lnTo>
                      <a:pt x="21" y="113"/>
                    </a:lnTo>
                    <a:close/>
                    <a:moveTo>
                      <a:pt x="13" y="21"/>
                    </a:moveTo>
                    <a:cubicBezTo>
                      <a:pt x="13" y="93"/>
                      <a:pt x="13" y="93"/>
                      <a:pt x="13" y="93"/>
                    </a:cubicBezTo>
                    <a:cubicBezTo>
                      <a:pt x="13" y="97"/>
                      <a:pt x="17" y="100"/>
                      <a:pt x="21" y="100"/>
                    </a:cubicBezTo>
                    <a:cubicBezTo>
                      <a:pt x="91" y="100"/>
                      <a:pt x="91" y="100"/>
                      <a:pt x="91" y="100"/>
                    </a:cubicBezTo>
                    <a:cubicBezTo>
                      <a:pt x="95" y="100"/>
                      <a:pt x="99" y="97"/>
                      <a:pt x="99" y="93"/>
                    </a:cubicBezTo>
                    <a:cubicBezTo>
                      <a:pt x="99" y="21"/>
                      <a:pt x="99" y="21"/>
                      <a:pt x="99" y="21"/>
                    </a:cubicBezTo>
                    <a:cubicBezTo>
                      <a:pt x="99" y="17"/>
                      <a:pt x="95" y="13"/>
                      <a:pt x="91" y="13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17" y="13"/>
                      <a:pt x="13" y="17"/>
                      <a:pt x="13" y="2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8" name="Freeform 812"/>
              <p:cNvSpPr>
                <a:spLocks noEditPoints="1"/>
              </p:cNvSpPr>
              <p:nvPr/>
            </p:nvSpPr>
            <p:spPr bwMode="auto">
              <a:xfrm>
                <a:off x="4448" y="1453"/>
                <a:ext cx="57" cy="59"/>
              </a:xfrm>
              <a:custGeom>
                <a:avLst/>
                <a:gdLst>
                  <a:gd name="T0" fmla="*/ 11615008 w 111"/>
                  <a:gd name="T1" fmla="*/ 65033413 h 113"/>
                  <a:gd name="T2" fmla="*/ 0 w 111"/>
                  <a:gd name="T3" fmla="*/ 53522745 h 113"/>
                  <a:gd name="T4" fmla="*/ 0 w 111"/>
                  <a:gd name="T5" fmla="*/ 12085708 h 113"/>
                  <a:gd name="T6" fmla="*/ 11615008 w 111"/>
                  <a:gd name="T7" fmla="*/ 0 h 113"/>
                  <a:gd name="T8" fmla="*/ 50330214 w 111"/>
                  <a:gd name="T9" fmla="*/ 0 h 113"/>
                  <a:gd name="T10" fmla="*/ 61391914 w 111"/>
                  <a:gd name="T11" fmla="*/ 12085708 h 113"/>
                  <a:gd name="T12" fmla="*/ 61391914 w 111"/>
                  <a:gd name="T13" fmla="*/ 53522745 h 113"/>
                  <a:gd name="T14" fmla="*/ 50330214 w 111"/>
                  <a:gd name="T15" fmla="*/ 65033413 h 113"/>
                  <a:gd name="T16" fmla="*/ 11615008 w 111"/>
                  <a:gd name="T17" fmla="*/ 65033413 h 113"/>
                  <a:gd name="T18" fmla="*/ 7190031 w 111"/>
                  <a:gd name="T19" fmla="*/ 12085708 h 113"/>
                  <a:gd name="T20" fmla="*/ 7190031 w 111"/>
                  <a:gd name="T21" fmla="*/ 53522745 h 113"/>
                  <a:gd name="T22" fmla="*/ 11615008 w 111"/>
                  <a:gd name="T23" fmla="*/ 57551820 h 113"/>
                  <a:gd name="T24" fmla="*/ 50330214 w 111"/>
                  <a:gd name="T25" fmla="*/ 57551820 h 113"/>
                  <a:gd name="T26" fmla="*/ 54201884 w 111"/>
                  <a:gd name="T27" fmla="*/ 53522745 h 113"/>
                  <a:gd name="T28" fmla="*/ 54201884 w 111"/>
                  <a:gd name="T29" fmla="*/ 12085708 h 113"/>
                  <a:gd name="T30" fmla="*/ 50330214 w 111"/>
                  <a:gd name="T31" fmla="*/ 7481592 h 113"/>
                  <a:gd name="T32" fmla="*/ 11615008 w 111"/>
                  <a:gd name="T33" fmla="*/ 7481592 h 113"/>
                  <a:gd name="T34" fmla="*/ 7190031 w 111"/>
                  <a:gd name="T35" fmla="*/ 12085708 h 11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1"/>
                  <a:gd name="T55" fmla="*/ 0 h 113"/>
                  <a:gd name="T56" fmla="*/ 111 w 111"/>
                  <a:gd name="T57" fmla="*/ 113 h 11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1" h="113">
                    <a:moveTo>
                      <a:pt x="21" y="113"/>
                    </a:moveTo>
                    <a:cubicBezTo>
                      <a:pt x="9" y="113"/>
                      <a:pt x="0" y="104"/>
                      <a:pt x="0" y="93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0"/>
                      <a:pt x="9" y="0"/>
                      <a:pt x="21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102" y="0"/>
                      <a:pt x="111" y="10"/>
                      <a:pt x="111" y="21"/>
                    </a:cubicBezTo>
                    <a:cubicBezTo>
                      <a:pt x="111" y="93"/>
                      <a:pt x="111" y="93"/>
                      <a:pt x="111" y="93"/>
                    </a:cubicBezTo>
                    <a:cubicBezTo>
                      <a:pt x="111" y="104"/>
                      <a:pt x="102" y="113"/>
                      <a:pt x="91" y="113"/>
                    </a:cubicBezTo>
                    <a:lnTo>
                      <a:pt x="21" y="113"/>
                    </a:lnTo>
                    <a:close/>
                    <a:moveTo>
                      <a:pt x="13" y="21"/>
                    </a:moveTo>
                    <a:cubicBezTo>
                      <a:pt x="13" y="93"/>
                      <a:pt x="13" y="93"/>
                      <a:pt x="13" y="93"/>
                    </a:cubicBezTo>
                    <a:cubicBezTo>
                      <a:pt x="13" y="97"/>
                      <a:pt x="17" y="100"/>
                      <a:pt x="21" y="100"/>
                    </a:cubicBezTo>
                    <a:cubicBezTo>
                      <a:pt x="91" y="100"/>
                      <a:pt x="91" y="100"/>
                      <a:pt x="91" y="100"/>
                    </a:cubicBezTo>
                    <a:cubicBezTo>
                      <a:pt x="95" y="100"/>
                      <a:pt x="98" y="97"/>
                      <a:pt x="98" y="93"/>
                    </a:cubicBezTo>
                    <a:cubicBezTo>
                      <a:pt x="98" y="21"/>
                      <a:pt x="98" y="21"/>
                      <a:pt x="98" y="21"/>
                    </a:cubicBezTo>
                    <a:cubicBezTo>
                      <a:pt x="98" y="17"/>
                      <a:pt x="95" y="13"/>
                      <a:pt x="91" y="13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17" y="13"/>
                      <a:pt x="13" y="17"/>
                      <a:pt x="13" y="2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9" name="Freeform 807"/>
              <p:cNvSpPr>
                <a:spLocks noEditPoints="1"/>
              </p:cNvSpPr>
              <p:nvPr/>
            </p:nvSpPr>
            <p:spPr bwMode="auto">
              <a:xfrm>
                <a:off x="4542" y="1378"/>
                <a:ext cx="58" cy="58"/>
              </a:xfrm>
              <a:custGeom>
                <a:avLst/>
                <a:gdLst>
                  <a:gd name="T0" fmla="*/ 11851438 w 112"/>
                  <a:gd name="T1" fmla="*/ 63205668 h 112"/>
                  <a:gd name="T2" fmla="*/ 0 w 112"/>
                  <a:gd name="T3" fmla="*/ 51919290 h 112"/>
                  <a:gd name="T4" fmla="*/ 0 w 112"/>
                  <a:gd name="T5" fmla="*/ 11286378 h 112"/>
                  <a:gd name="T6" fmla="*/ 11851438 w 112"/>
                  <a:gd name="T7" fmla="*/ 0 h 112"/>
                  <a:gd name="T8" fmla="*/ 51355732 w 112"/>
                  <a:gd name="T9" fmla="*/ 0 h 112"/>
                  <a:gd name="T10" fmla="*/ 63207170 w 112"/>
                  <a:gd name="T11" fmla="*/ 11286378 h 112"/>
                  <a:gd name="T12" fmla="*/ 63207170 w 112"/>
                  <a:gd name="T13" fmla="*/ 51919290 h 112"/>
                  <a:gd name="T14" fmla="*/ 51355732 w 112"/>
                  <a:gd name="T15" fmla="*/ 63205668 h 112"/>
                  <a:gd name="T16" fmla="*/ 11851438 w 112"/>
                  <a:gd name="T17" fmla="*/ 63205668 h 112"/>
                  <a:gd name="T18" fmla="*/ 7336533 w 112"/>
                  <a:gd name="T19" fmla="*/ 11286378 h 112"/>
                  <a:gd name="T20" fmla="*/ 7336533 w 112"/>
                  <a:gd name="T21" fmla="*/ 51919290 h 112"/>
                  <a:gd name="T22" fmla="*/ 11851438 w 112"/>
                  <a:gd name="T23" fmla="*/ 55869222 h 112"/>
                  <a:gd name="T24" fmla="*/ 51355732 w 112"/>
                  <a:gd name="T25" fmla="*/ 55869222 h 112"/>
                  <a:gd name="T26" fmla="*/ 55870637 w 112"/>
                  <a:gd name="T27" fmla="*/ 51919290 h 112"/>
                  <a:gd name="T28" fmla="*/ 55870637 w 112"/>
                  <a:gd name="T29" fmla="*/ 11286378 h 112"/>
                  <a:gd name="T30" fmla="*/ 51355732 w 112"/>
                  <a:gd name="T31" fmla="*/ 7336446 h 112"/>
                  <a:gd name="T32" fmla="*/ 11851438 w 112"/>
                  <a:gd name="T33" fmla="*/ 7336446 h 112"/>
                  <a:gd name="T34" fmla="*/ 7336533 w 112"/>
                  <a:gd name="T35" fmla="*/ 11286378 h 11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2"/>
                  <a:gd name="T55" fmla="*/ 0 h 112"/>
                  <a:gd name="T56" fmla="*/ 112 w 112"/>
                  <a:gd name="T57" fmla="*/ 112 h 11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2" h="112">
                    <a:moveTo>
                      <a:pt x="21" y="112"/>
                    </a:moveTo>
                    <a:cubicBezTo>
                      <a:pt x="10" y="112"/>
                      <a:pt x="0" y="103"/>
                      <a:pt x="0" y="92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10" y="0"/>
                      <a:pt x="21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102" y="0"/>
                      <a:pt x="112" y="9"/>
                      <a:pt x="112" y="20"/>
                    </a:cubicBezTo>
                    <a:cubicBezTo>
                      <a:pt x="112" y="92"/>
                      <a:pt x="112" y="92"/>
                      <a:pt x="112" y="92"/>
                    </a:cubicBezTo>
                    <a:cubicBezTo>
                      <a:pt x="112" y="103"/>
                      <a:pt x="102" y="112"/>
                      <a:pt x="91" y="112"/>
                    </a:cubicBezTo>
                    <a:lnTo>
                      <a:pt x="21" y="112"/>
                    </a:lnTo>
                    <a:close/>
                    <a:moveTo>
                      <a:pt x="13" y="20"/>
                    </a:moveTo>
                    <a:cubicBezTo>
                      <a:pt x="13" y="92"/>
                      <a:pt x="13" y="92"/>
                      <a:pt x="13" y="92"/>
                    </a:cubicBezTo>
                    <a:cubicBezTo>
                      <a:pt x="13" y="96"/>
                      <a:pt x="17" y="99"/>
                      <a:pt x="21" y="99"/>
                    </a:cubicBezTo>
                    <a:cubicBezTo>
                      <a:pt x="91" y="99"/>
                      <a:pt x="91" y="99"/>
                      <a:pt x="91" y="99"/>
                    </a:cubicBezTo>
                    <a:cubicBezTo>
                      <a:pt x="95" y="99"/>
                      <a:pt x="99" y="96"/>
                      <a:pt x="99" y="92"/>
                    </a:cubicBezTo>
                    <a:cubicBezTo>
                      <a:pt x="99" y="20"/>
                      <a:pt x="99" y="20"/>
                      <a:pt x="99" y="20"/>
                    </a:cubicBezTo>
                    <a:cubicBezTo>
                      <a:pt x="99" y="16"/>
                      <a:pt x="95" y="13"/>
                      <a:pt x="91" y="13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17" y="13"/>
                      <a:pt x="13" y="16"/>
                      <a:pt x="13" y="2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0" name="Freeform 808"/>
              <p:cNvSpPr>
                <a:spLocks noEditPoints="1"/>
              </p:cNvSpPr>
              <p:nvPr/>
            </p:nvSpPr>
            <p:spPr bwMode="auto">
              <a:xfrm>
                <a:off x="4639" y="1378"/>
                <a:ext cx="57" cy="58"/>
              </a:xfrm>
              <a:custGeom>
                <a:avLst/>
                <a:gdLst>
                  <a:gd name="T0" fmla="*/ 11615008 w 111"/>
                  <a:gd name="T1" fmla="*/ 63205668 h 112"/>
                  <a:gd name="T2" fmla="*/ 0 w 111"/>
                  <a:gd name="T3" fmla="*/ 51919290 h 112"/>
                  <a:gd name="T4" fmla="*/ 0 w 111"/>
                  <a:gd name="T5" fmla="*/ 11286378 h 112"/>
                  <a:gd name="T6" fmla="*/ 11615008 w 111"/>
                  <a:gd name="T7" fmla="*/ 0 h 112"/>
                  <a:gd name="T8" fmla="*/ 50330214 w 111"/>
                  <a:gd name="T9" fmla="*/ 0 h 112"/>
                  <a:gd name="T10" fmla="*/ 61391914 w 111"/>
                  <a:gd name="T11" fmla="*/ 11286378 h 112"/>
                  <a:gd name="T12" fmla="*/ 61391914 w 111"/>
                  <a:gd name="T13" fmla="*/ 51919290 h 112"/>
                  <a:gd name="T14" fmla="*/ 50330214 w 111"/>
                  <a:gd name="T15" fmla="*/ 63205668 h 112"/>
                  <a:gd name="T16" fmla="*/ 11615008 w 111"/>
                  <a:gd name="T17" fmla="*/ 63205668 h 112"/>
                  <a:gd name="T18" fmla="*/ 7190031 w 111"/>
                  <a:gd name="T19" fmla="*/ 11286378 h 112"/>
                  <a:gd name="T20" fmla="*/ 7190031 w 111"/>
                  <a:gd name="T21" fmla="*/ 51919290 h 112"/>
                  <a:gd name="T22" fmla="*/ 11615008 w 111"/>
                  <a:gd name="T23" fmla="*/ 55869222 h 112"/>
                  <a:gd name="T24" fmla="*/ 50330214 w 111"/>
                  <a:gd name="T25" fmla="*/ 55869222 h 112"/>
                  <a:gd name="T26" fmla="*/ 54201884 w 111"/>
                  <a:gd name="T27" fmla="*/ 51919290 h 112"/>
                  <a:gd name="T28" fmla="*/ 54201884 w 111"/>
                  <a:gd name="T29" fmla="*/ 11286378 h 112"/>
                  <a:gd name="T30" fmla="*/ 50330214 w 111"/>
                  <a:gd name="T31" fmla="*/ 7336446 h 112"/>
                  <a:gd name="T32" fmla="*/ 11615008 w 111"/>
                  <a:gd name="T33" fmla="*/ 7336446 h 112"/>
                  <a:gd name="T34" fmla="*/ 7190031 w 111"/>
                  <a:gd name="T35" fmla="*/ 11286378 h 11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1"/>
                  <a:gd name="T55" fmla="*/ 0 h 112"/>
                  <a:gd name="T56" fmla="*/ 111 w 111"/>
                  <a:gd name="T57" fmla="*/ 112 h 11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1" h="112">
                    <a:moveTo>
                      <a:pt x="21" y="112"/>
                    </a:moveTo>
                    <a:cubicBezTo>
                      <a:pt x="9" y="112"/>
                      <a:pt x="0" y="103"/>
                      <a:pt x="0" y="92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9" y="0"/>
                      <a:pt x="21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102" y="0"/>
                      <a:pt x="111" y="9"/>
                      <a:pt x="111" y="20"/>
                    </a:cubicBezTo>
                    <a:cubicBezTo>
                      <a:pt x="111" y="92"/>
                      <a:pt x="111" y="92"/>
                      <a:pt x="111" y="92"/>
                    </a:cubicBezTo>
                    <a:cubicBezTo>
                      <a:pt x="111" y="103"/>
                      <a:pt x="102" y="112"/>
                      <a:pt x="91" y="112"/>
                    </a:cubicBezTo>
                    <a:lnTo>
                      <a:pt x="21" y="112"/>
                    </a:lnTo>
                    <a:close/>
                    <a:moveTo>
                      <a:pt x="13" y="20"/>
                    </a:moveTo>
                    <a:cubicBezTo>
                      <a:pt x="13" y="92"/>
                      <a:pt x="13" y="92"/>
                      <a:pt x="13" y="92"/>
                    </a:cubicBezTo>
                    <a:cubicBezTo>
                      <a:pt x="13" y="96"/>
                      <a:pt x="17" y="99"/>
                      <a:pt x="21" y="99"/>
                    </a:cubicBezTo>
                    <a:cubicBezTo>
                      <a:pt x="91" y="99"/>
                      <a:pt x="91" y="99"/>
                      <a:pt x="91" y="99"/>
                    </a:cubicBezTo>
                    <a:cubicBezTo>
                      <a:pt x="95" y="99"/>
                      <a:pt x="98" y="96"/>
                      <a:pt x="98" y="92"/>
                    </a:cubicBezTo>
                    <a:cubicBezTo>
                      <a:pt x="98" y="20"/>
                      <a:pt x="98" y="20"/>
                      <a:pt x="98" y="20"/>
                    </a:cubicBezTo>
                    <a:cubicBezTo>
                      <a:pt x="98" y="16"/>
                      <a:pt x="95" y="13"/>
                      <a:pt x="91" y="13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17" y="13"/>
                      <a:pt x="13" y="16"/>
                      <a:pt x="13" y="2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1" name="Freeform 809"/>
              <p:cNvSpPr>
                <a:spLocks noEditPoints="1"/>
              </p:cNvSpPr>
              <p:nvPr/>
            </p:nvSpPr>
            <p:spPr bwMode="auto">
              <a:xfrm>
                <a:off x="4542" y="1530"/>
                <a:ext cx="58" cy="59"/>
              </a:xfrm>
              <a:custGeom>
                <a:avLst/>
                <a:gdLst>
                  <a:gd name="T0" fmla="*/ 11851438 w 112"/>
                  <a:gd name="T1" fmla="*/ 65033413 h 113"/>
                  <a:gd name="T2" fmla="*/ 0 w 112"/>
                  <a:gd name="T3" fmla="*/ 52947705 h 113"/>
                  <a:gd name="T4" fmla="*/ 0 w 112"/>
                  <a:gd name="T5" fmla="*/ 12085708 h 113"/>
                  <a:gd name="T6" fmla="*/ 11851438 w 112"/>
                  <a:gd name="T7" fmla="*/ 0 h 113"/>
                  <a:gd name="T8" fmla="*/ 51355732 w 112"/>
                  <a:gd name="T9" fmla="*/ 0 h 113"/>
                  <a:gd name="T10" fmla="*/ 63207170 w 112"/>
                  <a:gd name="T11" fmla="*/ 12085708 h 113"/>
                  <a:gd name="T12" fmla="*/ 63207170 w 112"/>
                  <a:gd name="T13" fmla="*/ 52947705 h 113"/>
                  <a:gd name="T14" fmla="*/ 51355732 w 112"/>
                  <a:gd name="T15" fmla="*/ 65033413 h 113"/>
                  <a:gd name="T16" fmla="*/ 11851438 w 112"/>
                  <a:gd name="T17" fmla="*/ 65033413 h 113"/>
                  <a:gd name="T18" fmla="*/ 7336533 w 112"/>
                  <a:gd name="T19" fmla="*/ 12085708 h 113"/>
                  <a:gd name="T20" fmla="*/ 7336533 w 112"/>
                  <a:gd name="T21" fmla="*/ 52947705 h 113"/>
                  <a:gd name="T22" fmla="*/ 11851438 w 112"/>
                  <a:gd name="T23" fmla="*/ 57551820 h 113"/>
                  <a:gd name="T24" fmla="*/ 51355732 w 112"/>
                  <a:gd name="T25" fmla="*/ 57551820 h 113"/>
                  <a:gd name="T26" fmla="*/ 55870637 w 112"/>
                  <a:gd name="T27" fmla="*/ 52947705 h 113"/>
                  <a:gd name="T28" fmla="*/ 55870637 w 112"/>
                  <a:gd name="T29" fmla="*/ 12085708 h 113"/>
                  <a:gd name="T30" fmla="*/ 51355732 w 112"/>
                  <a:gd name="T31" fmla="*/ 7481592 h 113"/>
                  <a:gd name="T32" fmla="*/ 11851438 w 112"/>
                  <a:gd name="T33" fmla="*/ 7481592 h 113"/>
                  <a:gd name="T34" fmla="*/ 7336533 w 112"/>
                  <a:gd name="T35" fmla="*/ 12085708 h 11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2"/>
                  <a:gd name="T55" fmla="*/ 0 h 113"/>
                  <a:gd name="T56" fmla="*/ 112 w 112"/>
                  <a:gd name="T57" fmla="*/ 113 h 11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2" h="113">
                    <a:moveTo>
                      <a:pt x="21" y="113"/>
                    </a:moveTo>
                    <a:cubicBezTo>
                      <a:pt x="10" y="113"/>
                      <a:pt x="0" y="104"/>
                      <a:pt x="0" y="92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9"/>
                      <a:pt x="10" y="0"/>
                      <a:pt x="21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102" y="0"/>
                      <a:pt x="112" y="9"/>
                      <a:pt x="112" y="21"/>
                    </a:cubicBezTo>
                    <a:cubicBezTo>
                      <a:pt x="112" y="92"/>
                      <a:pt x="112" y="92"/>
                      <a:pt x="112" y="92"/>
                    </a:cubicBezTo>
                    <a:cubicBezTo>
                      <a:pt x="112" y="104"/>
                      <a:pt x="102" y="113"/>
                      <a:pt x="91" y="113"/>
                    </a:cubicBezTo>
                    <a:lnTo>
                      <a:pt x="21" y="113"/>
                    </a:lnTo>
                    <a:close/>
                    <a:moveTo>
                      <a:pt x="13" y="21"/>
                    </a:moveTo>
                    <a:cubicBezTo>
                      <a:pt x="13" y="92"/>
                      <a:pt x="13" y="92"/>
                      <a:pt x="13" y="92"/>
                    </a:cubicBezTo>
                    <a:cubicBezTo>
                      <a:pt x="13" y="96"/>
                      <a:pt x="17" y="100"/>
                      <a:pt x="21" y="100"/>
                    </a:cubicBezTo>
                    <a:cubicBezTo>
                      <a:pt x="91" y="100"/>
                      <a:pt x="91" y="100"/>
                      <a:pt x="91" y="100"/>
                    </a:cubicBezTo>
                    <a:cubicBezTo>
                      <a:pt x="95" y="100"/>
                      <a:pt x="99" y="96"/>
                      <a:pt x="99" y="92"/>
                    </a:cubicBezTo>
                    <a:cubicBezTo>
                      <a:pt x="99" y="21"/>
                      <a:pt x="99" y="21"/>
                      <a:pt x="99" y="21"/>
                    </a:cubicBezTo>
                    <a:cubicBezTo>
                      <a:pt x="99" y="16"/>
                      <a:pt x="95" y="13"/>
                      <a:pt x="91" y="13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17" y="13"/>
                      <a:pt x="13" y="16"/>
                      <a:pt x="13" y="2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2" name="Freeform 810"/>
              <p:cNvSpPr>
                <a:spLocks noEditPoints="1"/>
              </p:cNvSpPr>
              <p:nvPr/>
            </p:nvSpPr>
            <p:spPr bwMode="auto">
              <a:xfrm>
                <a:off x="4639" y="1530"/>
                <a:ext cx="57" cy="59"/>
              </a:xfrm>
              <a:custGeom>
                <a:avLst/>
                <a:gdLst>
                  <a:gd name="T0" fmla="*/ 11615008 w 111"/>
                  <a:gd name="T1" fmla="*/ 65033413 h 113"/>
                  <a:gd name="T2" fmla="*/ 0 w 111"/>
                  <a:gd name="T3" fmla="*/ 52947705 h 113"/>
                  <a:gd name="T4" fmla="*/ 0 w 111"/>
                  <a:gd name="T5" fmla="*/ 12085708 h 113"/>
                  <a:gd name="T6" fmla="*/ 11615008 w 111"/>
                  <a:gd name="T7" fmla="*/ 0 h 113"/>
                  <a:gd name="T8" fmla="*/ 50330214 w 111"/>
                  <a:gd name="T9" fmla="*/ 0 h 113"/>
                  <a:gd name="T10" fmla="*/ 61391914 w 111"/>
                  <a:gd name="T11" fmla="*/ 12085708 h 113"/>
                  <a:gd name="T12" fmla="*/ 61391914 w 111"/>
                  <a:gd name="T13" fmla="*/ 52947705 h 113"/>
                  <a:gd name="T14" fmla="*/ 50330214 w 111"/>
                  <a:gd name="T15" fmla="*/ 65033413 h 113"/>
                  <a:gd name="T16" fmla="*/ 11615008 w 111"/>
                  <a:gd name="T17" fmla="*/ 65033413 h 113"/>
                  <a:gd name="T18" fmla="*/ 7190031 w 111"/>
                  <a:gd name="T19" fmla="*/ 12085708 h 113"/>
                  <a:gd name="T20" fmla="*/ 7190031 w 111"/>
                  <a:gd name="T21" fmla="*/ 52947705 h 113"/>
                  <a:gd name="T22" fmla="*/ 11615008 w 111"/>
                  <a:gd name="T23" fmla="*/ 57551820 h 113"/>
                  <a:gd name="T24" fmla="*/ 50330214 w 111"/>
                  <a:gd name="T25" fmla="*/ 57551820 h 113"/>
                  <a:gd name="T26" fmla="*/ 54201884 w 111"/>
                  <a:gd name="T27" fmla="*/ 52947705 h 113"/>
                  <a:gd name="T28" fmla="*/ 54201884 w 111"/>
                  <a:gd name="T29" fmla="*/ 12085708 h 113"/>
                  <a:gd name="T30" fmla="*/ 50330214 w 111"/>
                  <a:gd name="T31" fmla="*/ 7481592 h 113"/>
                  <a:gd name="T32" fmla="*/ 11615008 w 111"/>
                  <a:gd name="T33" fmla="*/ 7481592 h 113"/>
                  <a:gd name="T34" fmla="*/ 7190031 w 111"/>
                  <a:gd name="T35" fmla="*/ 12085708 h 11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1"/>
                  <a:gd name="T55" fmla="*/ 0 h 113"/>
                  <a:gd name="T56" fmla="*/ 111 w 111"/>
                  <a:gd name="T57" fmla="*/ 113 h 11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1" h="113">
                    <a:moveTo>
                      <a:pt x="21" y="113"/>
                    </a:moveTo>
                    <a:cubicBezTo>
                      <a:pt x="9" y="113"/>
                      <a:pt x="0" y="104"/>
                      <a:pt x="0" y="92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9"/>
                      <a:pt x="9" y="0"/>
                      <a:pt x="21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102" y="0"/>
                      <a:pt x="111" y="9"/>
                      <a:pt x="111" y="21"/>
                    </a:cubicBezTo>
                    <a:cubicBezTo>
                      <a:pt x="111" y="92"/>
                      <a:pt x="111" y="92"/>
                      <a:pt x="111" y="92"/>
                    </a:cubicBezTo>
                    <a:cubicBezTo>
                      <a:pt x="111" y="104"/>
                      <a:pt x="102" y="113"/>
                      <a:pt x="91" y="113"/>
                    </a:cubicBezTo>
                    <a:lnTo>
                      <a:pt x="21" y="113"/>
                    </a:lnTo>
                    <a:close/>
                    <a:moveTo>
                      <a:pt x="13" y="21"/>
                    </a:moveTo>
                    <a:cubicBezTo>
                      <a:pt x="13" y="92"/>
                      <a:pt x="13" y="92"/>
                      <a:pt x="13" y="92"/>
                    </a:cubicBezTo>
                    <a:cubicBezTo>
                      <a:pt x="13" y="96"/>
                      <a:pt x="17" y="100"/>
                      <a:pt x="21" y="100"/>
                    </a:cubicBezTo>
                    <a:cubicBezTo>
                      <a:pt x="91" y="100"/>
                      <a:pt x="91" y="100"/>
                      <a:pt x="91" y="100"/>
                    </a:cubicBezTo>
                    <a:cubicBezTo>
                      <a:pt x="95" y="100"/>
                      <a:pt x="98" y="96"/>
                      <a:pt x="98" y="92"/>
                    </a:cubicBezTo>
                    <a:cubicBezTo>
                      <a:pt x="98" y="21"/>
                      <a:pt x="98" y="21"/>
                      <a:pt x="98" y="21"/>
                    </a:cubicBezTo>
                    <a:cubicBezTo>
                      <a:pt x="98" y="16"/>
                      <a:pt x="95" y="13"/>
                      <a:pt x="91" y="13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17" y="13"/>
                      <a:pt x="13" y="16"/>
                      <a:pt x="13" y="2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3" name="Freeform 811"/>
              <p:cNvSpPr>
                <a:spLocks noEditPoints="1"/>
              </p:cNvSpPr>
              <p:nvPr/>
            </p:nvSpPr>
            <p:spPr bwMode="auto">
              <a:xfrm>
                <a:off x="4542" y="1453"/>
                <a:ext cx="58" cy="59"/>
              </a:xfrm>
              <a:custGeom>
                <a:avLst/>
                <a:gdLst>
                  <a:gd name="T0" fmla="*/ 11851438 w 112"/>
                  <a:gd name="T1" fmla="*/ 65033413 h 113"/>
                  <a:gd name="T2" fmla="*/ 0 w 112"/>
                  <a:gd name="T3" fmla="*/ 53522745 h 113"/>
                  <a:gd name="T4" fmla="*/ 0 w 112"/>
                  <a:gd name="T5" fmla="*/ 12085708 h 113"/>
                  <a:gd name="T6" fmla="*/ 11851438 w 112"/>
                  <a:gd name="T7" fmla="*/ 0 h 113"/>
                  <a:gd name="T8" fmla="*/ 51355732 w 112"/>
                  <a:gd name="T9" fmla="*/ 0 h 113"/>
                  <a:gd name="T10" fmla="*/ 63207170 w 112"/>
                  <a:gd name="T11" fmla="*/ 12085708 h 113"/>
                  <a:gd name="T12" fmla="*/ 63207170 w 112"/>
                  <a:gd name="T13" fmla="*/ 53522745 h 113"/>
                  <a:gd name="T14" fmla="*/ 51355732 w 112"/>
                  <a:gd name="T15" fmla="*/ 65033413 h 113"/>
                  <a:gd name="T16" fmla="*/ 11851438 w 112"/>
                  <a:gd name="T17" fmla="*/ 65033413 h 113"/>
                  <a:gd name="T18" fmla="*/ 7336533 w 112"/>
                  <a:gd name="T19" fmla="*/ 12085708 h 113"/>
                  <a:gd name="T20" fmla="*/ 7336533 w 112"/>
                  <a:gd name="T21" fmla="*/ 53522745 h 113"/>
                  <a:gd name="T22" fmla="*/ 11851438 w 112"/>
                  <a:gd name="T23" fmla="*/ 57551820 h 113"/>
                  <a:gd name="T24" fmla="*/ 51355732 w 112"/>
                  <a:gd name="T25" fmla="*/ 57551820 h 113"/>
                  <a:gd name="T26" fmla="*/ 55870637 w 112"/>
                  <a:gd name="T27" fmla="*/ 53522745 h 113"/>
                  <a:gd name="T28" fmla="*/ 55870637 w 112"/>
                  <a:gd name="T29" fmla="*/ 12085708 h 113"/>
                  <a:gd name="T30" fmla="*/ 51355732 w 112"/>
                  <a:gd name="T31" fmla="*/ 7481592 h 113"/>
                  <a:gd name="T32" fmla="*/ 11851438 w 112"/>
                  <a:gd name="T33" fmla="*/ 7481592 h 113"/>
                  <a:gd name="T34" fmla="*/ 7336533 w 112"/>
                  <a:gd name="T35" fmla="*/ 12085708 h 11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2"/>
                  <a:gd name="T55" fmla="*/ 0 h 113"/>
                  <a:gd name="T56" fmla="*/ 112 w 112"/>
                  <a:gd name="T57" fmla="*/ 113 h 11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2" h="113">
                    <a:moveTo>
                      <a:pt x="21" y="113"/>
                    </a:moveTo>
                    <a:cubicBezTo>
                      <a:pt x="10" y="113"/>
                      <a:pt x="0" y="104"/>
                      <a:pt x="0" y="93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0"/>
                      <a:pt x="10" y="0"/>
                      <a:pt x="21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102" y="0"/>
                      <a:pt x="112" y="10"/>
                      <a:pt x="112" y="21"/>
                    </a:cubicBezTo>
                    <a:cubicBezTo>
                      <a:pt x="112" y="93"/>
                      <a:pt x="112" y="93"/>
                      <a:pt x="112" y="93"/>
                    </a:cubicBezTo>
                    <a:cubicBezTo>
                      <a:pt x="112" y="104"/>
                      <a:pt x="102" y="113"/>
                      <a:pt x="91" y="113"/>
                    </a:cubicBezTo>
                    <a:lnTo>
                      <a:pt x="21" y="113"/>
                    </a:lnTo>
                    <a:close/>
                    <a:moveTo>
                      <a:pt x="13" y="21"/>
                    </a:moveTo>
                    <a:cubicBezTo>
                      <a:pt x="13" y="93"/>
                      <a:pt x="13" y="93"/>
                      <a:pt x="13" y="93"/>
                    </a:cubicBezTo>
                    <a:cubicBezTo>
                      <a:pt x="13" y="97"/>
                      <a:pt x="17" y="100"/>
                      <a:pt x="21" y="100"/>
                    </a:cubicBezTo>
                    <a:cubicBezTo>
                      <a:pt x="91" y="100"/>
                      <a:pt x="91" y="100"/>
                      <a:pt x="91" y="100"/>
                    </a:cubicBezTo>
                    <a:cubicBezTo>
                      <a:pt x="95" y="100"/>
                      <a:pt x="99" y="97"/>
                      <a:pt x="99" y="93"/>
                    </a:cubicBezTo>
                    <a:cubicBezTo>
                      <a:pt x="99" y="21"/>
                      <a:pt x="99" y="21"/>
                      <a:pt x="99" y="21"/>
                    </a:cubicBezTo>
                    <a:cubicBezTo>
                      <a:pt x="99" y="17"/>
                      <a:pt x="95" y="13"/>
                      <a:pt x="91" y="13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17" y="13"/>
                      <a:pt x="13" y="17"/>
                      <a:pt x="13" y="2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4" name="Freeform 812"/>
              <p:cNvSpPr>
                <a:spLocks noEditPoints="1"/>
              </p:cNvSpPr>
              <p:nvPr/>
            </p:nvSpPr>
            <p:spPr bwMode="auto">
              <a:xfrm>
                <a:off x="4639" y="1453"/>
                <a:ext cx="57" cy="59"/>
              </a:xfrm>
              <a:custGeom>
                <a:avLst/>
                <a:gdLst>
                  <a:gd name="T0" fmla="*/ 11615008 w 111"/>
                  <a:gd name="T1" fmla="*/ 65033413 h 113"/>
                  <a:gd name="T2" fmla="*/ 0 w 111"/>
                  <a:gd name="T3" fmla="*/ 53522745 h 113"/>
                  <a:gd name="T4" fmla="*/ 0 w 111"/>
                  <a:gd name="T5" fmla="*/ 12085708 h 113"/>
                  <a:gd name="T6" fmla="*/ 11615008 w 111"/>
                  <a:gd name="T7" fmla="*/ 0 h 113"/>
                  <a:gd name="T8" fmla="*/ 50330214 w 111"/>
                  <a:gd name="T9" fmla="*/ 0 h 113"/>
                  <a:gd name="T10" fmla="*/ 61391914 w 111"/>
                  <a:gd name="T11" fmla="*/ 12085708 h 113"/>
                  <a:gd name="T12" fmla="*/ 61391914 w 111"/>
                  <a:gd name="T13" fmla="*/ 53522745 h 113"/>
                  <a:gd name="T14" fmla="*/ 50330214 w 111"/>
                  <a:gd name="T15" fmla="*/ 65033413 h 113"/>
                  <a:gd name="T16" fmla="*/ 11615008 w 111"/>
                  <a:gd name="T17" fmla="*/ 65033413 h 113"/>
                  <a:gd name="T18" fmla="*/ 7190031 w 111"/>
                  <a:gd name="T19" fmla="*/ 12085708 h 113"/>
                  <a:gd name="T20" fmla="*/ 7190031 w 111"/>
                  <a:gd name="T21" fmla="*/ 53522745 h 113"/>
                  <a:gd name="T22" fmla="*/ 11615008 w 111"/>
                  <a:gd name="T23" fmla="*/ 57551820 h 113"/>
                  <a:gd name="T24" fmla="*/ 50330214 w 111"/>
                  <a:gd name="T25" fmla="*/ 57551820 h 113"/>
                  <a:gd name="T26" fmla="*/ 54201884 w 111"/>
                  <a:gd name="T27" fmla="*/ 53522745 h 113"/>
                  <a:gd name="T28" fmla="*/ 54201884 w 111"/>
                  <a:gd name="T29" fmla="*/ 12085708 h 113"/>
                  <a:gd name="T30" fmla="*/ 50330214 w 111"/>
                  <a:gd name="T31" fmla="*/ 7481592 h 113"/>
                  <a:gd name="T32" fmla="*/ 11615008 w 111"/>
                  <a:gd name="T33" fmla="*/ 7481592 h 113"/>
                  <a:gd name="T34" fmla="*/ 7190031 w 111"/>
                  <a:gd name="T35" fmla="*/ 12085708 h 11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1"/>
                  <a:gd name="T55" fmla="*/ 0 h 113"/>
                  <a:gd name="T56" fmla="*/ 111 w 111"/>
                  <a:gd name="T57" fmla="*/ 113 h 11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1" h="113">
                    <a:moveTo>
                      <a:pt x="21" y="113"/>
                    </a:moveTo>
                    <a:cubicBezTo>
                      <a:pt x="9" y="113"/>
                      <a:pt x="0" y="104"/>
                      <a:pt x="0" y="93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0"/>
                      <a:pt x="9" y="0"/>
                      <a:pt x="21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102" y="0"/>
                      <a:pt x="111" y="10"/>
                      <a:pt x="111" y="21"/>
                    </a:cubicBezTo>
                    <a:cubicBezTo>
                      <a:pt x="111" y="93"/>
                      <a:pt x="111" y="93"/>
                      <a:pt x="111" y="93"/>
                    </a:cubicBezTo>
                    <a:cubicBezTo>
                      <a:pt x="111" y="104"/>
                      <a:pt x="102" y="113"/>
                      <a:pt x="91" y="113"/>
                    </a:cubicBezTo>
                    <a:lnTo>
                      <a:pt x="21" y="113"/>
                    </a:lnTo>
                    <a:close/>
                    <a:moveTo>
                      <a:pt x="13" y="21"/>
                    </a:moveTo>
                    <a:cubicBezTo>
                      <a:pt x="13" y="93"/>
                      <a:pt x="13" y="93"/>
                      <a:pt x="13" y="93"/>
                    </a:cubicBezTo>
                    <a:cubicBezTo>
                      <a:pt x="13" y="97"/>
                      <a:pt x="17" y="100"/>
                      <a:pt x="21" y="100"/>
                    </a:cubicBezTo>
                    <a:cubicBezTo>
                      <a:pt x="91" y="100"/>
                      <a:pt x="91" y="100"/>
                      <a:pt x="91" y="100"/>
                    </a:cubicBezTo>
                    <a:cubicBezTo>
                      <a:pt x="95" y="100"/>
                      <a:pt x="98" y="97"/>
                      <a:pt x="98" y="93"/>
                    </a:cubicBezTo>
                    <a:cubicBezTo>
                      <a:pt x="98" y="21"/>
                      <a:pt x="98" y="21"/>
                      <a:pt x="98" y="21"/>
                    </a:cubicBezTo>
                    <a:cubicBezTo>
                      <a:pt x="98" y="17"/>
                      <a:pt x="95" y="13"/>
                      <a:pt x="91" y="13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17" y="13"/>
                      <a:pt x="13" y="17"/>
                      <a:pt x="13" y="2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79" name="Arc 256"/>
            <p:cNvSpPr>
              <a:spLocks/>
            </p:cNvSpPr>
            <p:nvPr/>
          </p:nvSpPr>
          <p:spPr bwMode="auto">
            <a:xfrm rot="21251840">
              <a:off x="1945302" y="1852181"/>
              <a:ext cx="2543175" cy="1205258"/>
            </a:xfrm>
            <a:custGeom>
              <a:avLst/>
              <a:gdLst>
                <a:gd name="T0" fmla="*/ 18540 w 2542015"/>
                <a:gd name="T1" fmla="*/ 592480 h 1427973"/>
                <a:gd name="T2" fmla="*/ 1286310 w 2542015"/>
                <a:gd name="T3" fmla="*/ 52 h 1427973"/>
                <a:gd name="T4" fmla="*/ 2536204 w 2542015"/>
                <a:gd name="T5" fmla="*/ 645792 h 142797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42015" h="1427973" stroke="0">
                  <a:moveTo>
                    <a:pt x="18540" y="592480"/>
                  </a:moveTo>
                  <a:cubicBezTo>
                    <a:pt x="124782" y="246902"/>
                    <a:pt x="662067" y="-4171"/>
                    <a:pt x="1286310" y="52"/>
                  </a:cubicBezTo>
                  <a:cubicBezTo>
                    <a:pt x="1935341" y="4442"/>
                    <a:pt x="2474209" y="282840"/>
                    <a:pt x="2536204" y="645792"/>
                  </a:cubicBezTo>
                  <a:lnTo>
                    <a:pt x="1271008" y="713987"/>
                  </a:lnTo>
                  <a:lnTo>
                    <a:pt x="18540" y="592480"/>
                  </a:lnTo>
                  <a:close/>
                </a:path>
                <a:path w="2542015" h="1427973" fill="none">
                  <a:moveTo>
                    <a:pt x="18540" y="592480"/>
                  </a:moveTo>
                  <a:cubicBezTo>
                    <a:pt x="124782" y="246902"/>
                    <a:pt x="662067" y="-4171"/>
                    <a:pt x="1286310" y="52"/>
                  </a:cubicBezTo>
                  <a:cubicBezTo>
                    <a:pt x="1935341" y="4442"/>
                    <a:pt x="2474209" y="282840"/>
                    <a:pt x="2536204" y="645792"/>
                  </a:cubicBezTo>
                </a:path>
              </a:pathLst>
            </a:custGeom>
            <a:noFill/>
            <a:ln w="28575" cap="flat" cmpd="sng" algn="ctr">
              <a:solidFill>
                <a:srgbClr val="68717A"/>
              </a:solidFill>
              <a:prstDash val="sysDot"/>
              <a:round/>
              <a:headEnd type="triangle" w="lg" len="med"/>
              <a:tailEnd type="triangle" w="lg" len="med"/>
            </a:ln>
          </p:spPr>
          <p:txBody>
            <a:bodyPr lIns="89994" tIns="43198" rIns="89994" bIns="43198" anchor="ctr"/>
            <a:lstStyle/>
            <a:p>
              <a:endParaRPr lang="en-US" sz="1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Arc 257"/>
            <p:cNvSpPr>
              <a:spLocks/>
            </p:cNvSpPr>
            <p:nvPr/>
          </p:nvSpPr>
          <p:spPr bwMode="auto">
            <a:xfrm rot="21259279">
              <a:off x="1153139" y="2333479"/>
              <a:ext cx="715961" cy="416949"/>
            </a:xfrm>
            <a:custGeom>
              <a:avLst/>
              <a:gdLst>
                <a:gd name="T0" fmla="*/ 1847 w 716004"/>
                <a:gd name="T1" fmla="*/ 221715 h 493490"/>
                <a:gd name="T2" fmla="*/ 344447 w 716004"/>
                <a:gd name="T3" fmla="*/ 177 h 493490"/>
                <a:gd name="T4" fmla="*/ 704143 w 716004"/>
                <a:gd name="T5" fmla="*/ 183757 h 49349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16004" h="493490" stroke="0">
                  <a:moveTo>
                    <a:pt x="1847" y="221715"/>
                  </a:moveTo>
                  <a:cubicBezTo>
                    <a:pt x="19953" y="99331"/>
                    <a:pt x="166088" y="4835"/>
                    <a:pt x="344447" y="177"/>
                  </a:cubicBezTo>
                  <a:cubicBezTo>
                    <a:pt x="511908" y="-4196"/>
                    <a:pt x="661363" y="72082"/>
                    <a:pt x="704143" y="183757"/>
                  </a:cubicBezTo>
                  <a:lnTo>
                    <a:pt x="358002" y="246745"/>
                  </a:lnTo>
                  <a:lnTo>
                    <a:pt x="1847" y="221715"/>
                  </a:lnTo>
                  <a:close/>
                </a:path>
                <a:path w="716004" h="493490" fill="none">
                  <a:moveTo>
                    <a:pt x="1847" y="221715"/>
                  </a:moveTo>
                  <a:cubicBezTo>
                    <a:pt x="19953" y="99331"/>
                    <a:pt x="166088" y="4835"/>
                    <a:pt x="344447" y="177"/>
                  </a:cubicBezTo>
                  <a:cubicBezTo>
                    <a:pt x="511908" y="-4196"/>
                    <a:pt x="661363" y="72082"/>
                    <a:pt x="704143" y="183757"/>
                  </a:cubicBezTo>
                </a:path>
              </a:pathLst>
            </a:custGeom>
            <a:noFill/>
            <a:ln w="28575" cap="flat" cmpd="sng" algn="ctr">
              <a:solidFill>
                <a:srgbClr val="68717A"/>
              </a:solidFill>
              <a:prstDash val="sysDot"/>
              <a:round/>
              <a:headEnd type="triangle" w="lg" len="med"/>
              <a:tailEnd type="triangle" w="lg" len="med"/>
            </a:ln>
          </p:spPr>
          <p:txBody>
            <a:bodyPr lIns="89994" tIns="43198" rIns="89994" bIns="43198" anchor="ctr"/>
            <a:lstStyle/>
            <a:p>
              <a:endParaRPr lang="en-US" sz="1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Arc 258"/>
            <p:cNvSpPr>
              <a:spLocks/>
            </p:cNvSpPr>
            <p:nvPr/>
          </p:nvSpPr>
          <p:spPr bwMode="auto">
            <a:xfrm rot="20643849">
              <a:off x="4572615" y="1967479"/>
              <a:ext cx="817562" cy="510794"/>
            </a:xfrm>
            <a:custGeom>
              <a:avLst/>
              <a:gdLst>
                <a:gd name="T0" fmla="*/ 1828 w 818004"/>
                <a:gd name="T1" fmla="*/ 274378 h 605988"/>
                <a:gd name="T2" fmla="*/ 382881 w 818004"/>
                <a:gd name="T3" fmla="*/ 618 h 605988"/>
                <a:gd name="T4" fmla="*/ 796947 w 818004"/>
                <a:gd name="T5" fmla="*/ 207026 h 6059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18004" h="605988" stroke="0">
                  <a:moveTo>
                    <a:pt x="1828" y="274378"/>
                  </a:moveTo>
                  <a:cubicBezTo>
                    <a:pt x="20808" y="126165"/>
                    <a:pt x="182325" y="10126"/>
                    <a:pt x="382881" y="618"/>
                  </a:cubicBezTo>
                  <a:cubicBezTo>
                    <a:pt x="568140" y="-8165"/>
                    <a:pt x="738149" y="76583"/>
                    <a:pt x="796947" y="207026"/>
                  </a:cubicBezTo>
                  <a:lnTo>
                    <a:pt x="409002" y="302994"/>
                  </a:lnTo>
                  <a:lnTo>
                    <a:pt x="1828" y="274378"/>
                  </a:lnTo>
                  <a:close/>
                </a:path>
                <a:path w="818004" h="605988" fill="none">
                  <a:moveTo>
                    <a:pt x="1828" y="274378"/>
                  </a:moveTo>
                  <a:cubicBezTo>
                    <a:pt x="20808" y="126165"/>
                    <a:pt x="182325" y="10126"/>
                    <a:pt x="382881" y="618"/>
                  </a:cubicBezTo>
                  <a:cubicBezTo>
                    <a:pt x="568140" y="-8165"/>
                    <a:pt x="738149" y="76583"/>
                    <a:pt x="796947" y="207026"/>
                  </a:cubicBezTo>
                </a:path>
              </a:pathLst>
            </a:custGeom>
            <a:noFill/>
            <a:ln w="28575" cap="flat" cmpd="sng" algn="ctr">
              <a:solidFill>
                <a:srgbClr val="68717A"/>
              </a:solidFill>
              <a:prstDash val="sysDot"/>
              <a:round/>
              <a:headEnd type="triangle" w="lg" len="med"/>
              <a:tailEnd type="triangle" w="lg" len="med"/>
            </a:ln>
          </p:spPr>
          <p:txBody>
            <a:bodyPr lIns="89994" tIns="43198" rIns="89994" bIns="43198" anchor="ctr"/>
            <a:lstStyle/>
            <a:p>
              <a:endParaRPr lang="en-US" sz="1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" name="Arc 259"/>
            <p:cNvSpPr>
              <a:spLocks/>
            </p:cNvSpPr>
            <p:nvPr/>
          </p:nvSpPr>
          <p:spPr bwMode="auto">
            <a:xfrm rot="21134464">
              <a:off x="5420342" y="1818663"/>
              <a:ext cx="863600" cy="416949"/>
            </a:xfrm>
            <a:custGeom>
              <a:avLst/>
              <a:gdLst>
                <a:gd name="T0" fmla="*/ 2263 w 768004"/>
                <a:gd name="T1" fmla="*/ 220667 h 494991"/>
                <a:gd name="T2" fmla="*/ 370405 w 768004"/>
                <a:gd name="T3" fmla="*/ 154 h 494991"/>
                <a:gd name="T4" fmla="*/ 753557 w 768004"/>
                <a:gd name="T5" fmla="*/ 180245 h 49499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68004" h="494991" stroke="0">
                  <a:moveTo>
                    <a:pt x="2263" y="220667"/>
                  </a:moveTo>
                  <a:cubicBezTo>
                    <a:pt x="22944" y="98425"/>
                    <a:pt x="179736" y="4509"/>
                    <a:pt x="370405" y="154"/>
                  </a:cubicBezTo>
                  <a:cubicBezTo>
                    <a:pt x="547248" y="-3885"/>
                    <a:pt x="705476" y="70487"/>
                    <a:pt x="753557" y="180245"/>
                  </a:cubicBezTo>
                  <a:lnTo>
                    <a:pt x="384002" y="247496"/>
                  </a:lnTo>
                  <a:lnTo>
                    <a:pt x="2263" y="220667"/>
                  </a:lnTo>
                  <a:close/>
                </a:path>
                <a:path w="768004" h="494991" fill="none">
                  <a:moveTo>
                    <a:pt x="2263" y="220667"/>
                  </a:moveTo>
                  <a:cubicBezTo>
                    <a:pt x="22944" y="98425"/>
                    <a:pt x="179736" y="4509"/>
                    <a:pt x="370405" y="154"/>
                  </a:cubicBezTo>
                  <a:cubicBezTo>
                    <a:pt x="547248" y="-3885"/>
                    <a:pt x="705476" y="70487"/>
                    <a:pt x="753557" y="180245"/>
                  </a:cubicBezTo>
                </a:path>
              </a:pathLst>
            </a:custGeom>
            <a:noFill/>
            <a:ln w="28575" cap="flat" cmpd="sng" algn="ctr">
              <a:solidFill>
                <a:srgbClr val="68717A"/>
              </a:solidFill>
              <a:prstDash val="sysDot"/>
              <a:round/>
              <a:headEnd type="triangle" w="lg" len="med"/>
              <a:tailEnd type="triangle" w="lg" len="med"/>
            </a:ln>
          </p:spPr>
          <p:txBody>
            <a:bodyPr lIns="89994" tIns="43198" rIns="89994" bIns="43198" anchor="ctr"/>
            <a:lstStyle/>
            <a:p>
              <a:endParaRPr lang="en-US" sz="1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" name="Arc 260"/>
            <p:cNvSpPr>
              <a:spLocks/>
            </p:cNvSpPr>
            <p:nvPr/>
          </p:nvSpPr>
          <p:spPr bwMode="auto">
            <a:xfrm>
              <a:off x="4764700" y="2728976"/>
              <a:ext cx="1257300" cy="760158"/>
            </a:xfrm>
            <a:custGeom>
              <a:avLst/>
              <a:gdLst>
                <a:gd name="T0" fmla="*/ 2185 w 1258008"/>
                <a:gd name="T1" fmla="*/ 261258 h 569989"/>
                <a:gd name="T2" fmla="*/ 622032 w 1258008"/>
                <a:gd name="T3" fmla="*/ 17 h 569989"/>
                <a:gd name="T4" fmla="*/ 1246727 w 1258008"/>
                <a:gd name="T5" fmla="*/ 231261 h 56998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58008" h="569989" stroke="0">
                  <a:moveTo>
                    <a:pt x="2185" y="261258"/>
                  </a:moveTo>
                  <a:cubicBezTo>
                    <a:pt x="29204" y="114784"/>
                    <a:pt x="297647" y="1646"/>
                    <a:pt x="622032" y="17"/>
                  </a:cubicBezTo>
                  <a:cubicBezTo>
                    <a:pt x="926301" y="-1511"/>
                    <a:pt x="1189355" y="95864"/>
                    <a:pt x="1246727" y="231261"/>
                  </a:cubicBezTo>
                  <a:lnTo>
                    <a:pt x="629004" y="284995"/>
                  </a:lnTo>
                  <a:lnTo>
                    <a:pt x="2185" y="261258"/>
                  </a:lnTo>
                  <a:close/>
                </a:path>
                <a:path w="1258008" h="569989" fill="none">
                  <a:moveTo>
                    <a:pt x="2185" y="261258"/>
                  </a:moveTo>
                  <a:cubicBezTo>
                    <a:pt x="29204" y="114784"/>
                    <a:pt x="297647" y="1646"/>
                    <a:pt x="622032" y="17"/>
                  </a:cubicBezTo>
                  <a:cubicBezTo>
                    <a:pt x="926301" y="-1511"/>
                    <a:pt x="1189355" y="95864"/>
                    <a:pt x="1246727" y="231261"/>
                  </a:cubicBezTo>
                </a:path>
              </a:pathLst>
            </a:custGeom>
            <a:noFill/>
            <a:ln w="28575" cap="flat" cmpd="sng" algn="ctr">
              <a:solidFill>
                <a:srgbClr val="68717A"/>
              </a:solidFill>
              <a:prstDash val="sysDot"/>
              <a:round/>
              <a:headEnd type="triangle" w="lg" len="med"/>
              <a:tailEnd type="triangle" w="lg" len="med"/>
            </a:ln>
          </p:spPr>
          <p:txBody>
            <a:bodyPr lIns="89994" tIns="43198" rIns="89994" bIns="43198" anchor="ctr"/>
            <a:lstStyle/>
            <a:p>
              <a:endParaRPr lang="en-US" sz="160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84" name="Straight Connector 271"/>
            <p:cNvCxnSpPr>
              <a:cxnSpLocks noChangeShapeType="1"/>
            </p:cNvCxnSpPr>
            <p:nvPr/>
          </p:nvCxnSpPr>
          <p:spPr bwMode="auto">
            <a:xfrm flipV="1">
              <a:off x="6815753" y="2159967"/>
              <a:ext cx="1548654" cy="22018"/>
            </a:xfrm>
            <a:prstGeom prst="line">
              <a:avLst/>
            </a:prstGeom>
            <a:noFill/>
            <a:ln w="28575" algn="ctr">
              <a:solidFill>
                <a:srgbClr val="68717A"/>
              </a:solidFill>
              <a:prstDash val="sysDot"/>
              <a:round/>
              <a:headEnd/>
              <a:tailEnd/>
            </a:ln>
          </p:spPr>
        </p:cxnSp>
        <p:sp>
          <p:nvSpPr>
            <p:cNvPr id="85" name="Arc 272"/>
            <p:cNvSpPr>
              <a:spLocks/>
            </p:cNvSpPr>
            <p:nvPr/>
          </p:nvSpPr>
          <p:spPr bwMode="auto">
            <a:xfrm rot="3602449">
              <a:off x="6747046" y="2035025"/>
              <a:ext cx="486663" cy="415925"/>
            </a:xfrm>
            <a:custGeom>
              <a:avLst/>
              <a:gdLst>
                <a:gd name="T0" fmla="*/ 2187 w 676488"/>
                <a:gd name="T1" fmla="*/ 184383 h 416002"/>
                <a:gd name="T2" fmla="*/ 302065 w 676488"/>
                <a:gd name="T3" fmla="*/ 1193 h 416002"/>
                <a:gd name="T4" fmla="*/ 612812 w 676488"/>
                <a:gd name="T5" fmla="*/ 86527 h 4160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76488" h="416002" stroke="0">
                  <a:moveTo>
                    <a:pt x="2187" y="184383"/>
                  </a:moveTo>
                  <a:cubicBezTo>
                    <a:pt x="20155" y="87701"/>
                    <a:pt x="144728" y="11601"/>
                    <a:pt x="302065" y="1193"/>
                  </a:cubicBezTo>
                  <a:cubicBezTo>
                    <a:pt x="423069" y="-6812"/>
                    <a:pt x="541737" y="25776"/>
                    <a:pt x="612812" y="86527"/>
                  </a:cubicBezTo>
                  <a:lnTo>
                    <a:pt x="338244" y="208001"/>
                  </a:lnTo>
                  <a:lnTo>
                    <a:pt x="2187" y="184383"/>
                  </a:lnTo>
                  <a:close/>
                </a:path>
                <a:path w="676488" h="416002" fill="none">
                  <a:moveTo>
                    <a:pt x="2187" y="184383"/>
                  </a:moveTo>
                  <a:cubicBezTo>
                    <a:pt x="20155" y="87701"/>
                    <a:pt x="144728" y="11601"/>
                    <a:pt x="302065" y="1193"/>
                  </a:cubicBezTo>
                  <a:cubicBezTo>
                    <a:pt x="423069" y="-6812"/>
                    <a:pt x="541737" y="25776"/>
                    <a:pt x="612812" y="86527"/>
                  </a:cubicBezTo>
                </a:path>
              </a:pathLst>
            </a:custGeom>
            <a:noFill/>
            <a:ln w="28575" cap="flat" cmpd="sng" algn="ctr">
              <a:solidFill>
                <a:srgbClr val="68717A"/>
              </a:solidFill>
              <a:prstDash val="sysDot"/>
              <a:round/>
              <a:headEnd type="triangle" w="lg" len="med"/>
              <a:tailEnd type="triangle" w="lg" len="med"/>
            </a:ln>
          </p:spPr>
          <p:txBody>
            <a:bodyPr lIns="89994" tIns="43198" rIns="89994" bIns="43198" anchor="ctr"/>
            <a:lstStyle/>
            <a:p>
              <a:endParaRPr lang="en-US" sz="160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86" name="Straight Connector 273"/>
            <p:cNvCxnSpPr>
              <a:cxnSpLocks noChangeShapeType="1"/>
            </p:cNvCxnSpPr>
            <p:nvPr/>
          </p:nvCxnSpPr>
          <p:spPr bwMode="auto">
            <a:xfrm rot="16200000" flipV="1">
              <a:off x="1065128" y="3105691"/>
              <a:ext cx="304540" cy="36437"/>
            </a:xfrm>
            <a:prstGeom prst="line">
              <a:avLst/>
            </a:prstGeom>
            <a:noFill/>
            <a:ln w="28575" algn="ctr">
              <a:solidFill>
                <a:srgbClr val="68717A"/>
              </a:solidFill>
              <a:prstDash val="sysDot"/>
              <a:round/>
              <a:headEnd/>
              <a:tailEnd/>
            </a:ln>
          </p:spPr>
        </p:cxnSp>
        <p:cxnSp>
          <p:nvCxnSpPr>
            <p:cNvPr id="87" name="Straight Connector 275"/>
            <p:cNvCxnSpPr>
              <a:cxnSpLocks noChangeShapeType="1"/>
            </p:cNvCxnSpPr>
            <p:nvPr/>
          </p:nvCxnSpPr>
          <p:spPr bwMode="auto">
            <a:xfrm rot="16200000" flipV="1">
              <a:off x="1198737" y="2056811"/>
              <a:ext cx="426332" cy="6349"/>
            </a:xfrm>
            <a:prstGeom prst="line">
              <a:avLst/>
            </a:prstGeom>
            <a:noFill/>
            <a:ln w="28575" algn="ctr">
              <a:solidFill>
                <a:srgbClr val="FF8200"/>
              </a:solidFill>
              <a:round/>
              <a:headEnd/>
              <a:tailEnd/>
            </a:ln>
          </p:spPr>
        </p:cxnSp>
        <p:cxnSp>
          <p:nvCxnSpPr>
            <p:cNvPr id="88" name="Straight Connector 276"/>
            <p:cNvCxnSpPr>
              <a:cxnSpLocks noChangeShapeType="1"/>
            </p:cNvCxnSpPr>
            <p:nvPr/>
          </p:nvCxnSpPr>
          <p:spPr bwMode="auto">
            <a:xfrm rot="16200000" flipV="1">
              <a:off x="2853710" y="1633530"/>
              <a:ext cx="366003" cy="1586"/>
            </a:xfrm>
            <a:prstGeom prst="line">
              <a:avLst/>
            </a:prstGeom>
            <a:noFill/>
            <a:ln w="28575" algn="ctr">
              <a:solidFill>
                <a:srgbClr val="FF8200"/>
              </a:solidFill>
              <a:round/>
              <a:headEnd/>
              <a:tailEnd/>
            </a:ln>
          </p:spPr>
        </p:cxnSp>
        <p:cxnSp>
          <p:nvCxnSpPr>
            <p:cNvPr id="89" name="Straight Connector 277"/>
            <p:cNvCxnSpPr>
              <a:cxnSpLocks noChangeShapeType="1"/>
            </p:cNvCxnSpPr>
            <p:nvPr/>
          </p:nvCxnSpPr>
          <p:spPr bwMode="auto">
            <a:xfrm rot="16200000" flipV="1">
              <a:off x="4664246" y="1678562"/>
              <a:ext cx="486663" cy="0"/>
            </a:xfrm>
            <a:prstGeom prst="line">
              <a:avLst/>
            </a:prstGeom>
            <a:noFill/>
            <a:ln w="28575" algn="ctr">
              <a:solidFill>
                <a:srgbClr val="FF8200"/>
              </a:solidFill>
              <a:round/>
              <a:headEnd/>
              <a:tailEnd/>
            </a:ln>
          </p:spPr>
        </p:cxnSp>
        <p:cxnSp>
          <p:nvCxnSpPr>
            <p:cNvPr id="90" name="Straight Connector 278"/>
            <p:cNvCxnSpPr>
              <a:cxnSpLocks noChangeShapeType="1"/>
            </p:cNvCxnSpPr>
            <p:nvPr/>
          </p:nvCxnSpPr>
          <p:spPr bwMode="auto">
            <a:xfrm rot="10800000" flipV="1">
              <a:off x="6060153" y="1367879"/>
              <a:ext cx="648071" cy="439350"/>
            </a:xfrm>
            <a:prstGeom prst="line">
              <a:avLst/>
            </a:prstGeom>
            <a:noFill/>
            <a:ln w="28575" algn="ctr">
              <a:solidFill>
                <a:srgbClr val="FF8200"/>
              </a:solidFill>
              <a:round/>
              <a:headEnd/>
              <a:tailEnd/>
            </a:ln>
          </p:spPr>
        </p:cxnSp>
        <p:cxnSp>
          <p:nvCxnSpPr>
            <p:cNvPr id="91" name="Straight Connector 279"/>
            <p:cNvCxnSpPr>
              <a:cxnSpLocks noChangeShapeType="1"/>
            </p:cNvCxnSpPr>
            <p:nvPr/>
          </p:nvCxnSpPr>
          <p:spPr bwMode="auto">
            <a:xfrm rot="16200000" flipH="1">
              <a:off x="6737979" y="1693981"/>
              <a:ext cx="517498" cy="0"/>
            </a:xfrm>
            <a:prstGeom prst="line">
              <a:avLst/>
            </a:prstGeom>
            <a:noFill/>
            <a:ln w="28575" algn="ctr">
              <a:solidFill>
                <a:srgbClr val="FF8200"/>
              </a:solidFill>
              <a:round/>
              <a:headEnd/>
              <a:tailEnd/>
            </a:ln>
          </p:spPr>
        </p:cxnSp>
        <p:sp>
          <p:nvSpPr>
            <p:cNvPr id="92" name="TextBox 281"/>
            <p:cNvSpPr>
              <a:spLocks noChangeArrowheads="1"/>
            </p:cNvSpPr>
            <p:nvPr/>
          </p:nvSpPr>
          <p:spPr bwMode="auto">
            <a:xfrm>
              <a:off x="238125" y="1573324"/>
              <a:ext cx="2343149" cy="304331"/>
            </a:xfrm>
            <a:prstGeom prst="roundRect">
              <a:avLst>
                <a:gd name="adj" fmla="val 42292"/>
              </a:avLst>
            </a:prstGeom>
            <a:gradFill rotWithShape="1">
              <a:gsLst>
                <a:gs pos="0">
                  <a:srgbClr val="FF8200">
                    <a:gamma/>
                    <a:tint val="50588"/>
                    <a:invGamma/>
                  </a:srgbClr>
                </a:gs>
                <a:gs pos="100000">
                  <a:srgbClr val="FF8200"/>
                </a:gs>
              </a:gsLst>
              <a:lin ang="5400000" scaled="1"/>
            </a:gradFill>
            <a:ln w="28575" algn="ctr">
              <a:solidFill>
                <a:srgbClr val="FF8200"/>
              </a:solidFill>
              <a:round/>
              <a:headEnd/>
              <a:tailEnd/>
            </a:ln>
            <a:effectLst/>
          </p:spPr>
          <p:txBody>
            <a:bodyPr lIns="89994" tIns="46796" rIns="89994" bIns="46796"/>
            <a:lstStyle/>
            <a:p>
              <a:pPr defTabSz="760365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tx1"/>
                </a:buClr>
                <a:buSzPct val="110000"/>
              </a:pPr>
              <a:r>
                <a:rPr lang="fi-FI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Macro</a:t>
              </a:r>
              <a:r>
                <a:rPr lang="fi-FI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fi-FI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cell</a:t>
              </a:r>
              <a:r>
                <a:rPr lang="fi-FI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– </a:t>
              </a:r>
              <a:r>
                <a:rPr lang="fi-FI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Wi-Fi/Femto</a:t>
              </a:r>
              <a:endParaRPr lang="fi-FI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" name="TextBox 282"/>
            <p:cNvSpPr>
              <a:spLocks noChangeArrowheads="1"/>
            </p:cNvSpPr>
            <p:nvPr/>
          </p:nvSpPr>
          <p:spPr bwMode="auto">
            <a:xfrm>
              <a:off x="3836017" y="1125538"/>
              <a:ext cx="2092325" cy="304331"/>
            </a:xfrm>
            <a:prstGeom prst="roundRect">
              <a:avLst>
                <a:gd name="adj" fmla="val 42292"/>
              </a:avLst>
            </a:prstGeom>
            <a:gradFill rotWithShape="1">
              <a:gsLst>
                <a:gs pos="0">
                  <a:srgbClr val="FF8200">
                    <a:gamma/>
                    <a:tint val="50588"/>
                    <a:invGamma/>
                  </a:srgbClr>
                </a:gs>
                <a:gs pos="100000">
                  <a:srgbClr val="FF8200"/>
                </a:gs>
              </a:gsLst>
              <a:lin ang="5400000" scaled="1"/>
            </a:gradFill>
            <a:ln w="28575" algn="ctr">
              <a:solidFill>
                <a:srgbClr val="FF8200"/>
              </a:solidFill>
              <a:round/>
              <a:headEnd/>
              <a:tailEnd/>
            </a:ln>
            <a:effectLst/>
          </p:spPr>
          <p:txBody>
            <a:bodyPr lIns="89994" tIns="46796" rIns="89994" bIns="46796"/>
            <a:lstStyle/>
            <a:p>
              <a:pPr defTabSz="760365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tx1"/>
                </a:buClr>
                <a:buSzPct val="110000"/>
              </a:pPr>
              <a:r>
                <a:rPr lang="fi-FI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Macro</a:t>
              </a:r>
              <a:r>
                <a:rPr lang="fi-FI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fi-FI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cell</a:t>
              </a:r>
              <a:r>
                <a:rPr lang="fi-FI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– Micro </a:t>
              </a:r>
              <a:r>
                <a:rPr lang="fi-FI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cell</a:t>
              </a:r>
              <a:endParaRPr lang="fi-FI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TextBox 283"/>
            <p:cNvSpPr>
              <a:spLocks noChangeArrowheads="1"/>
            </p:cNvSpPr>
            <p:nvPr/>
          </p:nvSpPr>
          <p:spPr bwMode="auto">
            <a:xfrm>
              <a:off x="6343650" y="1125538"/>
              <a:ext cx="2308789" cy="304331"/>
            </a:xfrm>
            <a:prstGeom prst="roundRect">
              <a:avLst>
                <a:gd name="adj" fmla="val 42292"/>
              </a:avLst>
            </a:prstGeom>
            <a:gradFill rotWithShape="1">
              <a:gsLst>
                <a:gs pos="0">
                  <a:srgbClr val="FF8200">
                    <a:gamma/>
                    <a:tint val="50588"/>
                    <a:invGamma/>
                  </a:srgbClr>
                </a:gs>
                <a:gs pos="100000">
                  <a:srgbClr val="FF8200"/>
                </a:gs>
              </a:gsLst>
              <a:lin ang="5400000" scaled="1"/>
            </a:gradFill>
            <a:ln w="28575" algn="ctr">
              <a:solidFill>
                <a:srgbClr val="FF8200"/>
              </a:solidFill>
              <a:round/>
              <a:headEnd/>
              <a:tailEnd/>
            </a:ln>
            <a:effectLst/>
          </p:spPr>
          <p:txBody>
            <a:bodyPr lIns="89994" tIns="46796" rIns="89994" bIns="46796"/>
            <a:lstStyle/>
            <a:p>
              <a:pPr defTabSz="760365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tx1"/>
                </a:buClr>
                <a:buSzPct val="110000"/>
              </a:pPr>
              <a:r>
                <a:rPr lang="fi-FI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Macro</a:t>
              </a:r>
              <a:r>
                <a:rPr lang="fi-FI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fi-FI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cell</a:t>
              </a:r>
              <a:r>
                <a:rPr lang="fi-FI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– </a:t>
              </a:r>
              <a:r>
                <a:rPr lang="fi-FI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Wi-Fi/Femto</a:t>
              </a:r>
              <a:endParaRPr lang="fi-FI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95" name="Straight Connector 284"/>
            <p:cNvCxnSpPr>
              <a:cxnSpLocks noChangeShapeType="1"/>
            </p:cNvCxnSpPr>
            <p:nvPr/>
          </p:nvCxnSpPr>
          <p:spPr bwMode="auto">
            <a:xfrm rot="5400000">
              <a:off x="7158652" y="1542203"/>
              <a:ext cx="0" cy="2555874"/>
            </a:xfrm>
            <a:prstGeom prst="line">
              <a:avLst/>
            </a:prstGeom>
            <a:noFill/>
            <a:ln w="28575" algn="ctr">
              <a:solidFill>
                <a:srgbClr val="FF8200"/>
              </a:solidFill>
              <a:round/>
              <a:headEnd/>
              <a:tailEnd/>
            </a:ln>
          </p:spPr>
        </p:cxnSp>
        <p:sp>
          <p:nvSpPr>
            <p:cNvPr id="96" name="TextBox 285"/>
            <p:cNvSpPr>
              <a:spLocks noChangeArrowheads="1"/>
            </p:cNvSpPr>
            <p:nvPr/>
          </p:nvSpPr>
          <p:spPr bwMode="auto">
            <a:xfrm>
              <a:off x="6553124" y="2791740"/>
              <a:ext cx="2016225" cy="304331"/>
            </a:xfrm>
            <a:prstGeom prst="roundRect">
              <a:avLst>
                <a:gd name="adj" fmla="val 42292"/>
              </a:avLst>
            </a:prstGeom>
            <a:gradFill rotWithShape="1">
              <a:gsLst>
                <a:gs pos="0">
                  <a:srgbClr val="FF8200">
                    <a:gamma/>
                    <a:tint val="50588"/>
                    <a:invGamma/>
                  </a:srgbClr>
                </a:gs>
                <a:gs pos="100000">
                  <a:srgbClr val="FF8200"/>
                </a:gs>
              </a:gsLst>
              <a:lin ang="5400000" scaled="1"/>
            </a:gradFill>
            <a:ln w="28575" algn="ctr">
              <a:solidFill>
                <a:srgbClr val="FF8200"/>
              </a:solidFill>
              <a:round/>
              <a:headEnd/>
              <a:tailEnd/>
            </a:ln>
            <a:effectLst/>
          </p:spPr>
          <p:txBody>
            <a:bodyPr lIns="89994" tIns="46796" rIns="89994" bIns="46796"/>
            <a:lstStyle/>
            <a:p>
              <a:pPr defTabSz="760365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tx1"/>
                </a:buClr>
                <a:buSzPct val="110000"/>
              </a:pPr>
              <a:r>
                <a:rPr lang="fi-FI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Macro</a:t>
              </a:r>
              <a:r>
                <a:rPr lang="fi-FI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fi-FI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cell</a:t>
              </a:r>
              <a:r>
                <a:rPr lang="fi-FI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– Pico </a:t>
              </a:r>
              <a:r>
                <a:rPr lang="fi-FI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cell</a:t>
              </a:r>
              <a:endParaRPr lang="fi-FI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1" name="Group 351"/>
            <p:cNvGrpSpPr>
              <a:grpSpLocks/>
            </p:cNvGrpSpPr>
            <p:nvPr/>
          </p:nvGrpSpPr>
          <p:grpSpPr bwMode="auto">
            <a:xfrm>
              <a:off x="4331313" y="2393810"/>
              <a:ext cx="425450" cy="359299"/>
              <a:chOff x="3175" y="1655"/>
              <a:chExt cx="268" cy="268"/>
            </a:xfrm>
          </p:grpSpPr>
          <p:sp>
            <p:nvSpPr>
              <p:cNvPr id="324" name="Freeform 352"/>
              <p:cNvSpPr>
                <a:spLocks/>
              </p:cNvSpPr>
              <p:nvPr/>
            </p:nvSpPr>
            <p:spPr bwMode="auto">
              <a:xfrm>
                <a:off x="3178" y="1658"/>
                <a:ext cx="262" cy="261"/>
              </a:xfrm>
              <a:custGeom>
                <a:avLst/>
                <a:gdLst/>
                <a:ahLst/>
                <a:cxnLst>
                  <a:cxn ang="0">
                    <a:pos x="554" y="492"/>
                  </a:cxn>
                  <a:cxn ang="0">
                    <a:pos x="492" y="554"/>
                  </a:cxn>
                  <a:cxn ang="0">
                    <a:pos x="63" y="554"/>
                  </a:cxn>
                  <a:cxn ang="0">
                    <a:pos x="0" y="492"/>
                  </a:cxn>
                  <a:cxn ang="0">
                    <a:pos x="0" y="63"/>
                  </a:cxn>
                  <a:cxn ang="0">
                    <a:pos x="63" y="0"/>
                  </a:cxn>
                  <a:cxn ang="0">
                    <a:pos x="492" y="0"/>
                  </a:cxn>
                  <a:cxn ang="0">
                    <a:pos x="554" y="63"/>
                  </a:cxn>
                  <a:cxn ang="0">
                    <a:pos x="554" y="492"/>
                  </a:cxn>
                </a:cxnLst>
                <a:rect l="0" t="0" r="r" b="b"/>
                <a:pathLst>
                  <a:path w="554" h="554">
                    <a:moveTo>
                      <a:pt x="554" y="492"/>
                    </a:moveTo>
                    <a:cubicBezTo>
                      <a:pt x="554" y="526"/>
                      <a:pt x="526" y="554"/>
                      <a:pt x="492" y="554"/>
                    </a:cubicBezTo>
                    <a:cubicBezTo>
                      <a:pt x="63" y="554"/>
                      <a:pt x="63" y="554"/>
                      <a:pt x="63" y="554"/>
                    </a:cubicBezTo>
                    <a:cubicBezTo>
                      <a:pt x="29" y="554"/>
                      <a:pt x="0" y="526"/>
                      <a:pt x="0" y="492"/>
                    </a:cubicBezTo>
                    <a:cubicBezTo>
                      <a:pt x="0" y="63"/>
                      <a:pt x="0" y="63"/>
                      <a:pt x="0" y="63"/>
                    </a:cubicBezTo>
                    <a:cubicBezTo>
                      <a:pt x="0" y="28"/>
                      <a:pt x="29" y="0"/>
                      <a:pt x="63" y="0"/>
                    </a:cubicBezTo>
                    <a:cubicBezTo>
                      <a:pt x="492" y="0"/>
                      <a:pt x="492" y="0"/>
                      <a:pt x="492" y="0"/>
                    </a:cubicBezTo>
                    <a:cubicBezTo>
                      <a:pt x="526" y="0"/>
                      <a:pt x="554" y="28"/>
                      <a:pt x="554" y="63"/>
                    </a:cubicBezTo>
                    <a:lnTo>
                      <a:pt x="554" y="49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6E0673">
                      <a:gamma/>
                      <a:tint val="50980"/>
                      <a:invGamma/>
                    </a:srgbClr>
                  </a:gs>
                  <a:gs pos="100000">
                    <a:srgbClr val="6E067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5" name="Freeform 353"/>
              <p:cNvSpPr>
                <a:spLocks noEditPoints="1"/>
              </p:cNvSpPr>
              <p:nvPr/>
            </p:nvSpPr>
            <p:spPr bwMode="auto">
              <a:xfrm>
                <a:off x="3175" y="1655"/>
                <a:ext cx="268" cy="268"/>
              </a:xfrm>
              <a:custGeom>
                <a:avLst/>
                <a:gdLst/>
                <a:ahLst/>
                <a:cxnLst>
                  <a:cxn ang="0">
                    <a:pos x="69" y="567"/>
                  </a:cxn>
                  <a:cxn ang="0">
                    <a:pos x="0" y="498"/>
                  </a:cxn>
                  <a:cxn ang="0">
                    <a:pos x="0" y="69"/>
                  </a:cxn>
                  <a:cxn ang="0">
                    <a:pos x="69" y="0"/>
                  </a:cxn>
                  <a:cxn ang="0">
                    <a:pos x="498" y="0"/>
                  </a:cxn>
                  <a:cxn ang="0">
                    <a:pos x="567" y="68"/>
                  </a:cxn>
                  <a:cxn ang="0">
                    <a:pos x="567" y="68"/>
                  </a:cxn>
                  <a:cxn ang="0">
                    <a:pos x="567" y="498"/>
                  </a:cxn>
                  <a:cxn ang="0">
                    <a:pos x="498" y="567"/>
                  </a:cxn>
                  <a:cxn ang="0">
                    <a:pos x="69" y="567"/>
                  </a:cxn>
                  <a:cxn ang="0">
                    <a:pos x="13" y="69"/>
                  </a:cxn>
                  <a:cxn ang="0">
                    <a:pos x="13" y="498"/>
                  </a:cxn>
                  <a:cxn ang="0">
                    <a:pos x="69" y="554"/>
                  </a:cxn>
                  <a:cxn ang="0">
                    <a:pos x="498" y="554"/>
                  </a:cxn>
                  <a:cxn ang="0">
                    <a:pos x="554" y="498"/>
                  </a:cxn>
                  <a:cxn ang="0">
                    <a:pos x="554" y="69"/>
                  </a:cxn>
                  <a:cxn ang="0">
                    <a:pos x="554" y="69"/>
                  </a:cxn>
                  <a:cxn ang="0">
                    <a:pos x="498" y="13"/>
                  </a:cxn>
                  <a:cxn ang="0">
                    <a:pos x="69" y="13"/>
                  </a:cxn>
                  <a:cxn ang="0">
                    <a:pos x="13" y="69"/>
                  </a:cxn>
                </a:cxnLst>
                <a:rect l="0" t="0" r="r" b="b"/>
                <a:pathLst>
                  <a:path w="567" h="567">
                    <a:moveTo>
                      <a:pt x="69" y="567"/>
                    </a:moveTo>
                    <a:cubicBezTo>
                      <a:pt x="31" y="567"/>
                      <a:pt x="0" y="536"/>
                      <a:pt x="0" y="49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31"/>
                      <a:pt x="31" y="0"/>
                      <a:pt x="69" y="0"/>
                    </a:cubicBezTo>
                    <a:cubicBezTo>
                      <a:pt x="498" y="0"/>
                      <a:pt x="498" y="0"/>
                      <a:pt x="498" y="0"/>
                    </a:cubicBezTo>
                    <a:cubicBezTo>
                      <a:pt x="535" y="0"/>
                      <a:pt x="566" y="30"/>
                      <a:pt x="567" y="68"/>
                    </a:cubicBezTo>
                    <a:cubicBezTo>
                      <a:pt x="567" y="68"/>
                      <a:pt x="567" y="68"/>
                      <a:pt x="567" y="68"/>
                    </a:cubicBezTo>
                    <a:cubicBezTo>
                      <a:pt x="567" y="498"/>
                      <a:pt x="567" y="498"/>
                      <a:pt x="567" y="498"/>
                    </a:cubicBezTo>
                    <a:cubicBezTo>
                      <a:pt x="567" y="536"/>
                      <a:pt x="536" y="567"/>
                      <a:pt x="498" y="567"/>
                    </a:cubicBezTo>
                    <a:lnTo>
                      <a:pt x="69" y="567"/>
                    </a:lnTo>
                    <a:close/>
                    <a:moveTo>
                      <a:pt x="13" y="69"/>
                    </a:moveTo>
                    <a:cubicBezTo>
                      <a:pt x="13" y="498"/>
                      <a:pt x="13" y="498"/>
                      <a:pt x="13" y="498"/>
                    </a:cubicBezTo>
                    <a:cubicBezTo>
                      <a:pt x="13" y="529"/>
                      <a:pt x="38" y="554"/>
                      <a:pt x="69" y="554"/>
                    </a:cubicBezTo>
                    <a:cubicBezTo>
                      <a:pt x="498" y="554"/>
                      <a:pt x="498" y="554"/>
                      <a:pt x="498" y="554"/>
                    </a:cubicBezTo>
                    <a:cubicBezTo>
                      <a:pt x="529" y="554"/>
                      <a:pt x="554" y="529"/>
                      <a:pt x="554" y="498"/>
                    </a:cubicBezTo>
                    <a:cubicBezTo>
                      <a:pt x="554" y="69"/>
                      <a:pt x="554" y="69"/>
                      <a:pt x="554" y="69"/>
                    </a:cubicBezTo>
                    <a:cubicBezTo>
                      <a:pt x="554" y="69"/>
                      <a:pt x="554" y="69"/>
                      <a:pt x="554" y="69"/>
                    </a:cubicBezTo>
                    <a:cubicBezTo>
                      <a:pt x="554" y="38"/>
                      <a:pt x="529" y="13"/>
                      <a:pt x="498" y="13"/>
                    </a:cubicBezTo>
                    <a:cubicBezTo>
                      <a:pt x="69" y="13"/>
                      <a:pt x="69" y="13"/>
                      <a:pt x="69" y="13"/>
                    </a:cubicBezTo>
                    <a:cubicBezTo>
                      <a:pt x="38" y="13"/>
                      <a:pt x="13" y="38"/>
                      <a:pt x="13" y="69"/>
                    </a:cubicBezTo>
                    <a:close/>
                  </a:path>
                </a:pathLst>
              </a:custGeom>
              <a:solidFill>
                <a:srgbClr val="6E067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6" name="Freeform 354"/>
              <p:cNvSpPr>
                <a:spLocks/>
              </p:cNvSpPr>
              <p:nvPr/>
            </p:nvSpPr>
            <p:spPr bwMode="auto">
              <a:xfrm>
                <a:off x="3359" y="1720"/>
                <a:ext cx="17" cy="58"/>
              </a:xfrm>
              <a:custGeom>
                <a:avLst/>
                <a:gdLst/>
                <a:ahLst/>
                <a:cxnLst>
                  <a:cxn ang="0">
                    <a:pos x="2" y="120"/>
                  </a:cxn>
                  <a:cxn ang="0">
                    <a:pos x="2" y="111"/>
                  </a:cxn>
                  <a:cxn ang="0">
                    <a:pos x="23" y="61"/>
                  </a:cxn>
                  <a:cxn ang="0">
                    <a:pos x="2" y="11"/>
                  </a:cxn>
                  <a:cxn ang="0">
                    <a:pos x="2" y="2"/>
                  </a:cxn>
                  <a:cxn ang="0">
                    <a:pos x="11" y="2"/>
                  </a:cxn>
                  <a:cxn ang="0">
                    <a:pos x="36" y="61"/>
                  </a:cxn>
                  <a:cxn ang="0">
                    <a:pos x="11" y="120"/>
                  </a:cxn>
                  <a:cxn ang="0">
                    <a:pos x="7" y="122"/>
                  </a:cxn>
                  <a:cxn ang="0">
                    <a:pos x="2" y="120"/>
                  </a:cxn>
                </a:cxnLst>
                <a:rect l="0" t="0" r="r" b="b"/>
                <a:pathLst>
                  <a:path w="36" h="122">
                    <a:moveTo>
                      <a:pt x="2" y="120"/>
                    </a:moveTo>
                    <a:cubicBezTo>
                      <a:pt x="0" y="117"/>
                      <a:pt x="0" y="113"/>
                      <a:pt x="2" y="111"/>
                    </a:cubicBezTo>
                    <a:cubicBezTo>
                      <a:pt x="15" y="98"/>
                      <a:pt x="23" y="80"/>
                      <a:pt x="23" y="61"/>
                    </a:cubicBezTo>
                    <a:cubicBezTo>
                      <a:pt x="23" y="42"/>
                      <a:pt x="15" y="24"/>
                      <a:pt x="2" y="11"/>
                    </a:cubicBezTo>
                    <a:cubicBezTo>
                      <a:pt x="0" y="9"/>
                      <a:pt x="0" y="5"/>
                      <a:pt x="2" y="2"/>
                    </a:cubicBezTo>
                    <a:cubicBezTo>
                      <a:pt x="5" y="0"/>
                      <a:pt x="9" y="0"/>
                      <a:pt x="11" y="2"/>
                    </a:cubicBezTo>
                    <a:cubicBezTo>
                      <a:pt x="26" y="17"/>
                      <a:pt x="36" y="38"/>
                      <a:pt x="36" y="61"/>
                    </a:cubicBezTo>
                    <a:cubicBezTo>
                      <a:pt x="36" y="84"/>
                      <a:pt x="26" y="105"/>
                      <a:pt x="11" y="120"/>
                    </a:cubicBezTo>
                    <a:cubicBezTo>
                      <a:pt x="10" y="121"/>
                      <a:pt x="8" y="122"/>
                      <a:pt x="7" y="122"/>
                    </a:cubicBezTo>
                    <a:cubicBezTo>
                      <a:pt x="5" y="122"/>
                      <a:pt x="3" y="121"/>
                      <a:pt x="2" y="12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7" name="Freeform 355"/>
              <p:cNvSpPr>
                <a:spLocks/>
              </p:cNvSpPr>
              <p:nvPr/>
            </p:nvSpPr>
            <p:spPr bwMode="auto">
              <a:xfrm>
                <a:off x="3369" y="1707"/>
                <a:ext cx="22" cy="84"/>
              </a:xfrm>
              <a:custGeom>
                <a:avLst/>
                <a:gdLst/>
                <a:ahLst/>
                <a:cxnLst>
                  <a:cxn ang="0">
                    <a:pos x="2" y="174"/>
                  </a:cxn>
                  <a:cxn ang="0">
                    <a:pos x="2" y="165"/>
                  </a:cxn>
                  <a:cxn ang="0">
                    <a:pos x="34" y="88"/>
                  </a:cxn>
                  <a:cxn ang="0">
                    <a:pos x="2" y="11"/>
                  </a:cxn>
                  <a:cxn ang="0">
                    <a:pos x="2" y="2"/>
                  </a:cxn>
                  <a:cxn ang="0">
                    <a:pos x="11" y="2"/>
                  </a:cxn>
                  <a:cxn ang="0">
                    <a:pos x="47" y="88"/>
                  </a:cxn>
                  <a:cxn ang="0">
                    <a:pos x="12" y="174"/>
                  </a:cxn>
                  <a:cxn ang="0">
                    <a:pos x="7" y="176"/>
                  </a:cxn>
                  <a:cxn ang="0">
                    <a:pos x="2" y="174"/>
                  </a:cxn>
                </a:cxnLst>
                <a:rect l="0" t="0" r="r" b="b"/>
                <a:pathLst>
                  <a:path w="47" h="176">
                    <a:moveTo>
                      <a:pt x="2" y="174"/>
                    </a:moveTo>
                    <a:cubicBezTo>
                      <a:pt x="0" y="171"/>
                      <a:pt x="0" y="167"/>
                      <a:pt x="2" y="165"/>
                    </a:cubicBezTo>
                    <a:cubicBezTo>
                      <a:pt x="22" y="145"/>
                      <a:pt x="34" y="118"/>
                      <a:pt x="34" y="88"/>
                    </a:cubicBezTo>
                    <a:cubicBezTo>
                      <a:pt x="34" y="58"/>
                      <a:pt x="22" y="31"/>
                      <a:pt x="2" y="11"/>
                    </a:cubicBezTo>
                    <a:cubicBezTo>
                      <a:pt x="0" y="9"/>
                      <a:pt x="0" y="5"/>
                      <a:pt x="2" y="2"/>
                    </a:cubicBezTo>
                    <a:cubicBezTo>
                      <a:pt x="5" y="0"/>
                      <a:pt x="9" y="0"/>
                      <a:pt x="11" y="2"/>
                    </a:cubicBezTo>
                    <a:cubicBezTo>
                      <a:pt x="33" y="24"/>
                      <a:pt x="47" y="55"/>
                      <a:pt x="47" y="88"/>
                    </a:cubicBezTo>
                    <a:cubicBezTo>
                      <a:pt x="47" y="122"/>
                      <a:pt x="33" y="152"/>
                      <a:pt x="12" y="174"/>
                    </a:cubicBezTo>
                    <a:cubicBezTo>
                      <a:pt x="10" y="175"/>
                      <a:pt x="9" y="176"/>
                      <a:pt x="7" y="176"/>
                    </a:cubicBezTo>
                    <a:cubicBezTo>
                      <a:pt x="5" y="176"/>
                      <a:pt x="4" y="175"/>
                      <a:pt x="2" y="17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8" name="Freeform 356"/>
              <p:cNvSpPr>
                <a:spLocks/>
              </p:cNvSpPr>
              <p:nvPr/>
            </p:nvSpPr>
            <p:spPr bwMode="auto">
              <a:xfrm>
                <a:off x="3380" y="1694"/>
                <a:ext cx="27" cy="109"/>
              </a:xfrm>
              <a:custGeom>
                <a:avLst/>
                <a:gdLst/>
                <a:ahLst/>
                <a:cxnLst>
                  <a:cxn ang="0">
                    <a:pos x="2" y="229"/>
                  </a:cxn>
                  <a:cxn ang="0">
                    <a:pos x="2" y="220"/>
                  </a:cxn>
                  <a:cxn ang="0">
                    <a:pos x="45" y="116"/>
                  </a:cxn>
                  <a:cxn ang="0">
                    <a:pos x="2" y="12"/>
                  </a:cxn>
                  <a:cxn ang="0">
                    <a:pos x="2" y="3"/>
                  </a:cxn>
                  <a:cxn ang="0">
                    <a:pos x="12" y="3"/>
                  </a:cxn>
                  <a:cxn ang="0">
                    <a:pos x="58" y="116"/>
                  </a:cxn>
                  <a:cxn ang="0">
                    <a:pos x="12" y="229"/>
                  </a:cxn>
                  <a:cxn ang="0">
                    <a:pos x="7" y="231"/>
                  </a:cxn>
                  <a:cxn ang="0">
                    <a:pos x="2" y="229"/>
                  </a:cxn>
                </a:cxnLst>
                <a:rect l="0" t="0" r="r" b="b"/>
                <a:pathLst>
                  <a:path w="58" h="231">
                    <a:moveTo>
                      <a:pt x="2" y="229"/>
                    </a:moveTo>
                    <a:cubicBezTo>
                      <a:pt x="0" y="226"/>
                      <a:pt x="0" y="222"/>
                      <a:pt x="2" y="220"/>
                    </a:cubicBezTo>
                    <a:cubicBezTo>
                      <a:pt x="29" y="193"/>
                      <a:pt x="45" y="157"/>
                      <a:pt x="45" y="116"/>
                    </a:cubicBezTo>
                    <a:cubicBezTo>
                      <a:pt x="45" y="75"/>
                      <a:pt x="29" y="39"/>
                      <a:pt x="2" y="12"/>
                    </a:cubicBezTo>
                    <a:cubicBezTo>
                      <a:pt x="0" y="10"/>
                      <a:pt x="0" y="6"/>
                      <a:pt x="2" y="3"/>
                    </a:cubicBezTo>
                    <a:cubicBezTo>
                      <a:pt x="5" y="0"/>
                      <a:pt x="9" y="0"/>
                      <a:pt x="12" y="3"/>
                    </a:cubicBezTo>
                    <a:cubicBezTo>
                      <a:pt x="41" y="32"/>
                      <a:pt x="58" y="72"/>
                      <a:pt x="58" y="116"/>
                    </a:cubicBezTo>
                    <a:cubicBezTo>
                      <a:pt x="58" y="160"/>
                      <a:pt x="41" y="200"/>
                      <a:pt x="12" y="229"/>
                    </a:cubicBezTo>
                    <a:cubicBezTo>
                      <a:pt x="10" y="230"/>
                      <a:pt x="9" y="231"/>
                      <a:pt x="7" y="231"/>
                    </a:cubicBezTo>
                    <a:cubicBezTo>
                      <a:pt x="5" y="231"/>
                      <a:pt x="4" y="230"/>
                      <a:pt x="2" y="229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" name="Freeform 357"/>
              <p:cNvSpPr>
                <a:spLocks/>
              </p:cNvSpPr>
              <p:nvPr/>
            </p:nvSpPr>
            <p:spPr bwMode="auto">
              <a:xfrm>
                <a:off x="3390" y="1681"/>
                <a:ext cx="33" cy="135"/>
              </a:xfrm>
              <a:custGeom>
                <a:avLst/>
                <a:gdLst/>
                <a:ahLst/>
                <a:cxnLst>
                  <a:cxn ang="0">
                    <a:pos x="3" y="283"/>
                  </a:cxn>
                  <a:cxn ang="0">
                    <a:pos x="3" y="274"/>
                  </a:cxn>
                  <a:cxn ang="0">
                    <a:pos x="57" y="143"/>
                  </a:cxn>
                  <a:cxn ang="0">
                    <a:pos x="3" y="12"/>
                  </a:cxn>
                  <a:cxn ang="0">
                    <a:pos x="3" y="3"/>
                  </a:cxn>
                  <a:cxn ang="0">
                    <a:pos x="12" y="3"/>
                  </a:cxn>
                  <a:cxn ang="0">
                    <a:pos x="70" y="143"/>
                  </a:cxn>
                  <a:cxn ang="0">
                    <a:pos x="12" y="283"/>
                  </a:cxn>
                  <a:cxn ang="0">
                    <a:pos x="7" y="285"/>
                  </a:cxn>
                  <a:cxn ang="0">
                    <a:pos x="3" y="283"/>
                  </a:cxn>
                </a:cxnLst>
                <a:rect l="0" t="0" r="r" b="b"/>
                <a:pathLst>
                  <a:path w="70" h="285">
                    <a:moveTo>
                      <a:pt x="3" y="283"/>
                    </a:moveTo>
                    <a:cubicBezTo>
                      <a:pt x="0" y="281"/>
                      <a:pt x="0" y="276"/>
                      <a:pt x="3" y="274"/>
                    </a:cubicBezTo>
                    <a:cubicBezTo>
                      <a:pt x="36" y="240"/>
                      <a:pt x="57" y="194"/>
                      <a:pt x="57" y="143"/>
                    </a:cubicBezTo>
                    <a:cubicBezTo>
                      <a:pt x="57" y="92"/>
                      <a:pt x="36" y="46"/>
                      <a:pt x="3" y="12"/>
                    </a:cubicBezTo>
                    <a:cubicBezTo>
                      <a:pt x="0" y="10"/>
                      <a:pt x="0" y="5"/>
                      <a:pt x="3" y="3"/>
                    </a:cubicBezTo>
                    <a:cubicBezTo>
                      <a:pt x="5" y="0"/>
                      <a:pt x="9" y="0"/>
                      <a:pt x="12" y="3"/>
                    </a:cubicBezTo>
                    <a:cubicBezTo>
                      <a:pt x="48" y="39"/>
                      <a:pt x="70" y="88"/>
                      <a:pt x="70" y="143"/>
                    </a:cubicBezTo>
                    <a:cubicBezTo>
                      <a:pt x="70" y="198"/>
                      <a:pt x="48" y="247"/>
                      <a:pt x="12" y="283"/>
                    </a:cubicBezTo>
                    <a:cubicBezTo>
                      <a:pt x="11" y="284"/>
                      <a:pt x="9" y="285"/>
                      <a:pt x="7" y="285"/>
                    </a:cubicBezTo>
                    <a:cubicBezTo>
                      <a:pt x="6" y="285"/>
                      <a:pt x="4" y="284"/>
                      <a:pt x="3" y="283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0" name="Oval 358"/>
              <p:cNvSpPr>
                <a:spLocks noChangeArrowheads="1"/>
              </p:cNvSpPr>
              <p:nvPr/>
            </p:nvSpPr>
            <p:spPr bwMode="auto">
              <a:xfrm>
                <a:off x="3270" y="1728"/>
                <a:ext cx="15" cy="40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1" name="Freeform 359"/>
              <p:cNvSpPr>
                <a:spLocks/>
              </p:cNvSpPr>
              <p:nvPr/>
            </p:nvSpPr>
            <p:spPr bwMode="auto">
              <a:xfrm>
                <a:off x="3281" y="1728"/>
                <a:ext cx="21" cy="40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16" y="43"/>
                  </a:cxn>
                  <a:cxn ang="0">
                    <a:pos x="0" y="85"/>
                  </a:cxn>
                  <a:cxn ang="0">
                    <a:pos x="27" y="85"/>
                  </a:cxn>
                  <a:cxn ang="0">
                    <a:pos x="43" y="43"/>
                  </a:cxn>
                  <a:cxn ang="0">
                    <a:pos x="27" y="0"/>
                  </a:cxn>
                </a:cxnLst>
                <a:rect l="0" t="0" r="r" b="b"/>
                <a:pathLst>
                  <a:path w="43" h="85">
                    <a:moveTo>
                      <a:pt x="27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2" y="2"/>
                      <a:pt x="16" y="20"/>
                      <a:pt x="16" y="43"/>
                    </a:cubicBezTo>
                    <a:cubicBezTo>
                      <a:pt x="16" y="66"/>
                      <a:pt x="9" y="85"/>
                      <a:pt x="0" y="85"/>
                    </a:cubicBezTo>
                    <a:cubicBezTo>
                      <a:pt x="27" y="85"/>
                      <a:pt x="27" y="85"/>
                      <a:pt x="27" y="85"/>
                    </a:cubicBezTo>
                    <a:cubicBezTo>
                      <a:pt x="35" y="85"/>
                      <a:pt x="43" y="66"/>
                      <a:pt x="43" y="43"/>
                    </a:cubicBezTo>
                    <a:cubicBezTo>
                      <a:pt x="43" y="19"/>
                      <a:pt x="35" y="0"/>
                      <a:pt x="27" y="0"/>
                    </a:cubicBez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2" name="Oval 360"/>
              <p:cNvSpPr>
                <a:spLocks noChangeArrowheads="1"/>
              </p:cNvSpPr>
              <p:nvPr/>
            </p:nvSpPr>
            <p:spPr bwMode="auto">
              <a:xfrm>
                <a:off x="3336" y="1728"/>
                <a:ext cx="15" cy="40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3" name="Freeform 361"/>
              <p:cNvSpPr>
                <a:spLocks/>
              </p:cNvSpPr>
              <p:nvPr/>
            </p:nvSpPr>
            <p:spPr bwMode="auto">
              <a:xfrm>
                <a:off x="3320" y="1728"/>
                <a:ext cx="19" cy="4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39" y="0"/>
                  </a:cxn>
                  <a:cxn ang="0">
                    <a:pos x="39" y="0"/>
                  </a:cxn>
                  <a:cxn ang="0">
                    <a:pos x="26" y="43"/>
                  </a:cxn>
                  <a:cxn ang="0">
                    <a:pos x="42" y="85"/>
                  </a:cxn>
                  <a:cxn ang="0">
                    <a:pos x="16" y="85"/>
                  </a:cxn>
                  <a:cxn ang="0">
                    <a:pos x="0" y="43"/>
                  </a:cxn>
                  <a:cxn ang="0">
                    <a:pos x="16" y="0"/>
                  </a:cxn>
                </a:cxnLst>
                <a:rect l="0" t="0" r="r" b="b"/>
                <a:pathLst>
                  <a:path w="42" h="85">
                    <a:moveTo>
                      <a:pt x="16" y="0"/>
                    </a:moveTo>
                    <a:cubicBezTo>
                      <a:pt x="39" y="0"/>
                      <a:pt x="39" y="0"/>
                      <a:pt x="39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1" y="2"/>
                      <a:pt x="26" y="20"/>
                      <a:pt x="26" y="43"/>
                    </a:cubicBezTo>
                    <a:cubicBezTo>
                      <a:pt x="26" y="66"/>
                      <a:pt x="34" y="85"/>
                      <a:pt x="42" y="85"/>
                    </a:cubicBezTo>
                    <a:cubicBezTo>
                      <a:pt x="16" y="85"/>
                      <a:pt x="16" y="85"/>
                      <a:pt x="16" y="85"/>
                    </a:cubicBezTo>
                    <a:cubicBezTo>
                      <a:pt x="7" y="85"/>
                      <a:pt x="0" y="66"/>
                      <a:pt x="0" y="43"/>
                    </a:cubicBezTo>
                    <a:cubicBezTo>
                      <a:pt x="0" y="19"/>
                      <a:pt x="7" y="0"/>
                      <a:pt x="16" y="0"/>
                    </a:cubicBez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4" name="Freeform 362"/>
              <p:cNvSpPr>
                <a:spLocks/>
              </p:cNvSpPr>
              <p:nvPr/>
            </p:nvSpPr>
            <p:spPr bwMode="auto">
              <a:xfrm>
                <a:off x="3245" y="1720"/>
                <a:ext cx="17" cy="58"/>
              </a:xfrm>
              <a:custGeom>
                <a:avLst/>
                <a:gdLst/>
                <a:ahLst/>
                <a:cxnLst>
                  <a:cxn ang="0">
                    <a:pos x="24" y="120"/>
                  </a:cxn>
                  <a:cxn ang="0">
                    <a:pos x="0" y="61"/>
                  </a:cxn>
                  <a:cxn ang="0">
                    <a:pos x="24" y="2"/>
                  </a:cxn>
                  <a:cxn ang="0">
                    <a:pos x="34" y="2"/>
                  </a:cxn>
                  <a:cxn ang="0">
                    <a:pos x="34" y="11"/>
                  </a:cxn>
                  <a:cxn ang="0">
                    <a:pos x="13" y="61"/>
                  </a:cxn>
                  <a:cxn ang="0">
                    <a:pos x="34" y="111"/>
                  </a:cxn>
                  <a:cxn ang="0">
                    <a:pos x="34" y="111"/>
                  </a:cxn>
                  <a:cxn ang="0">
                    <a:pos x="34" y="120"/>
                  </a:cxn>
                  <a:cxn ang="0">
                    <a:pos x="29" y="122"/>
                  </a:cxn>
                  <a:cxn ang="0">
                    <a:pos x="24" y="120"/>
                  </a:cxn>
                </a:cxnLst>
                <a:rect l="0" t="0" r="r" b="b"/>
                <a:pathLst>
                  <a:path w="36" h="122">
                    <a:moveTo>
                      <a:pt x="24" y="120"/>
                    </a:moveTo>
                    <a:cubicBezTo>
                      <a:pt x="9" y="105"/>
                      <a:pt x="0" y="84"/>
                      <a:pt x="0" y="61"/>
                    </a:cubicBezTo>
                    <a:cubicBezTo>
                      <a:pt x="0" y="38"/>
                      <a:pt x="9" y="17"/>
                      <a:pt x="24" y="2"/>
                    </a:cubicBezTo>
                    <a:cubicBezTo>
                      <a:pt x="27" y="0"/>
                      <a:pt x="31" y="0"/>
                      <a:pt x="34" y="2"/>
                    </a:cubicBezTo>
                    <a:cubicBezTo>
                      <a:pt x="36" y="5"/>
                      <a:pt x="36" y="9"/>
                      <a:pt x="34" y="11"/>
                    </a:cubicBezTo>
                    <a:cubicBezTo>
                      <a:pt x="21" y="24"/>
                      <a:pt x="13" y="42"/>
                      <a:pt x="13" y="61"/>
                    </a:cubicBezTo>
                    <a:cubicBezTo>
                      <a:pt x="13" y="80"/>
                      <a:pt x="21" y="98"/>
                      <a:pt x="34" y="111"/>
                    </a:cubicBezTo>
                    <a:cubicBezTo>
                      <a:pt x="34" y="111"/>
                      <a:pt x="34" y="111"/>
                      <a:pt x="34" y="111"/>
                    </a:cubicBezTo>
                    <a:cubicBezTo>
                      <a:pt x="36" y="113"/>
                      <a:pt x="36" y="117"/>
                      <a:pt x="34" y="120"/>
                    </a:cubicBezTo>
                    <a:cubicBezTo>
                      <a:pt x="32" y="121"/>
                      <a:pt x="31" y="122"/>
                      <a:pt x="29" y="122"/>
                    </a:cubicBezTo>
                    <a:cubicBezTo>
                      <a:pt x="27" y="122"/>
                      <a:pt x="26" y="121"/>
                      <a:pt x="24" y="12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5" name="Freeform 363"/>
              <p:cNvSpPr>
                <a:spLocks/>
              </p:cNvSpPr>
              <p:nvPr/>
            </p:nvSpPr>
            <p:spPr bwMode="auto">
              <a:xfrm>
                <a:off x="3230" y="1707"/>
                <a:ext cx="22" cy="84"/>
              </a:xfrm>
              <a:custGeom>
                <a:avLst/>
                <a:gdLst/>
                <a:ahLst/>
                <a:cxnLst>
                  <a:cxn ang="0">
                    <a:pos x="35" y="174"/>
                  </a:cxn>
                  <a:cxn ang="0">
                    <a:pos x="0" y="88"/>
                  </a:cxn>
                  <a:cxn ang="0">
                    <a:pos x="35" y="2"/>
                  </a:cxn>
                  <a:cxn ang="0">
                    <a:pos x="35" y="2"/>
                  </a:cxn>
                  <a:cxn ang="0">
                    <a:pos x="44" y="2"/>
                  </a:cxn>
                  <a:cxn ang="0">
                    <a:pos x="44" y="11"/>
                  </a:cxn>
                  <a:cxn ang="0">
                    <a:pos x="13" y="88"/>
                  </a:cxn>
                  <a:cxn ang="0">
                    <a:pos x="44" y="165"/>
                  </a:cxn>
                  <a:cxn ang="0">
                    <a:pos x="44" y="174"/>
                  </a:cxn>
                  <a:cxn ang="0">
                    <a:pos x="40" y="176"/>
                  </a:cxn>
                  <a:cxn ang="0">
                    <a:pos x="35" y="174"/>
                  </a:cxn>
                </a:cxnLst>
                <a:rect l="0" t="0" r="r" b="b"/>
                <a:pathLst>
                  <a:path w="47" h="176">
                    <a:moveTo>
                      <a:pt x="35" y="174"/>
                    </a:moveTo>
                    <a:cubicBezTo>
                      <a:pt x="13" y="152"/>
                      <a:pt x="0" y="122"/>
                      <a:pt x="0" y="88"/>
                    </a:cubicBezTo>
                    <a:cubicBezTo>
                      <a:pt x="0" y="55"/>
                      <a:pt x="13" y="24"/>
                      <a:pt x="35" y="2"/>
                    </a:cubicBezTo>
                    <a:cubicBezTo>
                      <a:pt x="35" y="2"/>
                      <a:pt x="35" y="2"/>
                      <a:pt x="35" y="2"/>
                    </a:cubicBezTo>
                    <a:cubicBezTo>
                      <a:pt x="38" y="0"/>
                      <a:pt x="42" y="0"/>
                      <a:pt x="44" y="2"/>
                    </a:cubicBezTo>
                    <a:cubicBezTo>
                      <a:pt x="47" y="5"/>
                      <a:pt x="47" y="9"/>
                      <a:pt x="44" y="11"/>
                    </a:cubicBezTo>
                    <a:cubicBezTo>
                      <a:pt x="25" y="31"/>
                      <a:pt x="13" y="58"/>
                      <a:pt x="13" y="88"/>
                    </a:cubicBezTo>
                    <a:cubicBezTo>
                      <a:pt x="13" y="118"/>
                      <a:pt x="25" y="145"/>
                      <a:pt x="44" y="165"/>
                    </a:cubicBezTo>
                    <a:cubicBezTo>
                      <a:pt x="47" y="167"/>
                      <a:pt x="47" y="171"/>
                      <a:pt x="44" y="174"/>
                    </a:cubicBezTo>
                    <a:cubicBezTo>
                      <a:pt x="43" y="175"/>
                      <a:pt x="42" y="176"/>
                      <a:pt x="40" y="176"/>
                    </a:cubicBezTo>
                    <a:cubicBezTo>
                      <a:pt x="38" y="176"/>
                      <a:pt x="37" y="175"/>
                      <a:pt x="35" y="17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6" name="Freeform 364"/>
              <p:cNvSpPr>
                <a:spLocks/>
              </p:cNvSpPr>
              <p:nvPr/>
            </p:nvSpPr>
            <p:spPr bwMode="auto">
              <a:xfrm>
                <a:off x="3214" y="1694"/>
                <a:ext cx="28" cy="109"/>
              </a:xfrm>
              <a:custGeom>
                <a:avLst/>
                <a:gdLst/>
                <a:ahLst/>
                <a:cxnLst>
                  <a:cxn ang="0">
                    <a:pos x="47" y="229"/>
                  </a:cxn>
                  <a:cxn ang="0">
                    <a:pos x="0" y="116"/>
                  </a:cxn>
                  <a:cxn ang="0">
                    <a:pos x="47" y="3"/>
                  </a:cxn>
                  <a:cxn ang="0">
                    <a:pos x="56" y="3"/>
                  </a:cxn>
                  <a:cxn ang="0">
                    <a:pos x="56" y="12"/>
                  </a:cxn>
                  <a:cxn ang="0">
                    <a:pos x="13" y="116"/>
                  </a:cxn>
                  <a:cxn ang="0">
                    <a:pos x="56" y="220"/>
                  </a:cxn>
                  <a:cxn ang="0">
                    <a:pos x="56" y="220"/>
                  </a:cxn>
                  <a:cxn ang="0">
                    <a:pos x="56" y="229"/>
                  </a:cxn>
                  <a:cxn ang="0">
                    <a:pos x="52" y="231"/>
                  </a:cxn>
                  <a:cxn ang="0">
                    <a:pos x="47" y="229"/>
                  </a:cxn>
                </a:cxnLst>
                <a:rect l="0" t="0" r="r" b="b"/>
                <a:pathLst>
                  <a:path w="59" h="231">
                    <a:moveTo>
                      <a:pt x="47" y="229"/>
                    </a:moveTo>
                    <a:cubicBezTo>
                      <a:pt x="18" y="200"/>
                      <a:pt x="0" y="160"/>
                      <a:pt x="0" y="116"/>
                    </a:cubicBezTo>
                    <a:cubicBezTo>
                      <a:pt x="0" y="72"/>
                      <a:pt x="18" y="32"/>
                      <a:pt x="47" y="3"/>
                    </a:cubicBezTo>
                    <a:cubicBezTo>
                      <a:pt x="50" y="0"/>
                      <a:pt x="54" y="0"/>
                      <a:pt x="56" y="3"/>
                    </a:cubicBezTo>
                    <a:cubicBezTo>
                      <a:pt x="59" y="6"/>
                      <a:pt x="59" y="10"/>
                      <a:pt x="56" y="12"/>
                    </a:cubicBezTo>
                    <a:cubicBezTo>
                      <a:pt x="30" y="39"/>
                      <a:pt x="13" y="75"/>
                      <a:pt x="13" y="116"/>
                    </a:cubicBezTo>
                    <a:cubicBezTo>
                      <a:pt x="13" y="157"/>
                      <a:pt x="30" y="193"/>
                      <a:pt x="56" y="220"/>
                    </a:cubicBezTo>
                    <a:cubicBezTo>
                      <a:pt x="56" y="220"/>
                      <a:pt x="56" y="220"/>
                      <a:pt x="56" y="220"/>
                    </a:cubicBezTo>
                    <a:cubicBezTo>
                      <a:pt x="59" y="222"/>
                      <a:pt x="59" y="226"/>
                      <a:pt x="56" y="229"/>
                    </a:cubicBezTo>
                    <a:cubicBezTo>
                      <a:pt x="55" y="230"/>
                      <a:pt x="53" y="231"/>
                      <a:pt x="52" y="231"/>
                    </a:cubicBezTo>
                    <a:cubicBezTo>
                      <a:pt x="50" y="231"/>
                      <a:pt x="48" y="230"/>
                      <a:pt x="47" y="229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7" name="Freeform 365"/>
              <p:cNvSpPr>
                <a:spLocks/>
              </p:cNvSpPr>
              <p:nvPr/>
            </p:nvSpPr>
            <p:spPr bwMode="auto">
              <a:xfrm>
                <a:off x="3198" y="1681"/>
                <a:ext cx="33" cy="135"/>
              </a:xfrm>
              <a:custGeom>
                <a:avLst/>
                <a:gdLst/>
                <a:ahLst/>
                <a:cxnLst>
                  <a:cxn ang="0">
                    <a:pos x="58" y="283"/>
                  </a:cxn>
                  <a:cxn ang="0">
                    <a:pos x="0" y="143"/>
                  </a:cxn>
                  <a:cxn ang="0">
                    <a:pos x="58" y="3"/>
                  </a:cxn>
                  <a:cxn ang="0">
                    <a:pos x="58" y="3"/>
                  </a:cxn>
                  <a:cxn ang="0">
                    <a:pos x="67" y="3"/>
                  </a:cxn>
                  <a:cxn ang="0">
                    <a:pos x="67" y="12"/>
                  </a:cxn>
                  <a:cxn ang="0">
                    <a:pos x="13" y="143"/>
                  </a:cxn>
                  <a:cxn ang="0">
                    <a:pos x="67" y="274"/>
                  </a:cxn>
                  <a:cxn ang="0">
                    <a:pos x="67" y="283"/>
                  </a:cxn>
                  <a:cxn ang="0">
                    <a:pos x="62" y="285"/>
                  </a:cxn>
                  <a:cxn ang="0">
                    <a:pos x="58" y="283"/>
                  </a:cxn>
                </a:cxnLst>
                <a:rect l="0" t="0" r="r" b="b"/>
                <a:pathLst>
                  <a:path w="70" h="285">
                    <a:moveTo>
                      <a:pt x="58" y="283"/>
                    </a:moveTo>
                    <a:cubicBezTo>
                      <a:pt x="22" y="247"/>
                      <a:pt x="0" y="198"/>
                      <a:pt x="0" y="143"/>
                    </a:cubicBezTo>
                    <a:cubicBezTo>
                      <a:pt x="0" y="88"/>
                      <a:pt x="22" y="39"/>
                      <a:pt x="58" y="3"/>
                    </a:cubicBezTo>
                    <a:cubicBezTo>
                      <a:pt x="58" y="3"/>
                      <a:pt x="58" y="3"/>
                      <a:pt x="58" y="3"/>
                    </a:cubicBezTo>
                    <a:cubicBezTo>
                      <a:pt x="60" y="0"/>
                      <a:pt x="64" y="0"/>
                      <a:pt x="67" y="3"/>
                    </a:cubicBezTo>
                    <a:cubicBezTo>
                      <a:pt x="70" y="5"/>
                      <a:pt x="70" y="10"/>
                      <a:pt x="67" y="12"/>
                    </a:cubicBezTo>
                    <a:cubicBezTo>
                      <a:pt x="34" y="46"/>
                      <a:pt x="13" y="92"/>
                      <a:pt x="13" y="143"/>
                    </a:cubicBezTo>
                    <a:cubicBezTo>
                      <a:pt x="13" y="194"/>
                      <a:pt x="34" y="240"/>
                      <a:pt x="67" y="274"/>
                    </a:cubicBezTo>
                    <a:cubicBezTo>
                      <a:pt x="70" y="276"/>
                      <a:pt x="70" y="281"/>
                      <a:pt x="67" y="283"/>
                    </a:cubicBezTo>
                    <a:cubicBezTo>
                      <a:pt x="66" y="284"/>
                      <a:pt x="64" y="285"/>
                      <a:pt x="62" y="285"/>
                    </a:cubicBezTo>
                    <a:cubicBezTo>
                      <a:pt x="61" y="285"/>
                      <a:pt x="59" y="284"/>
                      <a:pt x="58" y="283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8" name="Freeform 366"/>
              <p:cNvSpPr>
                <a:spLocks/>
              </p:cNvSpPr>
              <p:nvPr/>
            </p:nvSpPr>
            <p:spPr bwMode="auto">
              <a:xfrm>
                <a:off x="3289" y="1741"/>
                <a:ext cx="43" cy="164"/>
              </a:xfrm>
              <a:custGeom>
                <a:avLst/>
                <a:gdLst/>
                <a:ahLst/>
                <a:cxnLst>
                  <a:cxn ang="0">
                    <a:pos x="53" y="173"/>
                  </a:cxn>
                  <a:cxn ang="0">
                    <a:pos x="53" y="6"/>
                  </a:cxn>
                  <a:cxn ang="0">
                    <a:pos x="46" y="0"/>
                  </a:cxn>
                  <a:cxn ang="0">
                    <a:pos x="40" y="6"/>
                  </a:cxn>
                  <a:cxn ang="0">
                    <a:pos x="40" y="175"/>
                  </a:cxn>
                  <a:cxn ang="0">
                    <a:pos x="0" y="346"/>
                  </a:cxn>
                  <a:cxn ang="0">
                    <a:pos x="13" y="346"/>
                  </a:cxn>
                  <a:cxn ang="0">
                    <a:pos x="40" y="232"/>
                  </a:cxn>
                  <a:cxn ang="0">
                    <a:pos x="40" y="346"/>
                  </a:cxn>
                  <a:cxn ang="0">
                    <a:pos x="53" y="346"/>
                  </a:cxn>
                  <a:cxn ang="0">
                    <a:pos x="53" y="233"/>
                  </a:cxn>
                  <a:cxn ang="0">
                    <a:pos x="78" y="346"/>
                  </a:cxn>
                  <a:cxn ang="0">
                    <a:pos x="91" y="346"/>
                  </a:cxn>
                  <a:cxn ang="0">
                    <a:pos x="53" y="174"/>
                  </a:cxn>
                  <a:cxn ang="0">
                    <a:pos x="53" y="173"/>
                  </a:cxn>
                </a:cxnLst>
                <a:rect l="0" t="0" r="r" b="b"/>
                <a:pathLst>
                  <a:path w="91" h="346">
                    <a:moveTo>
                      <a:pt x="53" y="173"/>
                    </a:moveTo>
                    <a:cubicBezTo>
                      <a:pt x="53" y="6"/>
                      <a:pt x="53" y="6"/>
                      <a:pt x="53" y="6"/>
                    </a:cubicBezTo>
                    <a:cubicBezTo>
                      <a:pt x="53" y="3"/>
                      <a:pt x="50" y="0"/>
                      <a:pt x="46" y="0"/>
                    </a:cubicBezTo>
                    <a:cubicBezTo>
                      <a:pt x="43" y="0"/>
                      <a:pt x="40" y="3"/>
                      <a:pt x="40" y="6"/>
                    </a:cubicBezTo>
                    <a:cubicBezTo>
                      <a:pt x="40" y="175"/>
                      <a:pt x="40" y="175"/>
                      <a:pt x="40" y="175"/>
                    </a:cubicBezTo>
                    <a:cubicBezTo>
                      <a:pt x="0" y="346"/>
                      <a:pt x="0" y="346"/>
                      <a:pt x="0" y="346"/>
                    </a:cubicBezTo>
                    <a:cubicBezTo>
                      <a:pt x="13" y="346"/>
                      <a:pt x="13" y="346"/>
                      <a:pt x="13" y="346"/>
                    </a:cubicBezTo>
                    <a:cubicBezTo>
                      <a:pt x="40" y="232"/>
                      <a:pt x="40" y="232"/>
                      <a:pt x="40" y="232"/>
                    </a:cubicBezTo>
                    <a:cubicBezTo>
                      <a:pt x="40" y="346"/>
                      <a:pt x="40" y="346"/>
                      <a:pt x="40" y="346"/>
                    </a:cubicBezTo>
                    <a:cubicBezTo>
                      <a:pt x="53" y="346"/>
                      <a:pt x="53" y="346"/>
                      <a:pt x="53" y="346"/>
                    </a:cubicBezTo>
                    <a:cubicBezTo>
                      <a:pt x="53" y="233"/>
                      <a:pt x="53" y="233"/>
                      <a:pt x="53" y="233"/>
                    </a:cubicBezTo>
                    <a:cubicBezTo>
                      <a:pt x="78" y="346"/>
                      <a:pt x="78" y="346"/>
                      <a:pt x="78" y="346"/>
                    </a:cubicBezTo>
                    <a:cubicBezTo>
                      <a:pt x="91" y="346"/>
                      <a:pt x="91" y="346"/>
                      <a:pt x="91" y="346"/>
                    </a:cubicBezTo>
                    <a:cubicBezTo>
                      <a:pt x="53" y="174"/>
                      <a:pt x="53" y="174"/>
                      <a:pt x="53" y="174"/>
                    </a:cubicBezTo>
                    <a:lnTo>
                      <a:pt x="53" y="17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8" name="Group 367"/>
            <p:cNvGrpSpPr>
              <a:grpSpLocks/>
            </p:cNvGrpSpPr>
            <p:nvPr/>
          </p:nvGrpSpPr>
          <p:grpSpPr bwMode="auto">
            <a:xfrm>
              <a:off x="7031652" y="2393810"/>
              <a:ext cx="425450" cy="359299"/>
              <a:chOff x="4876" y="1723"/>
              <a:chExt cx="268" cy="268"/>
            </a:xfrm>
          </p:grpSpPr>
          <p:sp>
            <p:nvSpPr>
              <p:cNvPr id="309" name="Freeform 368"/>
              <p:cNvSpPr>
                <a:spLocks/>
              </p:cNvSpPr>
              <p:nvPr/>
            </p:nvSpPr>
            <p:spPr bwMode="auto">
              <a:xfrm>
                <a:off x="4879" y="1726"/>
                <a:ext cx="262" cy="261"/>
              </a:xfrm>
              <a:custGeom>
                <a:avLst/>
                <a:gdLst/>
                <a:ahLst/>
                <a:cxnLst>
                  <a:cxn ang="0">
                    <a:pos x="554" y="492"/>
                  </a:cxn>
                  <a:cxn ang="0">
                    <a:pos x="492" y="554"/>
                  </a:cxn>
                  <a:cxn ang="0">
                    <a:pos x="63" y="554"/>
                  </a:cxn>
                  <a:cxn ang="0">
                    <a:pos x="0" y="492"/>
                  </a:cxn>
                  <a:cxn ang="0">
                    <a:pos x="0" y="63"/>
                  </a:cxn>
                  <a:cxn ang="0">
                    <a:pos x="63" y="0"/>
                  </a:cxn>
                  <a:cxn ang="0">
                    <a:pos x="492" y="0"/>
                  </a:cxn>
                  <a:cxn ang="0">
                    <a:pos x="554" y="63"/>
                  </a:cxn>
                  <a:cxn ang="0">
                    <a:pos x="554" y="492"/>
                  </a:cxn>
                </a:cxnLst>
                <a:rect l="0" t="0" r="r" b="b"/>
                <a:pathLst>
                  <a:path w="554" h="554">
                    <a:moveTo>
                      <a:pt x="554" y="492"/>
                    </a:moveTo>
                    <a:cubicBezTo>
                      <a:pt x="554" y="526"/>
                      <a:pt x="526" y="554"/>
                      <a:pt x="492" y="554"/>
                    </a:cubicBezTo>
                    <a:cubicBezTo>
                      <a:pt x="63" y="554"/>
                      <a:pt x="63" y="554"/>
                      <a:pt x="63" y="554"/>
                    </a:cubicBezTo>
                    <a:cubicBezTo>
                      <a:pt x="29" y="554"/>
                      <a:pt x="0" y="526"/>
                      <a:pt x="0" y="492"/>
                    </a:cubicBezTo>
                    <a:cubicBezTo>
                      <a:pt x="0" y="63"/>
                      <a:pt x="0" y="63"/>
                      <a:pt x="0" y="63"/>
                    </a:cubicBezTo>
                    <a:cubicBezTo>
                      <a:pt x="0" y="28"/>
                      <a:pt x="29" y="0"/>
                      <a:pt x="63" y="0"/>
                    </a:cubicBezTo>
                    <a:cubicBezTo>
                      <a:pt x="492" y="0"/>
                      <a:pt x="492" y="0"/>
                      <a:pt x="492" y="0"/>
                    </a:cubicBezTo>
                    <a:cubicBezTo>
                      <a:pt x="526" y="0"/>
                      <a:pt x="554" y="28"/>
                      <a:pt x="554" y="63"/>
                    </a:cubicBezTo>
                    <a:lnTo>
                      <a:pt x="554" y="49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6E0673">
                      <a:gamma/>
                      <a:tint val="50980"/>
                      <a:invGamma/>
                    </a:srgbClr>
                  </a:gs>
                  <a:gs pos="100000">
                    <a:srgbClr val="6E067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0" name="Freeform 369"/>
              <p:cNvSpPr>
                <a:spLocks noEditPoints="1"/>
              </p:cNvSpPr>
              <p:nvPr/>
            </p:nvSpPr>
            <p:spPr bwMode="auto">
              <a:xfrm>
                <a:off x="4876" y="1723"/>
                <a:ext cx="268" cy="268"/>
              </a:xfrm>
              <a:custGeom>
                <a:avLst/>
                <a:gdLst/>
                <a:ahLst/>
                <a:cxnLst>
                  <a:cxn ang="0">
                    <a:pos x="69" y="567"/>
                  </a:cxn>
                  <a:cxn ang="0">
                    <a:pos x="0" y="498"/>
                  </a:cxn>
                  <a:cxn ang="0">
                    <a:pos x="0" y="69"/>
                  </a:cxn>
                  <a:cxn ang="0">
                    <a:pos x="69" y="0"/>
                  </a:cxn>
                  <a:cxn ang="0">
                    <a:pos x="498" y="0"/>
                  </a:cxn>
                  <a:cxn ang="0">
                    <a:pos x="567" y="68"/>
                  </a:cxn>
                  <a:cxn ang="0">
                    <a:pos x="567" y="68"/>
                  </a:cxn>
                  <a:cxn ang="0">
                    <a:pos x="567" y="498"/>
                  </a:cxn>
                  <a:cxn ang="0">
                    <a:pos x="498" y="567"/>
                  </a:cxn>
                  <a:cxn ang="0">
                    <a:pos x="69" y="567"/>
                  </a:cxn>
                  <a:cxn ang="0">
                    <a:pos x="13" y="69"/>
                  </a:cxn>
                  <a:cxn ang="0">
                    <a:pos x="13" y="498"/>
                  </a:cxn>
                  <a:cxn ang="0">
                    <a:pos x="69" y="554"/>
                  </a:cxn>
                  <a:cxn ang="0">
                    <a:pos x="498" y="554"/>
                  </a:cxn>
                  <a:cxn ang="0">
                    <a:pos x="554" y="498"/>
                  </a:cxn>
                  <a:cxn ang="0">
                    <a:pos x="554" y="69"/>
                  </a:cxn>
                  <a:cxn ang="0">
                    <a:pos x="554" y="69"/>
                  </a:cxn>
                  <a:cxn ang="0">
                    <a:pos x="498" y="13"/>
                  </a:cxn>
                  <a:cxn ang="0">
                    <a:pos x="69" y="13"/>
                  </a:cxn>
                  <a:cxn ang="0">
                    <a:pos x="13" y="69"/>
                  </a:cxn>
                </a:cxnLst>
                <a:rect l="0" t="0" r="r" b="b"/>
                <a:pathLst>
                  <a:path w="567" h="567">
                    <a:moveTo>
                      <a:pt x="69" y="567"/>
                    </a:moveTo>
                    <a:cubicBezTo>
                      <a:pt x="31" y="567"/>
                      <a:pt x="0" y="536"/>
                      <a:pt x="0" y="49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31"/>
                      <a:pt x="31" y="0"/>
                      <a:pt x="69" y="0"/>
                    </a:cubicBezTo>
                    <a:cubicBezTo>
                      <a:pt x="498" y="0"/>
                      <a:pt x="498" y="0"/>
                      <a:pt x="498" y="0"/>
                    </a:cubicBezTo>
                    <a:cubicBezTo>
                      <a:pt x="535" y="0"/>
                      <a:pt x="566" y="30"/>
                      <a:pt x="567" y="68"/>
                    </a:cubicBezTo>
                    <a:cubicBezTo>
                      <a:pt x="567" y="68"/>
                      <a:pt x="567" y="68"/>
                      <a:pt x="567" y="68"/>
                    </a:cubicBezTo>
                    <a:cubicBezTo>
                      <a:pt x="567" y="498"/>
                      <a:pt x="567" y="498"/>
                      <a:pt x="567" y="498"/>
                    </a:cubicBezTo>
                    <a:cubicBezTo>
                      <a:pt x="567" y="536"/>
                      <a:pt x="536" y="567"/>
                      <a:pt x="498" y="567"/>
                    </a:cubicBezTo>
                    <a:lnTo>
                      <a:pt x="69" y="567"/>
                    </a:lnTo>
                    <a:close/>
                    <a:moveTo>
                      <a:pt x="13" y="69"/>
                    </a:moveTo>
                    <a:cubicBezTo>
                      <a:pt x="13" y="498"/>
                      <a:pt x="13" y="498"/>
                      <a:pt x="13" y="498"/>
                    </a:cubicBezTo>
                    <a:cubicBezTo>
                      <a:pt x="13" y="529"/>
                      <a:pt x="38" y="554"/>
                      <a:pt x="69" y="554"/>
                    </a:cubicBezTo>
                    <a:cubicBezTo>
                      <a:pt x="498" y="554"/>
                      <a:pt x="498" y="554"/>
                      <a:pt x="498" y="554"/>
                    </a:cubicBezTo>
                    <a:cubicBezTo>
                      <a:pt x="529" y="554"/>
                      <a:pt x="554" y="529"/>
                      <a:pt x="554" y="498"/>
                    </a:cubicBezTo>
                    <a:cubicBezTo>
                      <a:pt x="554" y="69"/>
                      <a:pt x="554" y="69"/>
                      <a:pt x="554" y="69"/>
                    </a:cubicBezTo>
                    <a:cubicBezTo>
                      <a:pt x="554" y="69"/>
                      <a:pt x="554" y="69"/>
                      <a:pt x="554" y="69"/>
                    </a:cubicBezTo>
                    <a:cubicBezTo>
                      <a:pt x="554" y="38"/>
                      <a:pt x="529" y="13"/>
                      <a:pt x="498" y="13"/>
                    </a:cubicBezTo>
                    <a:cubicBezTo>
                      <a:pt x="69" y="13"/>
                      <a:pt x="69" y="13"/>
                      <a:pt x="69" y="13"/>
                    </a:cubicBezTo>
                    <a:cubicBezTo>
                      <a:pt x="38" y="13"/>
                      <a:pt x="13" y="38"/>
                      <a:pt x="13" y="69"/>
                    </a:cubicBezTo>
                    <a:close/>
                  </a:path>
                </a:pathLst>
              </a:custGeom>
              <a:solidFill>
                <a:srgbClr val="6E067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1" name="Freeform 370"/>
              <p:cNvSpPr>
                <a:spLocks/>
              </p:cNvSpPr>
              <p:nvPr/>
            </p:nvSpPr>
            <p:spPr bwMode="auto">
              <a:xfrm>
                <a:off x="5060" y="1788"/>
                <a:ext cx="17" cy="58"/>
              </a:xfrm>
              <a:custGeom>
                <a:avLst/>
                <a:gdLst/>
                <a:ahLst/>
                <a:cxnLst>
                  <a:cxn ang="0">
                    <a:pos x="2" y="120"/>
                  </a:cxn>
                  <a:cxn ang="0">
                    <a:pos x="2" y="111"/>
                  </a:cxn>
                  <a:cxn ang="0">
                    <a:pos x="23" y="61"/>
                  </a:cxn>
                  <a:cxn ang="0">
                    <a:pos x="2" y="11"/>
                  </a:cxn>
                  <a:cxn ang="0">
                    <a:pos x="2" y="2"/>
                  </a:cxn>
                  <a:cxn ang="0">
                    <a:pos x="11" y="2"/>
                  </a:cxn>
                  <a:cxn ang="0">
                    <a:pos x="36" y="61"/>
                  </a:cxn>
                  <a:cxn ang="0">
                    <a:pos x="11" y="120"/>
                  </a:cxn>
                  <a:cxn ang="0">
                    <a:pos x="7" y="122"/>
                  </a:cxn>
                  <a:cxn ang="0">
                    <a:pos x="2" y="120"/>
                  </a:cxn>
                </a:cxnLst>
                <a:rect l="0" t="0" r="r" b="b"/>
                <a:pathLst>
                  <a:path w="36" h="122">
                    <a:moveTo>
                      <a:pt x="2" y="120"/>
                    </a:moveTo>
                    <a:cubicBezTo>
                      <a:pt x="0" y="117"/>
                      <a:pt x="0" y="113"/>
                      <a:pt x="2" y="111"/>
                    </a:cubicBezTo>
                    <a:cubicBezTo>
                      <a:pt x="15" y="98"/>
                      <a:pt x="23" y="80"/>
                      <a:pt x="23" y="61"/>
                    </a:cubicBezTo>
                    <a:cubicBezTo>
                      <a:pt x="23" y="42"/>
                      <a:pt x="15" y="24"/>
                      <a:pt x="2" y="11"/>
                    </a:cubicBezTo>
                    <a:cubicBezTo>
                      <a:pt x="0" y="9"/>
                      <a:pt x="0" y="5"/>
                      <a:pt x="2" y="2"/>
                    </a:cubicBezTo>
                    <a:cubicBezTo>
                      <a:pt x="5" y="0"/>
                      <a:pt x="9" y="0"/>
                      <a:pt x="11" y="2"/>
                    </a:cubicBezTo>
                    <a:cubicBezTo>
                      <a:pt x="26" y="17"/>
                      <a:pt x="36" y="38"/>
                      <a:pt x="36" y="61"/>
                    </a:cubicBezTo>
                    <a:cubicBezTo>
                      <a:pt x="36" y="84"/>
                      <a:pt x="26" y="105"/>
                      <a:pt x="11" y="120"/>
                    </a:cubicBezTo>
                    <a:cubicBezTo>
                      <a:pt x="10" y="121"/>
                      <a:pt x="8" y="122"/>
                      <a:pt x="7" y="122"/>
                    </a:cubicBezTo>
                    <a:cubicBezTo>
                      <a:pt x="5" y="122"/>
                      <a:pt x="3" y="121"/>
                      <a:pt x="2" y="12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2" name="Freeform 371"/>
              <p:cNvSpPr>
                <a:spLocks/>
              </p:cNvSpPr>
              <p:nvPr/>
            </p:nvSpPr>
            <p:spPr bwMode="auto">
              <a:xfrm>
                <a:off x="5070" y="1775"/>
                <a:ext cx="22" cy="84"/>
              </a:xfrm>
              <a:custGeom>
                <a:avLst/>
                <a:gdLst/>
                <a:ahLst/>
                <a:cxnLst>
                  <a:cxn ang="0">
                    <a:pos x="2" y="174"/>
                  </a:cxn>
                  <a:cxn ang="0">
                    <a:pos x="2" y="165"/>
                  </a:cxn>
                  <a:cxn ang="0">
                    <a:pos x="34" y="88"/>
                  </a:cxn>
                  <a:cxn ang="0">
                    <a:pos x="2" y="11"/>
                  </a:cxn>
                  <a:cxn ang="0">
                    <a:pos x="2" y="2"/>
                  </a:cxn>
                  <a:cxn ang="0">
                    <a:pos x="11" y="2"/>
                  </a:cxn>
                  <a:cxn ang="0">
                    <a:pos x="47" y="88"/>
                  </a:cxn>
                  <a:cxn ang="0">
                    <a:pos x="12" y="174"/>
                  </a:cxn>
                  <a:cxn ang="0">
                    <a:pos x="7" y="176"/>
                  </a:cxn>
                  <a:cxn ang="0">
                    <a:pos x="2" y="174"/>
                  </a:cxn>
                </a:cxnLst>
                <a:rect l="0" t="0" r="r" b="b"/>
                <a:pathLst>
                  <a:path w="47" h="176">
                    <a:moveTo>
                      <a:pt x="2" y="174"/>
                    </a:moveTo>
                    <a:cubicBezTo>
                      <a:pt x="0" y="171"/>
                      <a:pt x="0" y="167"/>
                      <a:pt x="2" y="165"/>
                    </a:cubicBezTo>
                    <a:cubicBezTo>
                      <a:pt x="22" y="145"/>
                      <a:pt x="34" y="118"/>
                      <a:pt x="34" y="88"/>
                    </a:cubicBezTo>
                    <a:cubicBezTo>
                      <a:pt x="34" y="58"/>
                      <a:pt x="22" y="31"/>
                      <a:pt x="2" y="11"/>
                    </a:cubicBezTo>
                    <a:cubicBezTo>
                      <a:pt x="0" y="9"/>
                      <a:pt x="0" y="5"/>
                      <a:pt x="2" y="2"/>
                    </a:cubicBezTo>
                    <a:cubicBezTo>
                      <a:pt x="5" y="0"/>
                      <a:pt x="9" y="0"/>
                      <a:pt x="11" y="2"/>
                    </a:cubicBezTo>
                    <a:cubicBezTo>
                      <a:pt x="33" y="24"/>
                      <a:pt x="47" y="55"/>
                      <a:pt x="47" y="88"/>
                    </a:cubicBezTo>
                    <a:cubicBezTo>
                      <a:pt x="47" y="122"/>
                      <a:pt x="33" y="152"/>
                      <a:pt x="12" y="174"/>
                    </a:cubicBezTo>
                    <a:cubicBezTo>
                      <a:pt x="10" y="175"/>
                      <a:pt x="9" y="176"/>
                      <a:pt x="7" y="176"/>
                    </a:cubicBezTo>
                    <a:cubicBezTo>
                      <a:pt x="5" y="176"/>
                      <a:pt x="4" y="175"/>
                      <a:pt x="2" y="17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3" name="Freeform 372"/>
              <p:cNvSpPr>
                <a:spLocks/>
              </p:cNvSpPr>
              <p:nvPr/>
            </p:nvSpPr>
            <p:spPr bwMode="auto">
              <a:xfrm>
                <a:off x="5081" y="1762"/>
                <a:ext cx="27" cy="109"/>
              </a:xfrm>
              <a:custGeom>
                <a:avLst/>
                <a:gdLst/>
                <a:ahLst/>
                <a:cxnLst>
                  <a:cxn ang="0">
                    <a:pos x="2" y="229"/>
                  </a:cxn>
                  <a:cxn ang="0">
                    <a:pos x="2" y="220"/>
                  </a:cxn>
                  <a:cxn ang="0">
                    <a:pos x="45" y="116"/>
                  </a:cxn>
                  <a:cxn ang="0">
                    <a:pos x="2" y="12"/>
                  </a:cxn>
                  <a:cxn ang="0">
                    <a:pos x="2" y="3"/>
                  </a:cxn>
                  <a:cxn ang="0">
                    <a:pos x="12" y="3"/>
                  </a:cxn>
                  <a:cxn ang="0">
                    <a:pos x="58" y="116"/>
                  </a:cxn>
                  <a:cxn ang="0">
                    <a:pos x="12" y="229"/>
                  </a:cxn>
                  <a:cxn ang="0">
                    <a:pos x="7" y="231"/>
                  </a:cxn>
                  <a:cxn ang="0">
                    <a:pos x="2" y="229"/>
                  </a:cxn>
                </a:cxnLst>
                <a:rect l="0" t="0" r="r" b="b"/>
                <a:pathLst>
                  <a:path w="58" h="231">
                    <a:moveTo>
                      <a:pt x="2" y="229"/>
                    </a:moveTo>
                    <a:cubicBezTo>
                      <a:pt x="0" y="226"/>
                      <a:pt x="0" y="222"/>
                      <a:pt x="2" y="220"/>
                    </a:cubicBezTo>
                    <a:cubicBezTo>
                      <a:pt x="29" y="193"/>
                      <a:pt x="45" y="157"/>
                      <a:pt x="45" y="116"/>
                    </a:cubicBezTo>
                    <a:cubicBezTo>
                      <a:pt x="45" y="75"/>
                      <a:pt x="29" y="39"/>
                      <a:pt x="2" y="12"/>
                    </a:cubicBezTo>
                    <a:cubicBezTo>
                      <a:pt x="0" y="10"/>
                      <a:pt x="0" y="6"/>
                      <a:pt x="2" y="3"/>
                    </a:cubicBezTo>
                    <a:cubicBezTo>
                      <a:pt x="5" y="0"/>
                      <a:pt x="9" y="0"/>
                      <a:pt x="12" y="3"/>
                    </a:cubicBezTo>
                    <a:cubicBezTo>
                      <a:pt x="41" y="32"/>
                      <a:pt x="58" y="72"/>
                      <a:pt x="58" y="116"/>
                    </a:cubicBezTo>
                    <a:cubicBezTo>
                      <a:pt x="58" y="160"/>
                      <a:pt x="41" y="200"/>
                      <a:pt x="12" y="229"/>
                    </a:cubicBezTo>
                    <a:cubicBezTo>
                      <a:pt x="10" y="230"/>
                      <a:pt x="9" y="231"/>
                      <a:pt x="7" y="231"/>
                    </a:cubicBezTo>
                    <a:cubicBezTo>
                      <a:pt x="5" y="231"/>
                      <a:pt x="4" y="230"/>
                      <a:pt x="2" y="229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4" name="Freeform 373"/>
              <p:cNvSpPr>
                <a:spLocks/>
              </p:cNvSpPr>
              <p:nvPr/>
            </p:nvSpPr>
            <p:spPr bwMode="auto">
              <a:xfrm>
                <a:off x="5091" y="1749"/>
                <a:ext cx="33" cy="135"/>
              </a:xfrm>
              <a:custGeom>
                <a:avLst/>
                <a:gdLst/>
                <a:ahLst/>
                <a:cxnLst>
                  <a:cxn ang="0">
                    <a:pos x="3" y="283"/>
                  </a:cxn>
                  <a:cxn ang="0">
                    <a:pos x="3" y="274"/>
                  </a:cxn>
                  <a:cxn ang="0">
                    <a:pos x="57" y="143"/>
                  </a:cxn>
                  <a:cxn ang="0">
                    <a:pos x="3" y="12"/>
                  </a:cxn>
                  <a:cxn ang="0">
                    <a:pos x="3" y="3"/>
                  </a:cxn>
                  <a:cxn ang="0">
                    <a:pos x="12" y="3"/>
                  </a:cxn>
                  <a:cxn ang="0">
                    <a:pos x="70" y="143"/>
                  </a:cxn>
                  <a:cxn ang="0">
                    <a:pos x="12" y="283"/>
                  </a:cxn>
                  <a:cxn ang="0">
                    <a:pos x="7" y="285"/>
                  </a:cxn>
                  <a:cxn ang="0">
                    <a:pos x="3" y="283"/>
                  </a:cxn>
                </a:cxnLst>
                <a:rect l="0" t="0" r="r" b="b"/>
                <a:pathLst>
                  <a:path w="70" h="285">
                    <a:moveTo>
                      <a:pt x="3" y="283"/>
                    </a:moveTo>
                    <a:cubicBezTo>
                      <a:pt x="0" y="281"/>
                      <a:pt x="0" y="276"/>
                      <a:pt x="3" y="274"/>
                    </a:cubicBezTo>
                    <a:cubicBezTo>
                      <a:pt x="36" y="240"/>
                      <a:pt x="57" y="194"/>
                      <a:pt x="57" y="143"/>
                    </a:cubicBezTo>
                    <a:cubicBezTo>
                      <a:pt x="57" y="92"/>
                      <a:pt x="36" y="46"/>
                      <a:pt x="3" y="12"/>
                    </a:cubicBezTo>
                    <a:cubicBezTo>
                      <a:pt x="0" y="10"/>
                      <a:pt x="0" y="5"/>
                      <a:pt x="3" y="3"/>
                    </a:cubicBezTo>
                    <a:cubicBezTo>
                      <a:pt x="5" y="0"/>
                      <a:pt x="9" y="0"/>
                      <a:pt x="12" y="3"/>
                    </a:cubicBezTo>
                    <a:cubicBezTo>
                      <a:pt x="48" y="39"/>
                      <a:pt x="70" y="88"/>
                      <a:pt x="70" y="143"/>
                    </a:cubicBezTo>
                    <a:cubicBezTo>
                      <a:pt x="70" y="198"/>
                      <a:pt x="48" y="247"/>
                      <a:pt x="12" y="283"/>
                    </a:cubicBezTo>
                    <a:cubicBezTo>
                      <a:pt x="11" y="284"/>
                      <a:pt x="9" y="285"/>
                      <a:pt x="7" y="285"/>
                    </a:cubicBezTo>
                    <a:cubicBezTo>
                      <a:pt x="6" y="285"/>
                      <a:pt x="4" y="284"/>
                      <a:pt x="3" y="283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5" name="Oval 374"/>
              <p:cNvSpPr>
                <a:spLocks noChangeArrowheads="1"/>
              </p:cNvSpPr>
              <p:nvPr/>
            </p:nvSpPr>
            <p:spPr bwMode="auto">
              <a:xfrm>
                <a:off x="4971" y="1796"/>
                <a:ext cx="15" cy="40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6" name="Freeform 375"/>
              <p:cNvSpPr>
                <a:spLocks/>
              </p:cNvSpPr>
              <p:nvPr/>
            </p:nvSpPr>
            <p:spPr bwMode="auto">
              <a:xfrm>
                <a:off x="4982" y="1796"/>
                <a:ext cx="21" cy="40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16" y="43"/>
                  </a:cxn>
                  <a:cxn ang="0">
                    <a:pos x="0" y="85"/>
                  </a:cxn>
                  <a:cxn ang="0">
                    <a:pos x="27" y="85"/>
                  </a:cxn>
                  <a:cxn ang="0">
                    <a:pos x="43" y="43"/>
                  </a:cxn>
                  <a:cxn ang="0">
                    <a:pos x="27" y="0"/>
                  </a:cxn>
                </a:cxnLst>
                <a:rect l="0" t="0" r="r" b="b"/>
                <a:pathLst>
                  <a:path w="43" h="85">
                    <a:moveTo>
                      <a:pt x="27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2" y="2"/>
                      <a:pt x="16" y="20"/>
                      <a:pt x="16" y="43"/>
                    </a:cubicBezTo>
                    <a:cubicBezTo>
                      <a:pt x="16" y="66"/>
                      <a:pt x="9" y="85"/>
                      <a:pt x="0" y="85"/>
                    </a:cubicBezTo>
                    <a:cubicBezTo>
                      <a:pt x="27" y="85"/>
                      <a:pt x="27" y="85"/>
                      <a:pt x="27" y="85"/>
                    </a:cubicBezTo>
                    <a:cubicBezTo>
                      <a:pt x="35" y="85"/>
                      <a:pt x="43" y="66"/>
                      <a:pt x="43" y="43"/>
                    </a:cubicBezTo>
                    <a:cubicBezTo>
                      <a:pt x="43" y="19"/>
                      <a:pt x="35" y="0"/>
                      <a:pt x="27" y="0"/>
                    </a:cubicBez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7" name="Oval 376"/>
              <p:cNvSpPr>
                <a:spLocks noChangeArrowheads="1"/>
              </p:cNvSpPr>
              <p:nvPr/>
            </p:nvSpPr>
            <p:spPr bwMode="auto">
              <a:xfrm>
                <a:off x="5037" y="1796"/>
                <a:ext cx="15" cy="40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8" name="Freeform 377"/>
              <p:cNvSpPr>
                <a:spLocks/>
              </p:cNvSpPr>
              <p:nvPr/>
            </p:nvSpPr>
            <p:spPr bwMode="auto">
              <a:xfrm>
                <a:off x="5021" y="1796"/>
                <a:ext cx="19" cy="4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39" y="0"/>
                  </a:cxn>
                  <a:cxn ang="0">
                    <a:pos x="39" y="0"/>
                  </a:cxn>
                  <a:cxn ang="0">
                    <a:pos x="26" y="43"/>
                  </a:cxn>
                  <a:cxn ang="0">
                    <a:pos x="42" y="85"/>
                  </a:cxn>
                  <a:cxn ang="0">
                    <a:pos x="16" y="85"/>
                  </a:cxn>
                  <a:cxn ang="0">
                    <a:pos x="0" y="43"/>
                  </a:cxn>
                  <a:cxn ang="0">
                    <a:pos x="16" y="0"/>
                  </a:cxn>
                </a:cxnLst>
                <a:rect l="0" t="0" r="r" b="b"/>
                <a:pathLst>
                  <a:path w="42" h="85">
                    <a:moveTo>
                      <a:pt x="16" y="0"/>
                    </a:moveTo>
                    <a:cubicBezTo>
                      <a:pt x="39" y="0"/>
                      <a:pt x="39" y="0"/>
                      <a:pt x="39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1" y="2"/>
                      <a:pt x="26" y="20"/>
                      <a:pt x="26" y="43"/>
                    </a:cubicBezTo>
                    <a:cubicBezTo>
                      <a:pt x="26" y="66"/>
                      <a:pt x="34" y="85"/>
                      <a:pt x="42" y="85"/>
                    </a:cubicBezTo>
                    <a:cubicBezTo>
                      <a:pt x="16" y="85"/>
                      <a:pt x="16" y="85"/>
                      <a:pt x="16" y="85"/>
                    </a:cubicBezTo>
                    <a:cubicBezTo>
                      <a:pt x="7" y="85"/>
                      <a:pt x="0" y="66"/>
                      <a:pt x="0" y="43"/>
                    </a:cubicBezTo>
                    <a:cubicBezTo>
                      <a:pt x="0" y="19"/>
                      <a:pt x="7" y="0"/>
                      <a:pt x="16" y="0"/>
                    </a:cubicBez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9" name="Freeform 378"/>
              <p:cNvSpPr>
                <a:spLocks/>
              </p:cNvSpPr>
              <p:nvPr/>
            </p:nvSpPr>
            <p:spPr bwMode="auto">
              <a:xfrm>
                <a:off x="4946" y="1788"/>
                <a:ext cx="17" cy="58"/>
              </a:xfrm>
              <a:custGeom>
                <a:avLst/>
                <a:gdLst/>
                <a:ahLst/>
                <a:cxnLst>
                  <a:cxn ang="0">
                    <a:pos x="24" y="120"/>
                  </a:cxn>
                  <a:cxn ang="0">
                    <a:pos x="0" y="61"/>
                  </a:cxn>
                  <a:cxn ang="0">
                    <a:pos x="24" y="2"/>
                  </a:cxn>
                  <a:cxn ang="0">
                    <a:pos x="34" y="2"/>
                  </a:cxn>
                  <a:cxn ang="0">
                    <a:pos x="34" y="11"/>
                  </a:cxn>
                  <a:cxn ang="0">
                    <a:pos x="13" y="61"/>
                  </a:cxn>
                  <a:cxn ang="0">
                    <a:pos x="34" y="111"/>
                  </a:cxn>
                  <a:cxn ang="0">
                    <a:pos x="34" y="111"/>
                  </a:cxn>
                  <a:cxn ang="0">
                    <a:pos x="34" y="120"/>
                  </a:cxn>
                  <a:cxn ang="0">
                    <a:pos x="29" y="122"/>
                  </a:cxn>
                  <a:cxn ang="0">
                    <a:pos x="24" y="120"/>
                  </a:cxn>
                </a:cxnLst>
                <a:rect l="0" t="0" r="r" b="b"/>
                <a:pathLst>
                  <a:path w="36" h="122">
                    <a:moveTo>
                      <a:pt x="24" y="120"/>
                    </a:moveTo>
                    <a:cubicBezTo>
                      <a:pt x="9" y="105"/>
                      <a:pt x="0" y="84"/>
                      <a:pt x="0" y="61"/>
                    </a:cubicBezTo>
                    <a:cubicBezTo>
                      <a:pt x="0" y="38"/>
                      <a:pt x="9" y="17"/>
                      <a:pt x="24" y="2"/>
                    </a:cubicBezTo>
                    <a:cubicBezTo>
                      <a:pt x="27" y="0"/>
                      <a:pt x="31" y="0"/>
                      <a:pt x="34" y="2"/>
                    </a:cubicBezTo>
                    <a:cubicBezTo>
                      <a:pt x="36" y="5"/>
                      <a:pt x="36" y="9"/>
                      <a:pt x="34" y="11"/>
                    </a:cubicBezTo>
                    <a:cubicBezTo>
                      <a:pt x="21" y="24"/>
                      <a:pt x="13" y="42"/>
                      <a:pt x="13" y="61"/>
                    </a:cubicBezTo>
                    <a:cubicBezTo>
                      <a:pt x="13" y="80"/>
                      <a:pt x="21" y="98"/>
                      <a:pt x="34" y="111"/>
                    </a:cubicBezTo>
                    <a:cubicBezTo>
                      <a:pt x="34" y="111"/>
                      <a:pt x="34" y="111"/>
                      <a:pt x="34" y="111"/>
                    </a:cubicBezTo>
                    <a:cubicBezTo>
                      <a:pt x="36" y="113"/>
                      <a:pt x="36" y="117"/>
                      <a:pt x="34" y="120"/>
                    </a:cubicBezTo>
                    <a:cubicBezTo>
                      <a:pt x="32" y="121"/>
                      <a:pt x="31" y="122"/>
                      <a:pt x="29" y="122"/>
                    </a:cubicBezTo>
                    <a:cubicBezTo>
                      <a:pt x="27" y="122"/>
                      <a:pt x="26" y="121"/>
                      <a:pt x="24" y="12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0" name="Freeform 379"/>
              <p:cNvSpPr>
                <a:spLocks/>
              </p:cNvSpPr>
              <p:nvPr/>
            </p:nvSpPr>
            <p:spPr bwMode="auto">
              <a:xfrm>
                <a:off x="4931" y="1775"/>
                <a:ext cx="22" cy="84"/>
              </a:xfrm>
              <a:custGeom>
                <a:avLst/>
                <a:gdLst/>
                <a:ahLst/>
                <a:cxnLst>
                  <a:cxn ang="0">
                    <a:pos x="35" y="174"/>
                  </a:cxn>
                  <a:cxn ang="0">
                    <a:pos x="0" y="88"/>
                  </a:cxn>
                  <a:cxn ang="0">
                    <a:pos x="35" y="2"/>
                  </a:cxn>
                  <a:cxn ang="0">
                    <a:pos x="35" y="2"/>
                  </a:cxn>
                  <a:cxn ang="0">
                    <a:pos x="44" y="2"/>
                  </a:cxn>
                  <a:cxn ang="0">
                    <a:pos x="44" y="11"/>
                  </a:cxn>
                  <a:cxn ang="0">
                    <a:pos x="13" y="88"/>
                  </a:cxn>
                  <a:cxn ang="0">
                    <a:pos x="44" y="165"/>
                  </a:cxn>
                  <a:cxn ang="0">
                    <a:pos x="44" y="174"/>
                  </a:cxn>
                  <a:cxn ang="0">
                    <a:pos x="40" y="176"/>
                  </a:cxn>
                  <a:cxn ang="0">
                    <a:pos x="35" y="174"/>
                  </a:cxn>
                </a:cxnLst>
                <a:rect l="0" t="0" r="r" b="b"/>
                <a:pathLst>
                  <a:path w="47" h="176">
                    <a:moveTo>
                      <a:pt x="35" y="174"/>
                    </a:moveTo>
                    <a:cubicBezTo>
                      <a:pt x="13" y="152"/>
                      <a:pt x="0" y="122"/>
                      <a:pt x="0" y="88"/>
                    </a:cubicBezTo>
                    <a:cubicBezTo>
                      <a:pt x="0" y="55"/>
                      <a:pt x="13" y="24"/>
                      <a:pt x="35" y="2"/>
                    </a:cubicBezTo>
                    <a:cubicBezTo>
                      <a:pt x="35" y="2"/>
                      <a:pt x="35" y="2"/>
                      <a:pt x="35" y="2"/>
                    </a:cubicBezTo>
                    <a:cubicBezTo>
                      <a:pt x="38" y="0"/>
                      <a:pt x="42" y="0"/>
                      <a:pt x="44" y="2"/>
                    </a:cubicBezTo>
                    <a:cubicBezTo>
                      <a:pt x="47" y="5"/>
                      <a:pt x="47" y="9"/>
                      <a:pt x="44" y="11"/>
                    </a:cubicBezTo>
                    <a:cubicBezTo>
                      <a:pt x="25" y="31"/>
                      <a:pt x="13" y="58"/>
                      <a:pt x="13" y="88"/>
                    </a:cubicBezTo>
                    <a:cubicBezTo>
                      <a:pt x="13" y="118"/>
                      <a:pt x="25" y="145"/>
                      <a:pt x="44" y="165"/>
                    </a:cubicBezTo>
                    <a:cubicBezTo>
                      <a:pt x="47" y="167"/>
                      <a:pt x="47" y="171"/>
                      <a:pt x="44" y="174"/>
                    </a:cubicBezTo>
                    <a:cubicBezTo>
                      <a:pt x="43" y="175"/>
                      <a:pt x="42" y="176"/>
                      <a:pt x="40" y="176"/>
                    </a:cubicBezTo>
                    <a:cubicBezTo>
                      <a:pt x="38" y="176"/>
                      <a:pt x="37" y="175"/>
                      <a:pt x="35" y="17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1" name="Freeform 380"/>
              <p:cNvSpPr>
                <a:spLocks/>
              </p:cNvSpPr>
              <p:nvPr/>
            </p:nvSpPr>
            <p:spPr bwMode="auto">
              <a:xfrm>
                <a:off x="4915" y="1762"/>
                <a:ext cx="28" cy="109"/>
              </a:xfrm>
              <a:custGeom>
                <a:avLst/>
                <a:gdLst/>
                <a:ahLst/>
                <a:cxnLst>
                  <a:cxn ang="0">
                    <a:pos x="47" y="229"/>
                  </a:cxn>
                  <a:cxn ang="0">
                    <a:pos x="0" y="116"/>
                  </a:cxn>
                  <a:cxn ang="0">
                    <a:pos x="47" y="3"/>
                  </a:cxn>
                  <a:cxn ang="0">
                    <a:pos x="56" y="3"/>
                  </a:cxn>
                  <a:cxn ang="0">
                    <a:pos x="56" y="12"/>
                  </a:cxn>
                  <a:cxn ang="0">
                    <a:pos x="13" y="116"/>
                  </a:cxn>
                  <a:cxn ang="0">
                    <a:pos x="56" y="220"/>
                  </a:cxn>
                  <a:cxn ang="0">
                    <a:pos x="56" y="220"/>
                  </a:cxn>
                  <a:cxn ang="0">
                    <a:pos x="56" y="229"/>
                  </a:cxn>
                  <a:cxn ang="0">
                    <a:pos x="52" y="231"/>
                  </a:cxn>
                  <a:cxn ang="0">
                    <a:pos x="47" y="229"/>
                  </a:cxn>
                </a:cxnLst>
                <a:rect l="0" t="0" r="r" b="b"/>
                <a:pathLst>
                  <a:path w="59" h="231">
                    <a:moveTo>
                      <a:pt x="47" y="229"/>
                    </a:moveTo>
                    <a:cubicBezTo>
                      <a:pt x="18" y="200"/>
                      <a:pt x="0" y="160"/>
                      <a:pt x="0" y="116"/>
                    </a:cubicBezTo>
                    <a:cubicBezTo>
                      <a:pt x="0" y="72"/>
                      <a:pt x="18" y="32"/>
                      <a:pt x="47" y="3"/>
                    </a:cubicBezTo>
                    <a:cubicBezTo>
                      <a:pt x="50" y="0"/>
                      <a:pt x="54" y="0"/>
                      <a:pt x="56" y="3"/>
                    </a:cubicBezTo>
                    <a:cubicBezTo>
                      <a:pt x="59" y="6"/>
                      <a:pt x="59" y="10"/>
                      <a:pt x="56" y="12"/>
                    </a:cubicBezTo>
                    <a:cubicBezTo>
                      <a:pt x="30" y="39"/>
                      <a:pt x="13" y="75"/>
                      <a:pt x="13" y="116"/>
                    </a:cubicBezTo>
                    <a:cubicBezTo>
                      <a:pt x="13" y="157"/>
                      <a:pt x="30" y="193"/>
                      <a:pt x="56" y="220"/>
                    </a:cubicBezTo>
                    <a:cubicBezTo>
                      <a:pt x="56" y="220"/>
                      <a:pt x="56" y="220"/>
                      <a:pt x="56" y="220"/>
                    </a:cubicBezTo>
                    <a:cubicBezTo>
                      <a:pt x="59" y="222"/>
                      <a:pt x="59" y="226"/>
                      <a:pt x="56" y="229"/>
                    </a:cubicBezTo>
                    <a:cubicBezTo>
                      <a:pt x="55" y="230"/>
                      <a:pt x="53" y="231"/>
                      <a:pt x="52" y="231"/>
                    </a:cubicBezTo>
                    <a:cubicBezTo>
                      <a:pt x="50" y="231"/>
                      <a:pt x="48" y="230"/>
                      <a:pt x="47" y="229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2" name="Freeform 381"/>
              <p:cNvSpPr>
                <a:spLocks/>
              </p:cNvSpPr>
              <p:nvPr/>
            </p:nvSpPr>
            <p:spPr bwMode="auto">
              <a:xfrm>
                <a:off x="4899" y="1749"/>
                <a:ext cx="33" cy="135"/>
              </a:xfrm>
              <a:custGeom>
                <a:avLst/>
                <a:gdLst/>
                <a:ahLst/>
                <a:cxnLst>
                  <a:cxn ang="0">
                    <a:pos x="58" y="283"/>
                  </a:cxn>
                  <a:cxn ang="0">
                    <a:pos x="0" y="143"/>
                  </a:cxn>
                  <a:cxn ang="0">
                    <a:pos x="58" y="3"/>
                  </a:cxn>
                  <a:cxn ang="0">
                    <a:pos x="58" y="3"/>
                  </a:cxn>
                  <a:cxn ang="0">
                    <a:pos x="67" y="3"/>
                  </a:cxn>
                  <a:cxn ang="0">
                    <a:pos x="67" y="12"/>
                  </a:cxn>
                  <a:cxn ang="0">
                    <a:pos x="13" y="143"/>
                  </a:cxn>
                  <a:cxn ang="0">
                    <a:pos x="67" y="274"/>
                  </a:cxn>
                  <a:cxn ang="0">
                    <a:pos x="67" y="283"/>
                  </a:cxn>
                  <a:cxn ang="0">
                    <a:pos x="62" y="285"/>
                  </a:cxn>
                  <a:cxn ang="0">
                    <a:pos x="58" y="283"/>
                  </a:cxn>
                </a:cxnLst>
                <a:rect l="0" t="0" r="r" b="b"/>
                <a:pathLst>
                  <a:path w="70" h="285">
                    <a:moveTo>
                      <a:pt x="58" y="283"/>
                    </a:moveTo>
                    <a:cubicBezTo>
                      <a:pt x="22" y="247"/>
                      <a:pt x="0" y="198"/>
                      <a:pt x="0" y="143"/>
                    </a:cubicBezTo>
                    <a:cubicBezTo>
                      <a:pt x="0" y="88"/>
                      <a:pt x="22" y="39"/>
                      <a:pt x="58" y="3"/>
                    </a:cubicBezTo>
                    <a:cubicBezTo>
                      <a:pt x="58" y="3"/>
                      <a:pt x="58" y="3"/>
                      <a:pt x="58" y="3"/>
                    </a:cubicBezTo>
                    <a:cubicBezTo>
                      <a:pt x="60" y="0"/>
                      <a:pt x="64" y="0"/>
                      <a:pt x="67" y="3"/>
                    </a:cubicBezTo>
                    <a:cubicBezTo>
                      <a:pt x="70" y="5"/>
                      <a:pt x="70" y="10"/>
                      <a:pt x="67" y="12"/>
                    </a:cubicBezTo>
                    <a:cubicBezTo>
                      <a:pt x="34" y="46"/>
                      <a:pt x="13" y="92"/>
                      <a:pt x="13" y="143"/>
                    </a:cubicBezTo>
                    <a:cubicBezTo>
                      <a:pt x="13" y="194"/>
                      <a:pt x="34" y="240"/>
                      <a:pt x="67" y="274"/>
                    </a:cubicBezTo>
                    <a:cubicBezTo>
                      <a:pt x="70" y="276"/>
                      <a:pt x="70" y="281"/>
                      <a:pt x="67" y="283"/>
                    </a:cubicBezTo>
                    <a:cubicBezTo>
                      <a:pt x="66" y="284"/>
                      <a:pt x="64" y="285"/>
                      <a:pt x="62" y="285"/>
                    </a:cubicBezTo>
                    <a:cubicBezTo>
                      <a:pt x="61" y="285"/>
                      <a:pt x="59" y="284"/>
                      <a:pt x="58" y="283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3" name="Freeform 382"/>
              <p:cNvSpPr>
                <a:spLocks/>
              </p:cNvSpPr>
              <p:nvPr/>
            </p:nvSpPr>
            <p:spPr bwMode="auto">
              <a:xfrm>
                <a:off x="4990" y="1809"/>
                <a:ext cx="43" cy="164"/>
              </a:xfrm>
              <a:custGeom>
                <a:avLst/>
                <a:gdLst/>
                <a:ahLst/>
                <a:cxnLst>
                  <a:cxn ang="0">
                    <a:pos x="53" y="173"/>
                  </a:cxn>
                  <a:cxn ang="0">
                    <a:pos x="53" y="6"/>
                  </a:cxn>
                  <a:cxn ang="0">
                    <a:pos x="46" y="0"/>
                  </a:cxn>
                  <a:cxn ang="0">
                    <a:pos x="40" y="6"/>
                  </a:cxn>
                  <a:cxn ang="0">
                    <a:pos x="40" y="175"/>
                  </a:cxn>
                  <a:cxn ang="0">
                    <a:pos x="0" y="346"/>
                  </a:cxn>
                  <a:cxn ang="0">
                    <a:pos x="13" y="346"/>
                  </a:cxn>
                  <a:cxn ang="0">
                    <a:pos x="40" y="232"/>
                  </a:cxn>
                  <a:cxn ang="0">
                    <a:pos x="40" y="346"/>
                  </a:cxn>
                  <a:cxn ang="0">
                    <a:pos x="53" y="346"/>
                  </a:cxn>
                  <a:cxn ang="0">
                    <a:pos x="53" y="233"/>
                  </a:cxn>
                  <a:cxn ang="0">
                    <a:pos x="78" y="346"/>
                  </a:cxn>
                  <a:cxn ang="0">
                    <a:pos x="91" y="346"/>
                  </a:cxn>
                  <a:cxn ang="0">
                    <a:pos x="53" y="174"/>
                  </a:cxn>
                  <a:cxn ang="0">
                    <a:pos x="53" y="173"/>
                  </a:cxn>
                </a:cxnLst>
                <a:rect l="0" t="0" r="r" b="b"/>
                <a:pathLst>
                  <a:path w="91" h="346">
                    <a:moveTo>
                      <a:pt x="53" y="173"/>
                    </a:moveTo>
                    <a:cubicBezTo>
                      <a:pt x="53" y="6"/>
                      <a:pt x="53" y="6"/>
                      <a:pt x="53" y="6"/>
                    </a:cubicBezTo>
                    <a:cubicBezTo>
                      <a:pt x="53" y="3"/>
                      <a:pt x="50" y="0"/>
                      <a:pt x="46" y="0"/>
                    </a:cubicBezTo>
                    <a:cubicBezTo>
                      <a:pt x="43" y="0"/>
                      <a:pt x="40" y="3"/>
                      <a:pt x="40" y="6"/>
                    </a:cubicBezTo>
                    <a:cubicBezTo>
                      <a:pt x="40" y="175"/>
                      <a:pt x="40" y="175"/>
                      <a:pt x="40" y="175"/>
                    </a:cubicBezTo>
                    <a:cubicBezTo>
                      <a:pt x="0" y="346"/>
                      <a:pt x="0" y="346"/>
                      <a:pt x="0" y="346"/>
                    </a:cubicBezTo>
                    <a:cubicBezTo>
                      <a:pt x="13" y="346"/>
                      <a:pt x="13" y="346"/>
                      <a:pt x="13" y="346"/>
                    </a:cubicBezTo>
                    <a:cubicBezTo>
                      <a:pt x="40" y="232"/>
                      <a:pt x="40" y="232"/>
                      <a:pt x="40" y="232"/>
                    </a:cubicBezTo>
                    <a:cubicBezTo>
                      <a:pt x="40" y="346"/>
                      <a:pt x="40" y="346"/>
                      <a:pt x="40" y="346"/>
                    </a:cubicBezTo>
                    <a:cubicBezTo>
                      <a:pt x="53" y="346"/>
                      <a:pt x="53" y="346"/>
                      <a:pt x="53" y="346"/>
                    </a:cubicBezTo>
                    <a:cubicBezTo>
                      <a:pt x="53" y="233"/>
                      <a:pt x="53" y="233"/>
                      <a:pt x="53" y="233"/>
                    </a:cubicBezTo>
                    <a:cubicBezTo>
                      <a:pt x="78" y="346"/>
                      <a:pt x="78" y="346"/>
                      <a:pt x="78" y="346"/>
                    </a:cubicBezTo>
                    <a:cubicBezTo>
                      <a:pt x="91" y="346"/>
                      <a:pt x="91" y="346"/>
                      <a:pt x="91" y="346"/>
                    </a:cubicBezTo>
                    <a:cubicBezTo>
                      <a:pt x="53" y="174"/>
                      <a:pt x="53" y="174"/>
                      <a:pt x="53" y="174"/>
                    </a:cubicBezTo>
                    <a:lnTo>
                      <a:pt x="53" y="17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7" name="Group 297"/>
            <p:cNvGrpSpPr/>
            <p:nvPr/>
          </p:nvGrpSpPr>
          <p:grpSpPr>
            <a:xfrm>
              <a:off x="559419" y="3154554"/>
              <a:ext cx="820213" cy="668930"/>
              <a:chOff x="1268416" y="3744143"/>
              <a:chExt cx="1108246" cy="899516"/>
            </a:xfrm>
          </p:grpSpPr>
          <p:sp>
            <p:nvSpPr>
              <p:cNvPr id="301" name="Rounded Rectangle 300"/>
              <p:cNvSpPr>
                <a:spLocks noChangeArrowheads="1"/>
              </p:cNvSpPr>
              <p:nvPr/>
            </p:nvSpPr>
            <p:spPr bwMode="auto">
              <a:xfrm>
                <a:off x="1268416" y="3744143"/>
                <a:ext cx="1108246" cy="899516"/>
              </a:xfrm>
              <a:prstGeom prst="roundRect">
                <a:avLst>
                  <a:gd name="adj" fmla="val 12435"/>
                </a:avLst>
              </a:prstGeom>
              <a:gradFill rotWithShape="1">
                <a:gsLst>
                  <a:gs pos="0">
                    <a:srgbClr val="EAEAEA"/>
                  </a:gs>
                  <a:gs pos="100000">
                    <a:srgbClr val="A3A6AD"/>
                  </a:gs>
                </a:gsLst>
                <a:lin ang="5400000" scaled="1"/>
              </a:gradFill>
              <a:ln w="28575" algn="ctr">
                <a:solidFill>
                  <a:srgbClr val="A3A6AD"/>
                </a:solidFill>
                <a:round/>
                <a:headEnd/>
                <a:tailEnd/>
              </a:ln>
            </p:spPr>
            <p:txBody>
              <a:bodyPr lIns="36000" tIns="0" rIns="36000" bIns="18000" anchor="b"/>
              <a:lstStyle/>
              <a:p>
                <a:pPr algn="ctr" defTabSz="761951" eaLnBrk="0" hangingPunct="0">
                  <a:buClr>
                    <a:srgbClr val="FFD308"/>
                  </a:buClr>
                </a:pPr>
                <a:endParaRPr lang="fi-FI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98" name="Group 383"/>
              <p:cNvGrpSpPr>
                <a:grpSpLocks/>
              </p:cNvGrpSpPr>
              <p:nvPr/>
            </p:nvGrpSpPr>
            <p:grpSpPr bwMode="auto">
              <a:xfrm>
                <a:off x="1657354" y="4021147"/>
                <a:ext cx="431801" cy="300038"/>
                <a:chOff x="1016" y="2533"/>
                <a:chExt cx="272" cy="189"/>
              </a:xfrm>
            </p:grpSpPr>
            <p:sp>
              <p:nvSpPr>
                <p:cNvPr id="303" name="Freeform 384"/>
                <p:cNvSpPr>
                  <a:spLocks/>
                </p:cNvSpPr>
                <p:nvPr/>
              </p:nvSpPr>
              <p:spPr bwMode="auto">
                <a:xfrm>
                  <a:off x="1016" y="2533"/>
                  <a:ext cx="261" cy="189"/>
                </a:xfrm>
                <a:custGeom>
                  <a:avLst/>
                  <a:gdLst/>
                  <a:ahLst/>
                  <a:cxnLst>
                    <a:cxn ang="0">
                      <a:pos x="554" y="492"/>
                    </a:cxn>
                    <a:cxn ang="0">
                      <a:pos x="491" y="554"/>
                    </a:cxn>
                    <a:cxn ang="0">
                      <a:pos x="62" y="554"/>
                    </a:cxn>
                    <a:cxn ang="0">
                      <a:pos x="0" y="492"/>
                    </a:cxn>
                    <a:cxn ang="0">
                      <a:pos x="0" y="63"/>
                    </a:cxn>
                    <a:cxn ang="0">
                      <a:pos x="62" y="0"/>
                    </a:cxn>
                    <a:cxn ang="0">
                      <a:pos x="491" y="0"/>
                    </a:cxn>
                    <a:cxn ang="0">
                      <a:pos x="554" y="63"/>
                    </a:cxn>
                    <a:cxn ang="0">
                      <a:pos x="554" y="492"/>
                    </a:cxn>
                  </a:cxnLst>
                  <a:rect l="0" t="0" r="r" b="b"/>
                  <a:pathLst>
                    <a:path w="554" h="554">
                      <a:moveTo>
                        <a:pt x="554" y="492"/>
                      </a:moveTo>
                      <a:cubicBezTo>
                        <a:pt x="554" y="526"/>
                        <a:pt x="526" y="554"/>
                        <a:pt x="491" y="554"/>
                      </a:cubicBezTo>
                      <a:cubicBezTo>
                        <a:pt x="62" y="554"/>
                        <a:pt x="62" y="554"/>
                        <a:pt x="62" y="554"/>
                      </a:cubicBezTo>
                      <a:cubicBezTo>
                        <a:pt x="28" y="554"/>
                        <a:pt x="0" y="526"/>
                        <a:pt x="0" y="492"/>
                      </a:cubicBezTo>
                      <a:cubicBezTo>
                        <a:pt x="0" y="63"/>
                        <a:pt x="0" y="63"/>
                        <a:pt x="0" y="63"/>
                      </a:cubicBezTo>
                      <a:cubicBezTo>
                        <a:pt x="0" y="28"/>
                        <a:pt x="28" y="0"/>
                        <a:pt x="62" y="0"/>
                      </a:cubicBezTo>
                      <a:cubicBezTo>
                        <a:pt x="491" y="0"/>
                        <a:pt x="491" y="0"/>
                        <a:pt x="491" y="0"/>
                      </a:cubicBezTo>
                      <a:cubicBezTo>
                        <a:pt x="526" y="0"/>
                        <a:pt x="554" y="28"/>
                        <a:pt x="554" y="63"/>
                      </a:cubicBezTo>
                      <a:lnTo>
                        <a:pt x="554" y="492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6E0673">
                        <a:gamma/>
                        <a:tint val="50980"/>
                        <a:invGamma/>
                      </a:srgbClr>
                    </a:gs>
                    <a:gs pos="100000">
                      <a:srgbClr val="6E0673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4" name="Freeform 385"/>
                <p:cNvSpPr>
                  <a:spLocks noEditPoints="1"/>
                </p:cNvSpPr>
                <p:nvPr/>
              </p:nvSpPr>
              <p:spPr bwMode="auto">
                <a:xfrm>
                  <a:off x="1016" y="2533"/>
                  <a:ext cx="272" cy="183"/>
                </a:xfrm>
                <a:custGeom>
                  <a:avLst/>
                  <a:gdLst/>
                  <a:ahLst/>
                  <a:cxnLst>
                    <a:cxn ang="0">
                      <a:pos x="69" y="567"/>
                    </a:cxn>
                    <a:cxn ang="0">
                      <a:pos x="0" y="498"/>
                    </a:cxn>
                    <a:cxn ang="0">
                      <a:pos x="0" y="69"/>
                    </a:cxn>
                    <a:cxn ang="0">
                      <a:pos x="69" y="0"/>
                    </a:cxn>
                    <a:cxn ang="0">
                      <a:pos x="498" y="0"/>
                    </a:cxn>
                    <a:cxn ang="0">
                      <a:pos x="567" y="68"/>
                    </a:cxn>
                    <a:cxn ang="0">
                      <a:pos x="567" y="68"/>
                    </a:cxn>
                    <a:cxn ang="0">
                      <a:pos x="567" y="498"/>
                    </a:cxn>
                    <a:cxn ang="0">
                      <a:pos x="561" y="498"/>
                    </a:cxn>
                    <a:cxn ang="0">
                      <a:pos x="567" y="498"/>
                    </a:cxn>
                    <a:cxn ang="0">
                      <a:pos x="498" y="567"/>
                    </a:cxn>
                    <a:cxn ang="0">
                      <a:pos x="69" y="567"/>
                    </a:cxn>
                    <a:cxn ang="0">
                      <a:pos x="13" y="69"/>
                    </a:cxn>
                    <a:cxn ang="0">
                      <a:pos x="13" y="498"/>
                    </a:cxn>
                    <a:cxn ang="0">
                      <a:pos x="69" y="554"/>
                    </a:cxn>
                    <a:cxn ang="0">
                      <a:pos x="498" y="554"/>
                    </a:cxn>
                    <a:cxn ang="0">
                      <a:pos x="554" y="498"/>
                    </a:cxn>
                    <a:cxn ang="0">
                      <a:pos x="554" y="69"/>
                    </a:cxn>
                    <a:cxn ang="0">
                      <a:pos x="554" y="69"/>
                    </a:cxn>
                    <a:cxn ang="0">
                      <a:pos x="554" y="69"/>
                    </a:cxn>
                    <a:cxn ang="0">
                      <a:pos x="498" y="13"/>
                    </a:cxn>
                    <a:cxn ang="0">
                      <a:pos x="69" y="13"/>
                    </a:cxn>
                    <a:cxn ang="0">
                      <a:pos x="13" y="69"/>
                    </a:cxn>
                  </a:cxnLst>
                  <a:rect l="0" t="0" r="r" b="b"/>
                  <a:pathLst>
                    <a:path w="567" h="567">
                      <a:moveTo>
                        <a:pt x="69" y="567"/>
                      </a:moveTo>
                      <a:cubicBezTo>
                        <a:pt x="31" y="567"/>
                        <a:pt x="0" y="536"/>
                        <a:pt x="0" y="498"/>
                      </a:cubicBezTo>
                      <a:cubicBezTo>
                        <a:pt x="0" y="69"/>
                        <a:pt x="0" y="69"/>
                        <a:pt x="0" y="69"/>
                      </a:cubicBezTo>
                      <a:cubicBezTo>
                        <a:pt x="0" y="31"/>
                        <a:pt x="31" y="0"/>
                        <a:pt x="69" y="0"/>
                      </a:cubicBezTo>
                      <a:cubicBezTo>
                        <a:pt x="498" y="0"/>
                        <a:pt x="498" y="0"/>
                        <a:pt x="498" y="0"/>
                      </a:cubicBezTo>
                      <a:cubicBezTo>
                        <a:pt x="536" y="0"/>
                        <a:pt x="567" y="30"/>
                        <a:pt x="567" y="68"/>
                      </a:cubicBezTo>
                      <a:cubicBezTo>
                        <a:pt x="567" y="68"/>
                        <a:pt x="567" y="68"/>
                        <a:pt x="567" y="68"/>
                      </a:cubicBezTo>
                      <a:cubicBezTo>
                        <a:pt x="567" y="498"/>
                        <a:pt x="567" y="498"/>
                        <a:pt x="567" y="498"/>
                      </a:cubicBezTo>
                      <a:cubicBezTo>
                        <a:pt x="561" y="498"/>
                        <a:pt x="561" y="498"/>
                        <a:pt x="561" y="498"/>
                      </a:cubicBezTo>
                      <a:cubicBezTo>
                        <a:pt x="567" y="498"/>
                        <a:pt x="567" y="498"/>
                        <a:pt x="567" y="498"/>
                      </a:cubicBezTo>
                      <a:cubicBezTo>
                        <a:pt x="567" y="536"/>
                        <a:pt x="536" y="567"/>
                        <a:pt x="498" y="567"/>
                      </a:cubicBezTo>
                      <a:lnTo>
                        <a:pt x="69" y="567"/>
                      </a:lnTo>
                      <a:close/>
                      <a:moveTo>
                        <a:pt x="13" y="69"/>
                      </a:moveTo>
                      <a:cubicBezTo>
                        <a:pt x="13" y="498"/>
                        <a:pt x="13" y="498"/>
                        <a:pt x="13" y="498"/>
                      </a:cubicBezTo>
                      <a:cubicBezTo>
                        <a:pt x="13" y="528"/>
                        <a:pt x="38" y="553"/>
                        <a:pt x="69" y="554"/>
                      </a:cubicBezTo>
                      <a:cubicBezTo>
                        <a:pt x="498" y="554"/>
                        <a:pt x="498" y="554"/>
                        <a:pt x="498" y="554"/>
                      </a:cubicBezTo>
                      <a:cubicBezTo>
                        <a:pt x="529" y="553"/>
                        <a:pt x="554" y="528"/>
                        <a:pt x="554" y="498"/>
                      </a:cubicBezTo>
                      <a:cubicBezTo>
                        <a:pt x="554" y="69"/>
                        <a:pt x="554" y="69"/>
                        <a:pt x="554" y="69"/>
                      </a:cubicBezTo>
                      <a:cubicBezTo>
                        <a:pt x="554" y="69"/>
                        <a:pt x="554" y="69"/>
                        <a:pt x="554" y="69"/>
                      </a:cubicBezTo>
                      <a:cubicBezTo>
                        <a:pt x="554" y="69"/>
                        <a:pt x="554" y="69"/>
                        <a:pt x="554" y="69"/>
                      </a:cubicBezTo>
                      <a:cubicBezTo>
                        <a:pt x="554" y="38"/>
                        <a:pt x="529" y="13"/>
                        <a:pt x="498" y="13"/>
                      </a:cubicBezTo>
                      <a:cubicBezTo>
                        <a:pt x="69" y="13"/>
                        <a:pt x="69" y="13"/>
                        <a:pt x="69" y="13"/>
                      </a:cubicBezTo>
                      <a:cubicBezTo>
                        <a:pt x="38" y="13"/>
                        <a:pt x="13" y="38"/>
                        <a:pt x="13" y="69"/>
                      </a:cubicBezTo>
                      <a:close/>
                    </a:path>
                  </a:pathLst>
                </a:custGeom>
                <a:solidFill>
                  <a:srgbClr val="6E067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5" name="Freeform 386"/>
                <p:cNvSpPr>
                  <a:spLocks/>
                </p:cNvSpPr>
                <p:nvPr/>
              </p:nvSpPr>
              <p:spPr bwMode="auto">
                <a:xfrm>
                  <a:off x="1016" y="2585"/>
                  <a:ext cx="218" cy="59"/>
                </a:xfrm>
                <a:custGeom>
                  <a:avLst/>
                  <a:gdLst/>
                  <a:ahLst/>
                  <a:cxnLst>
                    <a:cxn ang="0">
                      <a:pos x="461" y="99"/>
                    </a:cxn>
                    <a:cxn ang="0">
                      <a:pos x="431" y="124"/>
                    </a:cxn>
                    <a:cxn ang="0">
                      <a:pos x="30" y="124"/>
                    </a:cxn>
                    <a:cxn ang="0">
                      <a:pos x="0" y="99"/>
                    </a:cxn>
                    <a:cxn ang="0">
                      <a:pos x="0" y="25"/>
                    </a:cxn>
                    <a:cxn ang="0">
                      <a:pos x="30" y="0"/>
                    </a:cxn>
                    <a:cxn ang="0">
                      <a:pos x="431" y="0"/>
                    </a:cxn>
                    <a:cxn ang="0">
                      <a:pos x="461" y="25"/>
                    </a:cxn>
                    <a:cxn ang="0">
                      <a:pos x="461" y="99"/>
                    </a:cxn>
                  </a:cxnLst>
                  <a:rect l="0" t="0" r="r" b="b"/>
                  <a:pathLst>
                    <a:path w="461" h="124">
                      <a:moveTo>
                        <a:pt x="461" y="99"/>
                      </a:moveTo>
                      <a:cubicBezTo>
                        <a:pt x="461" y="112"/>
                        <a:pt x="447" y="124"/>
                        <a:pt x="431" y="124"/>
                      </a:cubicBezTo>
                      <a:cubicBezTo>
                        <a:pt x="30" y="124"/>
                        <a:pt x="30" y="124"/>
                        <a:pt x="30" y="124"/>
                      </a:cubicBezTo>
                      <a:cubicBezTo>
                        <a:pt x="14" y="124"/>
                        <a:pt x="0" y="112"/>
                        <a:pt x="0" y="99"/>
                      </a:cubicBezTo>
                      <a:cubicBezTo>
                        <a:pt x="0" y="25"/>
                        <a:pt x="0" y="25"/>
                        <a:pt x="0" y="25"/>
                      </a:cubicBezTo>
                      <a:cubicBezTo>
                        <a:pt x="0" y="12"/>
                        <a:pt x="14" y="0"/>
                        <a:pt x="30" y="0"/>
                      </a:cubicBezTo>
                      <a:cubicBezTo>
                        <a:pt x="431" y="0"/>
                        <a:pt x="431" y="0"/>
                        <a:pt x="431" y="0"/>
                      </a:cubicBezTo>
                      <a:cubicBezTo>
                        <a:pt x="447" y="0"/>
                        <a:pt x="461" y="12"/>
                        <a:pt x="461" y="25"/>
                      </a:cubicBezTo>
                      <a:lnTo>
                        <a:pt x="461" y="9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6" name="Freeform 387"/>
                <p:cNvSpPr>
                  <a:spLocks noEditPoints="1"/>
                </p:cNvSpPr>
                <p:nvPr/>
              </p:nvSpPr>
              <p:spPr bwMode="auto">
                <a:xfrm>
                  <a:off x="1016" y="2570"/>
                  <a:ext cx="221" cy="61"/>
                </a:xfrm>
                <a:custGeom>
                  <a:avLst/>
                  <a:gdLst/>
                  <a:ahLst/>
                  <a:cxnLst>
                    <a:cxn ang="0">
                      <a:pos x="34" y="130"/>
                    </a:cxn>
                    <a:cxn ang="0">
                      <a:pos x="0" y="102"/>
                    </a:cxn>
                    <a:cxn ang="0">
                      <a:pos x="0" y="28"/>
                    </a:cxn>
                    <a:cxn ang="0">
                      <a:pos x="34" y="0"/>
                    </a:cxn>
                    <a:cxn ang="0">
                      <a:pos x="435" y="0"/>
                    </a:cxn>
                    <a:cxn ang="0">
                      <a:pos x="469" y="28"/>
                    </a:cxn>
                    <a:cxn ang="0">
                      <a:pos x="469" y="102"/>
                    </a:cxn>
                    <a:cxn ang="0">
                      <a:pos x="435" y="130"/>
                    </a:cxn>
                    <a:cxn ang="0">
                      <a:pos x="34" y="130"/>
                    </a:cxn>
                    <a:cxn ang="0">
                      <a:pos x="8" y="28"/>
                    </a:cxn>
                    <a:cxn ang="0">
                      <a:pos x="8" y="102"/>
                    </a:cxn>
                    <a:cxn ang="0">
                      <a:pos x="34" y="123"/>
                    </a:cxn>
                    <a:cxn ang="0">
                      <a:pos x="435" y="123"/>
                    </a:cxn>
                    <a:cxn ang="0">
                      <a:pos x="461" y="102"/>
                    </a:cxn>
                    <a:cxn ang="0">
                      <a:pos x="461" y="28"/>
                    </a:cxn>
                    <a:cxn ang="0">
                      <a:pos x="435" y="7"/>
                    </a:cxn>
                    <a:cxn ang="0">
                      <a:pos x="34" y="7"/>
                    </a:cxn>
                    <a:cxn ang="0">
                      <a:pos x="8" y="28"/>
                    </a:cxn>
                  </a:cxnLst>
                  <a:rect l="0" t="0" r="r" b="b"/>
                  <a:pathLst>
                    <a:path w="469" h="130">
                      <a:moveTo>
                        <a:pt x="34" y="130"/>
                      </a:moveTo>
                      <a:cubicBezTo>
                        <a:pt x="16" y="130"/>
                        <a:pt x="0" y="118"/>
                        <a:pt x="0" y="102"/>
                      </a:cubicBezTo>
                      <a:cubicBezTo>
                        <a:pt x="0" y="28"/>
                        <a:pt x="0" y="28"/>
                        <a:pt x="0" y="28"/>
                      </a:cubicBezTo>
                      <a:cubicBezTo>
                        <a:pt x="0" y="12"/>
                        <a:pt x="16" y="0"/>
                        <a:pt x="34" y="0"/>
                      </a:cubicBezTo>
                      <a:cubicBezTo>
                        <a:pt x="435" y="0"/>
                        <a:pt x="435" y="0"/>
                        <a:pt x="435" y="0"/>
                      </a:cubicBezTo>
                      <a:cubicBezTo>
                        <a:pt x="453" y="0"/>
                        <a:pt x="469" y="12"/>
                        <a:pt x="469" y="28"/>
                      </a:cubicBezTo>
                      <a:cubicBezTo>
                        <a:pt x="469" y="102"/>
                        <a:pt x="469" y="102"/>
                        <a:pt x="469" y="102"/>
                      </a:cubicBezTo>
                      <a:cubicBezTo>
                        <a:pt x="469" y="118"/>
                        <a:pt x="453" y="130"/>
                        <a:pt x="435" y="130"/>
                      </a:cubicBezTo>
                      <a:lnTo>
                        <a:pt x="34" y="130"/>
                      </a:lnTo>
                      <a:close/>
                      <a:moveTo>
                        <a:pt x="8" y="28"/>
                      </a:moveTo>
                      <a:cubicBezTo>
                        <a:pt x="8" y="102"/>
                        <a:pt x="8" y="102"/>
                        <a:pt x="8" y="102"/>
                      </a:cubicBezTo>
                      <a:cubicBezTo>
                        <a:pt x="8" y="113"/>
                        <a:pt x="19" y="123"/>
                        <a:pt x="34" y="123"/>
                      </a:cubicBezTo>
                      <a:cubicBezTo>
                        <a:pt x="435" y="123"/>
                        <a:pt x="435" y="123"/>
                        <a:pt x="435" y="123"/>
                      </a:cubicBezTo>
                      <a:cubicBezTo>
                        <a:pt x="450" y="123"/>
                        <a:pt x="461" y="113"/>
                        <a:pt x="461" y="102"/>
                      </a:cubicBezTo>
                      <a:cubicBezTo>
                        <a:pt x="461" y="28"/>
                        <a:pt x="461" y="28"/>
                        <a:pt x="461" y="28"/>
                      </a:cubicBezTo>
                      <a:cubicBezTo>
                        <a:pt x="461" y="17"/>
                        <a:pt x="450" y="7"/>
                        <a:pt x="435" y="7"/>
                      </a:cubicBezTo>
                      <a:cubicBezTo>
                        <a:pt x="34" y="7"/>
                        <a:pt x="34" y="7"/>
                        <a:pt x="34" y="7"/>
                      </a:cubicBezTo>
                      <a:cubicBezTo>
                        <a:pt x="19" y="7"/>
                        <a:pt x="8" y="17"/>
                        <a:pt x="8" y="28"/>
                      </a:cubicBezTo>
                      <a:close/>
                    </a:path>
                  </a:pathLst>
                </a:custGeom>
                <a:solidFill>
                  <a:srgbClr val="6E067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7" name="Freeform 388"/>
                <p:cNvSpPr>
                  <a:spLocks/>
                </p:cNvSpPr>
                <p:nvPr/>
              </p:nvSpPr>
              <p:spPr bwMode="auto">
                <a:xfrm>
                  <a:off x="1197" y="2549"/>
                  <a:ext cx="6" cy="36"/>
                </a:xfrm>
                <a:custGeom>
                  <a:avLst/>
                  <a:gdLst/>
                  <a:ahLst/>
                  <a:cxnLst>
                    <a:cxn ang="0">
                      <a:pos x="0" y="70"/>
                    </a:cxn>
                    <a:cxn ang="0">
                      <a:pos x="0" y="6"/>
                    </a:cxn>
                    <a:cxn ang="0">
                      <a:pos x="6" y="0"/>
                    </a:cxn>
                    <a:cxn ang="0">
                      <a:pos x="12" y="6"/>
                    </a:cxn>
                    <a:cxn ang="0">
                      <a:pos x="12" y="70"/>
                    </a:cxn>
                    <a:cxn ang="0">
                      <a:pos x="6" y="76"/>
                    </a:cxn>
                    <a:cxn ang="0">
                      <a:pos x="0" y="70"/>
                    </a:cxn>
                  </a:cxnLst>
                  <a:rect l="0" t="0" r="r" b="b"/>
                  <a:pathLst>
                    <a:path w="12" h="76">
                      <a:moveTo>
                        <a:pt x="0" y="70"/>
                      </a:move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"/>
                        <a:pt x="3" y="0"/>
                        <a:pt x="6" y="0"/>
                      </a:cubicBezTo>
                      <a:cubicBezTo>
                        <a:pt x="9" y="0"/>
                        <a:pt x="12" y="2"/>
                        <a:pt x="12" y="6"/>
                      </a:cubicBezTo>
                      <a:cubicBezTo>
                        <a:pt x="12" y="70"/>
                        <a:pt x="12" y="70"/>
                        <a:pt x="12" y="70"/>
                      </a:cubicBezTo>
                      <a:cubicBezTo>
                        <a:pt x="12" y="74"/>
                        <a:pt x="9" y="76"/>
                        <a:pt x="6" y="76"/>
                      </a:cubicBezTo>
                      <a:cubicBezTo>
                        <a:pt x="3" y="76"/>
                        <a:pt x="0" y="74"/>
                        <a:pt x="0" y="70"/>
                      </a:cubicBezTo>
                      <a:close/>
                    </a:path>
                  </a:pathLst>
                </a:custGeom>
                <a:solidFill>
                  <a:srgbClr val="6E067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8" name="Freeform 389"/>
                <p:cNvSpPr>
                  <a:spLocks noEditPoints="1"/>
                </p:cNvSpPr>
                <p:nvPr/>
              </p:nvSpPr>
              <p:spPr bwMode="auto">
                <a:xfrm>
                  <a:off x="1061" y="2585"/>
                  <a:ext cx="109" cy="31"/>
                </a:xfrm>
                <a:custGeom>
                  <a:avLst/>
                  <a:gdLst/>
                  <a:ahLst/>
                  <a:cxnLst>
                    <a:cxn ang="0">
                      <a:pos x="228" y="1"/>
                    </a:cxn>
                    <a:cxn ang="0">
                      <a:pos x="226" y="0"/>
                    </a:cxn>
                    <a:cxn ang="0">
                      <a:pos x="4" y="0"/>
                    </a:cxn>
                    <a:cxn ang="0">
                      <a:pos x="1" y="1"/>
                    </a:cxn>
                    <a:cxn ang="0">
                      <a:pos x="0" y="4"/>
                    </a:cxn>
                    <a:cxn ang="0">
                      <a:pos x="0" y="62"/>
                    </a:cxn>
                    <a:cxn ang="0">
                      <a:pos x="1" y="65"/>
                    </a:cxn>
                    <a:cxn ang="0">
                      <a:pos x="4" y="66"/>
                    </a:cxn>
                    <a:cxn ang="0">
                      <a:pos x="226" y="66"/>
                    </a:cxn>
                    <a:cxn ang="0">
                      <a:pos x="228" y="65"/>
                    </a:cxn>
                    <a:cxn ang="0">
                      <a:pos x="230" y="62"/>
                    </a:cxn>
                    <a:cxn ang="0">
                      <a:pos x="230" y="4"/>
                    </a:cxn>
                    <a:cxn ang="0">
                      <a:pos x="228" y="1"/>
                    </a:cxn>
                    <a:cxn ang="0">
                      <a:pos x="119" y="8"/>
                    </a:cxn>
                    <a:cxn ang="0">
                      <a:pos x="166" y="8"/>
                    </a:cxn>
                    <a:cxn ang="0">
                      <a:pos x="166" y="58"/>
                    </a:cxn>
                    <a:cxn ang="0">
                      <a:pos x="119" y="58"/>
                    </a:cxn>
                    <a:cxn ang="0">
                      <a:pos x="119" y="8"/>
                    </a:cxn>
                    <a:cxn ang="0">
                      <a:pos x="111" y="58"/>
                    </a:cxn>
                    <a:cxn ang="0">
                      <a:pos x="63" y="58"/>
                    </a:cxn>
                    <a:cxn ang="0">
                      <a:pos x="63" y="8"/>
                    </a:cxn>
                    <a:cxn ang="0">
                      <a:pos x="111" y="8"/>
                    </a:cxn>
                    <a:cxn ang="0">
                      <a:pos x="111" y="58"/>
                    </a:cxn>
                    <a:cxn ang="0">
                      <a:pos x="8" y="8"/>
                    </a:cxn>
                    <a:cxn ang="0">
                      <a:pos x="56" y="8"/>
                    </a:cxn>
                    <a:cxn ang="0">
                      <a:pos x="56" y="58"/>
                    </a:cxn>
                    <a:cxn ang="0">
                      <a:pos x="8" y="58"/>
                    </a:cxn>
                    <a:cxn ang="0">
                      <a:pos x="8" y="8"/>
                    </a:cxn>
                    <a:cxn ang="0">
                      <a:pos x="222" y="58"/>
                    </a:cxn>
                    <a:cxn ang="0">
                      <a:pos x="174" y="58"/>
                    </a:cxn>
                    <a:cxn ang="0">
                      <a:pos x="174" y="8"/>
                    </a:cxn>
                    <a:cxn ang="0">
                      <a:pos x="222" y="8"/>
                    </a:cxn>
                    <a:cxn ang="0">
                      <a:pos x="222" y="58"/>
                    </a:cxn>
                  </a:cxnLst>
                  <a:rect l="0" t="0" r="r" b="b"/>
                  <a:pathLst>
                    <a:path w="230" h="66">
                      <a:moveTo>
                        <a:pt x="228" y="1"/>
                      </a:moveTo>
                      <a:cubicBezTo>
                        <a:pt x="228" y="1"/>
                        <a:pt x="227" y="0"/>
                        <a:pt x="226" y="0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3" y="0"/>
                        <a:pt x="2" y="1"/>
                        <a:pt x="1" y="1"/>
                      </a:cubicBezTo>
                      <a:cubicBezTo>
                        <a:pt x="1" y="2"/>
                        <a:pt x="0" y="3"/>
                        <a:pt x="0" y="4"/>
                      </a:cubicBezTo>
                      <a:cubicBezTo>
                        <a:pt x="0" y="62"/>
                        <a:pt x="0" y="62"/>
                        <a:pt x="0" y="62"/>
                      </a:cubicBezTo>
                      <a:cubicBezTo>
                        <a:pt x="0" y="63"/>
                        <a:pt x="1" y="64"/>
                        <a:pt x="1" y="65"/>
                      </a:cubicBezTo>
                      <a:cubicBezTo>
                        <a:pt x="2" y="65"/>
                        <a:pt x="3" y="66"/>
                        <a:pt x="4" y="66"/>
                      </a:cubicBezTo>
                      <a:cubicBezTo>
                        <a:pt x="226" y="66"/>
                        <a:pt x="226" y="66"/>
                        <a:pt x="226" y="66"/>
                      </a:cubicBezTo>
                      <a:cubicBezTo>
                        <a:pt x="227" y="66"/>
                        <a:pt x="228" y="65"/>
                        <a:pt x="228" y="65"/>
                      </a:cubicBezTo>
                      <a:cubicBezTo>
                        <a:pt x="229" y="64"/>
                        <a:pt x="230" y="63"/>
                        <a:pt x="230" y="62"/>
                      </a:cubicBezTo>
                      <a:cubicBezTo>
                        <a:pt x="230" y="4"/>
                        <a:pt x="230" y="4"/>
                        <a:pt x="230" y="4"/>
                      </a:cubicBezTo>
                      <a:cubicBezTo>
                        <a:pt x="230" y="3"/>
                        <a:pt x="229" y="2"/>
                        <a:pt x="228" y="1"/>
                      </a:cubicBezTo>
                      <a:close/>
                      <a:moveTo>
                        <a:pt x="119" y="8"/>
                      </a:moveTo>
                      <a:cubicBezTo>
                        <a:pt x="166" y="8"/>
                        <a:pt x="166" y="8"/>
                        <a:pt x="166" y="8"/>
                      </a:cubicBezTo>
                      <a:cubicBezTo>
                        <a:pt x="166" y="58"/>
                        <a:pt x="166" y="58"/>
                        <a:pt x="166" y="58"/>
                      </a:cubicBezTo>
                      <a:cubicBezTo>
                        <a:pt x="119" y="58"/>
                        <a:pt x="119" y="58"/>
                        <a:pt x="119" y="58"/>
                      </a:cubicBezTo>
                      <a:lnTo>
                        <a:pt x="119" y="8"/>
                      </a:lnTo>
                      <a:close/>
                      <a:moveTo>
                        <a:pt x="111" y="58"/>
                      </a:moveTo>
                      <a:cubicBezTo>
                        <a:pt x="63" y="58"/>
                        <a:pt x="63" y="58"/>
                        <a:pt x="63" y="58"/>
                      </a:cubicBezTo>
                      <a:cubicBezTo>
                        <a:pt x="63" y="8"/>
                        <a:pt x="63" y="8"/>
                        <a:pt x="63" y="8"/>
                      </a:cubicBezTo>
                      <a:cubicBezTo>
                        <a:pt x="111" y="8"/>
                        <a:pt x="111" y="8"/>
                        <a:pt x="111" y="8"/>
                      </a:cubicBezTo>
                      <a:lnTo>
                        <a:pt x="111" y="58"/>
                      </a:lnTo>
                      <a:close/>
                      <a:moveTo>
                        <a:pt x="8" y="8"/>
                      </a:moveTo>
                      <a:cubicBezTo>
                        <a:pt x="56" y="8"/>
                        <a:pt x="56" y="8"/>
                        <a:pt x="56" y="8"/>
                      </a:cubicBezTo>
                      <a:cubicBezTo>
                        <a:pt x="56" y="58"/>
                        <a:pt x="56" y="58"/>
                        <a:pt x="56" y="58"/>
                      </a:cubicBezTo>
                      <a:cubicBezTo>
                        <a:pt x="8" y="58"/>
                        <a:pt x="8" y="58"/>
                        <a:pt x="8" y="58"/>
                      </a:cubicBezTo>
                      <a:lnTo>
                        <a:pt x="8" y="8"/>
                      </a:lnTo>
                      <a:close/>
                      <a:moveTo>
                        <a:pt x="222" y="58"/>
                      </a:moveTo>
                      <a:cubicBezTo>
                        <a:pt x="174" y="58"/>
                        <a:pt x="174" y="58"/>
                        <a:pt x="174" y="58"/>
                      </a:cubicBezTo>
                      <a:cubicBezTo>
                        <a:pt x="174" y="8"/>
                        <a:pt x="174" y="8"/>
                        <a:pt x="174" y="8"/>
                      </a:cubicBezTo>
                      <a:cubicBezTo>
                        <a:pt x="222" y="8"/>
                        <a:pt x="222" y="8"/>
                        <a:pt x="222" y="8"/>
                      </a:cubicBezTo>
                      <a:lnTo>
                        <a:pt x="222" y="58"/>
                      </a:lnTo>
                      <a:close/>
                    </a:path>
                  </a:pathLst>
                </a:custGeom>
                <a:solidFill>
                  <a:srgbClr val="6E067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sp>
          <p:nvSpPr>
            <p:cNvPr id="100" name="Rounded Rectangle 7"/>
            <p:cNvSpPr>
              <a:spLocks noChangeArrowheads="1"/>
            </p:cNvSpPr>
            <p:nvPr/>
          </p:nvSpPr>
          <p:spPr bwMode="auto">
            <a:xfrm>
              <a:off x="7572319" y="1655911"/>
              <a:ext cx="936104" cy="840985"/>
            </a:xfrm>
            <a:prstGeom prst="roundRect">
              <a:avLst>
                <a:gd name="adj" fmla="val 12435"/>
              </a:avLst>
            </a:prstGeom>
            <a:gradFill rotWithShape="1">
              <a:gsLst>
                <a:gs pos="0">
                  <a:srgbClr val="EAEAEA"/>
                </a:gs>
                <a:gs pos="100000">
                  <a:srgbClr val="A3A6AD"/>
                </a:gs>
              </a:gsLst>
              <a:lin ang="5400000" scaled="1"/>
            </a:gradFill>
            <a:ln w="28575" algn="ctr">
              <a:solidFill>
                <a:srgbClr val="A3A6AD"/>
              </a:solidFill>
              <a:round/>
              <a:headEnd/>
              <a:tailEnd/>
            </a:ln>
          </p:spPr>
          <p:txBody>
            <a:bodyPr lIns="35998" tIns="0" rIns="35998" bIns="17999" anchor="b"/>
            <a:lstStyle/>
            <a:p>
              <a:pPr algn="ctr" defTabSz="761951" eaLnBrk="0" hangingPunct="0">
                <a:buClr>
                  <a:srgbClr val="FFD308"/>
                </a:buClr>
              </a:pPr>
              <a:endParaRPr lang="fi-FI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  <a:p>
              <a:pPr algn="ctr" defTabSz="761951" eaLnBrk="0" hangingPunct="0">
                <a:buClr>
                  <a:srgbClr val="FFD308"/>
                </a:buClr>
              </a:pPr>
              <a:endParaRPr lang="fi-FI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  <a:p>
              <a:pPr algn="ctr" defTabSz="761951" eaLnBrk="0" hangingPunct="0">
                <a:buClr>
                  <a:srgbClr val="FFD308"/>
                </a:buClr>
              </a:pPr>
              <a:endParaRPr lang="fi-FI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99" name="Group 391"/>
            <p:cNvGrpSpPr>
              <a:grpSpLocks/>
            </p:cNvGrpSpPr>
            <p:nvPr/>
          </p:nvGrpSpPr>
          <p:grpSpPr bwMode="auto">
            <a:xfrm>
              <a:off x="7860352" y="1943945"/>
              <a:ext cx="288925" cy="261431"/>
              <a:chOff x="1034" y="2781"/>
              <a:chExt cx="182" cy="195"/>
            </a:xfrm>
          </p:grpSpPr>
          <p:sp>
            <p:nvSpPr>
              <p:cNvPr id="295" name="Freeform 392"/>
              <p:cNvSpPr>
                <a:spLocks/>
              </p:cNvSpPr>
              <p:nvPr/>
            </p:nvSpPr>
            <p:spPr bwMode="auto">
              <a:xfrm>
                <a:off x="1038" y="2817"/>
                <a:ext cx="177" cy="159"/>
              </a:xfrm>
              <a:custGeom>
                <a:avLst/>
                <a:gdLst/>
                <a:ahLst/>
                <a:cxnLst>
                  <a:cxn ang="0">
                    <a:pos x="554" y="492"/>
                  </a:cxn>
                  <a:cxn ang="0">
                    <a:pos x="491" y="554"/>
                  </a:cxn>
                  <a:cxn ang="0">
                    <a:pos x="62" y="554"/>
                  </a:cxn>
                  <a:cxn ang="0">
                    <a:pos x="0" y="492"/>
                  </a:cxn>
                  <a:cxn ang="0">
                    <a:pos x="0" y="63"/>
                  </a:cxn>
                  <a:cxn ang="0">
                    <a:pos x="62" y="0"/>
                  </a:cxn>
                  <a:cxn ang="0">
                    <a:pos x="491" y="0"/>
                  </a:cxn>
                  <a:cxn ang="0">
                    <a:pos x="554" y="63"/>
                  </a:cxn>
                  <a:cxn ang="0">
                    <a:pos x="554" y="492"/>
                  </a:cxn>
                </a:cxnLst>
                <a:rect l="0" t="0" r="r" b="b"/>
                <a:pathLst>
                  <a:path w="554" h="554">
                    <a:moveTo>
                      <a:pt x="554" y="492"/>
                    </a:moveTo>
                    <a:cubicBezTo>
                      <a:pt x="554" y="526"/>
                      <a:pt x="526" y="554"/>
                      <a:pt x="491" y="554"/>
                    </a:cubicBezTo>
                    <a:cubicBezTo>
                      <a:pt x="62" y="554"/>
                      <a:pt x="62" y="554"/>
                      <a:pt x="62" y="554"/>
                    </a:cubicBezTo>
                    <a:cubicBezTo>
                      <a:pt x="28" y="554"/>
                      <a:pt x="0" y="526"/>
                      <a:pt x="0" y="492"/>
                    </a:cubicBezTo>
                    <a:cubicBezTo>
                      <a:pt x="0" y="63"/>
                      <a:pt x="0" y="63"/>
                      <a:pt x="0" y="63"/>
                    </a:cubicBezTo>
                    <a:cubicBezTo>
                      <a:pt x="0" y="28"/>
                      <a:pt x="28" y="0"/>
                      <a:pt x="62" y="0"/>
                    </a:cubicBezTo>
                    <a:cubicBezTo>
                      <a:pt x="491" y="0"/>
                      <a:pt x="491" y="0"/>
                      <a:pt x="491" y="0"/>
                    </a:cubicBezTo>
                    <a:cubicBezTo>
                      <a:pt x="526" y="0"/>
                      <a:pt x="554" y="28"/>
                      <a:pt x="554" y="63"/>
                    </a:cubicBezTo>
                    <a:lnTo>
                      <a:pt x="554" y="49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6E0673">
                      <a:gamma/>
                      <a:tint val="50980"/>
                      <a:invGamma/>
                    </a:srgbClr>
                  </a:gs>
                  <a:gs pos="100000">
                    <a:srgbClr val="6E067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6" name="Freeform 393"/>
              <p:cNvSpPr>
                <a:spLocks noEditPoints="1"/>
              </p:cNvSpPr>
              <p:nvPr/>
            </p:nvSpPr>
            <p:spPr bwMode="auto">
              <a:xfrm>
                <a:off x="1034" y="2815"/>
                <a:ext cx="181" cy="161"/>
              </a:xfrm>
              <a:custGeom>
                <a:avLst/>
                <a:gdLst/>
                <a:ahLst/>
                <a:cxnLst>
                  <a:cxn ang="0">
                    <a:pos x="69" y="567"/>
                  </a:cxn>
                  <a:cxn ang="0">
                    <a:pos x="0" y="498"/>
                  </a:cxn>
                  <a:cxn ang="0">
                    <a:pos x="0" y="69"/>
                  </a:cxn>
                  <a:cxn ang="0">
                    <a:pos x="69" y="0"/>
                  </a:cxn>
                  <a:cxn ang="0">
                    <a:pos x="498" y="0"/>
                  </a:cxn>
                  <a:cxn ang="0">
                    <a:pos x="567" y="68"/>
                  </a:cxn>
                  <a:cxn ang="0">
                    <a:pos x="567" y="68"/>
                  </a:cxn>
                  <a:cxn ang="0">
                    <a:pos x="567" y="498"/>
                  </a:cxn>
                  <a:cxn ang="0">
                    <a:pos x="561" y="498"/>
                  </a:cxn>
                  <a:cxn ang="0">
                    <a:pos x="567" y="498"/>
                  </a:cxn>
                  <a:cxn ang="0">
                    <a:pos x="498" y="567"/>
                  </a:cxn>
                  <a:cxn ang="0">
                    <a:pos x="69" y="567"/>
                  </a:cxn>
                  <a:cxn ang="0">
                    <a:pos x="13" y="69"/>
                  </a:cxn>
                  <a:cxn ang="0">
                    <a:pos x="13" y="498"/>
                  </a:cxn>
                  <a:cxn ang="0">
                    <a:pos x="69" y="554"/>
                  </a:cxn>
                  <a:cxn ang="0">
                    <a:pos x="498" y="554"/>
                  </a:cxn>
                  <a:cxn ang="0">
                    <a:pos x="554" y="498"/>
                  </a:cxn>
                  <a:cxn ang="0">
                    <a:pos x="554" y="69"/>
                  </a:cxn>
                  <a:cxn ang="0">
                    <a:pos x="554" y="69"/>
                  </a:cxn>
                  <a:cxn ang="0">
                    <a:pos x="554" y="69"/>
                  </a:cxn>
                  <a:cxn ang="0">
                    <a:pos x="498" y="13"/>
                  </a:cxn>
                  <a:cxn ang="0">
                    <a:pos x="69" y="13"/>
                  </a:cxn>
                  <a:cxn ang="0">
                    <a:pos x="13" y="69"/>
                  </a:cxn>
                </a:cxnLst>
                <a:rect l="0" t="0" r="r" b="b"/>
                <a:pathLst>
                  <a:path w="567" h="567">
                    <a:moveTo>
                      <a:pt x="69" y="567"/>
                    </a:moveTo>
                    <a:cubicBezTo>
                      <a:pt x="31" y="567"/>
                      <a:pt x="0" y="536"/>
                      <a:pt x="0" y="49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31"/>
                      <a:pt x="31" y="0"/>
                      <a:pt x="69" y="0"/>
                    </a:cubicBezTo>
                    <a:cubicBezTo>
                      <a:pt x="498" y="0"/>
                      <a:pt x="498" y="0"/>
                      <a:pt x="498" y="0"/>
                    </a:cubicBezTo>
                    <a:cubicBezTo>
                      <a:pt x="536" y="0"/>
                      <a:pt x="567" y="30"/>
                      <a:pt x="567" y="68"/>
                    </a:cubicBezTo>
                    <a:cubicBezTo>
                      <a:pt x="567" y="68"/>
                      <a:pt x="567" y="68"/>
                      <a:pt x="567" y="68"/>
                    </a:cubicBezTo>
                    <a:cubicBezTo>
                      <a:pt x="567" y="498"/>
                      <a:pt x="567" y="498"/>
                      <a:pt x="567" y="498"/>
                    </a:cubicBezTo>
                    <a:cubicBezTo>
                      <a:pt x="561" y="498"/>
                      <a:pt x="561" y="498"/>
                      <a:pt x="561" y="498"/>
                    </a:cubicBezTo>
                    <a:cubicBezTo>
                      <a:pt x="567" y="498"/>
                      <a:pt x="567" y="498"/>
                      <a:pt x="567" y="498"/>
                    </a:cubicBezTo>
                    <a:cubicBezTo>
                      <a:pt x="567" y="536"/>
                      <a:pt x="536" y="567"/>
                      <a:pt x="498" y="567"/>
                    </a:cubicBezTo>
                    <a:lnTo>
                      <a:pt x="69" y="567"/>
                    </a:lnTo>
                    <a:close/>
                    <a:moveTo>
                      <a:pt x="13" y="69"/>
                    </a:moveTo>
                    <a:cubicBezTo>
                      <a:pt x="13" y="498"/>
                      <a:pt x="13" y="498"/>
                      <a:pt x="13" y="498"/>
                    </a:cubicBezTo>
                    <a:cubicBezTo>
                      <a:pt x="13" y="528"/>
                      <a:pt x="38" y="553"/>
                      <a:pt x="69" y="554"/>
                    </a:cubicBezTo>
                    <a:cubicBezTo>
                      <a:pt x="498" y="554"/>
                      <a:pt x="498" y="554"/>
                      <a:pt x="498" y="554"/>
                    </a:cubicBezTo>
                    <a:cubicBezTo>
                      <a:pt x="529" y="553"/>
                      <a:pt x="554" y="528"/>
                      <a:pt x="554" y="498"/>
                    </a:cubicBezTo>
                    <a:cubicBezTo>
                      <a:pt x="554" y="69"/>
                      <a:pt x="554" y="69"/>
                      <a:pt x="554" y="69"/>
                    </a:cubicBezTo>
                    <a:cubicBezTo>
                      <a:pt x="554" y="69"/>
                      <a:pt x="554" y="69"/>
                      <a:pt x="554" y="69"/>
                    </a:cubicBezTo>
                    <a:cubicBezTo>
                      <a:pt x="554" y="69"/>
                      <a:pt x="554" y="69"/>
                      <a:pt x="554" y="69"/>
                    </a:cubicBezTo>
                    <a:cubicBezTo>
                      <a:pt x="554" y="38"/>
                      <a:pt x="529" y="13"/>
                      <a:pt x="498" y="13"/>
                    </a:cubicBezTo>
                    <a:cubicBezTo>
                      <a:pt x="69" y="13"/>
                      <a:pt x="69" y="13"/>
                      <a:pt x="69" y="13"/>
                    </a:cubicBezTo>
                    <a:cubicBezTo>
                      <a:pt x="38" y="13"/>
                      <a:pt x="13" y="38"/>
                      <a:pt x="13" y="69"/>
                    </a:cubicBezTo>
                    <a:close/>
                  </a:path>
                </a:pathLst>
              </a:custGeom>
              <a:solidFill>
                <a:srgbClr val="6E067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7" name="Freeform 394"/>
              <p:cNvSpPr>
                <a:spLocks/>
              </p:cNvSpPr>
              <p:nvPr/>
            </p:nvSpPr>
            <p:spPr bwMode="auto">
              <a:xfrm>
                <a:off x="1060" y="2869"/>
                <a:ext cx="148" cy="36"/>
              </a:xfrm>
              <a:custGeom>
                <a:avLst/>
                <a:gdLst/>
                <a:ahLst/>
                <a:cxnLst>
                  <a:cxn ang="0">
                    <a:pos x="461" y="99"/>
                  </a:cxn>
                  <a:cxn ang="0">
                    <a:pos x="431" y="124"/>
                  </a:cxn>
                  <a:cxn ang="0">
                    <a:pos x="30" y="124"/>
                  </a:cxn>
                  <a:cxn ang="0">
                    <a:pos x="0" y="99"/>
                  </a:cxn>
                  <a:cxn ang="0">
                    <a:pos x="0" y="25"/>
                  </a:cxn>
                  <a:cxn ang="0">
                    <a:pos x="30" y="0"/>
                  </a:cxn>
                  <a:cxn ang="0">
                    <a:pos x="431" y="0"/>
                  </a:cxn>
                  <a:cxn ang="0">
                    <a:pos x="461" y="25"/>
                  </a:cxn>
                  <a:cxn ang="0">
                    <a:pos x="461" y="99"/>
                  </a:cxn>
                </a:cxnLst>
                <a:rect l="0" t="0" r="r" b="b"/>
                <a:pathLst>
                  <a:path w="461" h="124">
                    <a:moveTo>
                      <a:pt x="461" y="99"/>
                    </a:moveTo>
                    <a:cubicBezTo>
                      <a:pt x="461" y="112"/>
                      <a:pt x="447" y="124"/>
                      <a:pt x="431" y="124"/>
                    </a:cubicBezTo>
                    <a:cubicBezTo>
                      <a:pt x="30" y="124"/>
                      <a:pt x="30" y="124"/>
                      <a:pt x="30" y="124"/>
                    </a:cubicBezTo>
                    <a:cubicBezTo>
                      <a:pt x="14" y="124"/>
                      <a:pt x="0" y="112"/>
                      <a:pt x="0" y="99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12"/>
                      <a:pt x="14" y="0"/>
                      <a:pt x="30" y="0"/>
                    </a:cubicBezTo>
                    <a:cubicBezTo>
                      <a:pt x="431" y="0"/>
                      <a:pt x="431" y="0"/>
                      <a:pt x="431" y="0"/>
                    </a:cubicBezTo>
                    <a:cubicBezTo>
                      <a:pt x="447" y="0"/>
                      <a:pt x="461" y="12"/>
                      <a:pt x="461" y="25"/>
                    </a:cubicBezTo>
                    <a:lnTo>
                      <a:pt x="461" y="9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8" name="Freeform 395"/>
              <p:cNvSpPr>
                <a:spLocks noEditPoints="1"/>
              </p:cNvSpPr>
              <p:nvPr/>
            </p:nvSpPr>
            <p:spPr bwMode="auto">
              <a:xfrm>
                <a:off x="1034" y="2862"/>
                <a:ext cx="181" cy="61"/>
              </a:xfrm>
              <a:custGeom>
                <a:avLst/>
                <a:gdLst/>
                <a:ahLst/>
                <a:cxnLst>
                  <a:cxn ang="0">
                    <a:pos x="34" y="130"/>
                  </a:cxn>
                  <a:cxn ang="0">
                    <a:pos x="0" y="102"/>
                  </a:cxn>
                  <a:cxn ang="0">
                    <a:pos x="0" y="28"/>
                  </a:cxn>
                  <a:cxn ang="0">
                    <a:pos x="34" y="0"/>
                  </a:cxn>
                  <a:cxn ang="0">
                    <a:pos x="435" y="0"/>
                  </a:cxn>
                  <a:cxn ang="0">
                    <a:pos x="469" y="28"/>
                  </a:cxn>
                  <a:cxn ang="0">
                    <a:pos x="469" y="102"/>
                  </a:cxn>
                  <a:cxn ang="0">
                    <a:pos x="435" y="130"/>
                  </a:cxn>
                  <a:cxn ang="0">
                    <a:pos x="34" y="130"/>
                  </a:cxn>
                  <a:cxn ang="0">
                    <a:pos x="8" y="28"/>
                  </a:cxn>
                  <a:cxn ang="0">
                    <a:pos x="8" y="102"/>
                  </a:cxn>
                  <a:cxn ang="0">
                    <a:pos x="34" y="123"/>
                  </a:cxn>
                  <a:cxn ang="0">
                    <a:pos x="435" y="123"/>
                  </a:cxn>
                  <a:cxn ang="0">
                    <a:pos x="461" y="102"/>
                  </a:cxn>
                  <a:cxn ang="0">
                    <a:pos x="461" y="28"/>
                  </a:cxn>
                  <a:cxn ang="0">
                    <a:pos x="435" y="7"/>
                  </a:cxn>
                  <a:cxn ang="0">
                    <a:pos x="34" y="7"/>
                  </a:cxn>
                  <a:cxn ang="0">
                    <a:pos x="8" y="28"/>
                  </a:cxn>
                </a:cxnLst>
                <a:rect l="0" t="0" r="r" b="b"/>
                <a:pathLst>
                  <a:path w="469" h="130">
                    <a:moveTo>
                      <a:pt x="34" y="130"/>
                    </a:moveTo>
                    <a:cubicBezTo>
                      <a:pt x="16" y="130"/>
                      <a:pt x="0" y="118"/>
                      <a:pt x="0" y="102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12"/>
                      <a:pt x="16" y="0"/>
                      <a:pt x="34" y="0"/>
                    </a:cubicBezTo>
                    <a:cubicBezTo>
                      <a:pt x="435" y="0"/>
                      <a:pt x="435" y="0"/>
                      <a:pt x="435" y="0"/>
                    </a:cubicBezTo>
                    <a:cubicBezTo>
                      <a:pt x="453" y="0"/>
                      <a:pt x="469" y="12"/>
                      <a:pt x="469" y="28"/>
                    </a:cubicBezTo>
                    <a:cubicBezTo>
                      <a:pt x="469" y="102"/>
                      <a:pt x="469" y="102"/>
                      <a:pt x="469" y="102"/>
                    </a:cubicBezTo>
                    <a:cubicBezTo>
                      <a:pt x="469" y="118"/>
                      <a:pt x="453" y="130"/>
                      <a:pt x="435" y="130"/>
                    </a:cubicBezTo>
                    <a:lnTo>
                      <a:pt x="34" y="130"/>
                    </a:lnTo>
                    <a:close/>
                    <a:moveTo>
                      <a:pt x="8" y="28"/>
                    </a:moveTo>
                    <a:cubicBezTo>
                      <a:pt x="8" y="102"/>
                      <a:pt x="8" y="102"/>
                      <a:pt x="8" y="102"/>
                    </a:cubicBezTo>
                    <a:cubicBezTo>
                      <a:pt x="8" y="113"/>
                      <a:pt x="19" y="123"/>
                      <a:pt x="34" y="123"/>
                    </a:cubicBezTo>
                    <a:cubicBezTo>
                      <a:pt x="435" y="123"/>
                      <a:pt x="435" y="123"/>
                      <a:pt x="435" y="123"/>
                    </a:cubicBezTo>
                    <a:cubicBezTo>
                      <a:pt x="450" y="123"/>
                      <a:pt x="461" y="113"/>
                      <a:pt x="461" y="102"/>
                    </a:cubicBezTo>
                    <a:cubicBezTo>
                      <a:pt x="461" y="28"/>
                      <a:pt x="461" y="28"/>
                      <a:pt x="461" y="28"/>
                    </a:cubicBezTo>
                    <a:cubicBezTo>
                      <a:pt x="461" y="17"/>
                      <a:pt x="450" y="7"/>
                      <a:pt x="435" y="7"/>
                    </a:cubicBezTo>
                    <a:cubicBezTo>
                      <a:pt x="34" y="7"/>
                      <a:pt x="34" y="7"/>
                      <a:pt x="34" y="7"/>
                    </a:cubicBezTo>
                    <a:cubicBezTo>
                      <a:pt x="19" y="7"/>
                      <a:pt x="8" y="17"/>
                      <a:pt x="8" y="28"/>
                    </a:cubicBezTo>
                    <a:close/>
                  </a:path>
                </a:pathLst>
              </a:custGeom>
              <a:solidFill>
                <a:srgbClr val="6E067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9" name="Freeform 396"/>
              <p:cNvSpPr>
                <a:spLocks/>
              </p:cNvSpPr>
              <p:nvPr/>
            </p:nvSpPr>
            <p:spPr bwMode="auto">
              <a:xfrm>
                <a:off x="1187" y="2781"/>
                <a:ext cx="29" cy="34"/>
              </a:xfrm>
              <a:custGeom>
                <a:avLst/>
                <a:gdLst/>
                <a:ahLst/>
                <a:cxnLst>
                  <a:cxn ang="0">
                    <a:pos x="0" y="70"/>
                  </a:cxn>
                  <a:cxn ang="0">
                    <a:pos x="0" y="6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12" y="70"/>
                  </a:cxn>
                  <a:cxn ang="0">
                    <a:pos x="6" y="76"/>
                  </a:cxn>
                  <a:cxn ang="0">
                    <a:pos x="0" y="70"/>
                  </a:cxn>
                </a:cxnLst>
                <a:rect l="0" t="0" r="r" b="b"/>
                <a:pathLst>
                  <a:path w="12" h="76">
                    <a:moveTo>
                      <a:pt x="0" y="70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2"/>
                      <a:pt x="3" y="0"/>
                      <a:pt x="6" y="0"/>
                    </a:cubicBezTo>
                    <a:cubicBezTo>
                      <a:pt x="9" y="0"/>
                      <a:pt x="12" y="2"/>
                      <a:pt x="12" y="6"/>
                    </a:cubicBezTo>
                    <a:cubicBezTo>
                      <a:pt x="12" y="70"/>
                      <a:pt x="12" y="70"/>
                      <a:pt x="12" y="70"/>
                    </a:cubicBezTo>
                    <a:cubicBezTo>
                      <a:pt x="12" y="74"/>
                      <a:pt x="9" y="76"/>
                      <a:pt x="6" y="76"/>
                    </a:cubicBezTo>
                    <a:cubicBezTo>
                      <a:pt x="3" y="76"/>
                      <a:pt x="0" y="74"/>
                      <a:pt x="0" y="70"/>
                    </a:cubicBezTo>
                    <a:close/>
                  </a:path>
                </a:pathLst>
              </a:custGeom>
              <a:solidFill>
                <a:srgbClr val="6E067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0" name="Freeform 397"/>
              <p:cNvSpPr>
                <a:spLocks noEditPoints="1"/>
              </p:cNvSpPr>
              <p:nvPr/>
            </p:nvSpPr>
            <p:spPr bwMode="auto">
              <a:xfrm>
                <a:off x="1073" y="2869"/>
                <a:ext cx="74" cy="34"/>
              </a:xfrm>
              <a:custGeom>
                <a:avLst/>
                <a:gdLst/>
                <a:ahLst/>
                <a:cxnLst>
                  <a:cxn ang="0">
                    <a:pos x="228" y="1"/>
                  </a:cxn>
                  <a:cxn ang="0">
                    <a:pos x="226" y="0"/>
                  </a:cxn>
                  <a:cxn ang="0">
                    <a:pos x="4" y="0"/>
                  </a:cxn>
                  <a:cxn ang="0">
                    <a:pos x="1" y="1"/>
                  </a:cxn>
                  <a:cxn ang="0">
                    <a:pos x="0" y="4"/>
                  </a:cxn>
                  <a:cxn ang="0">
                    <a:pos x="0" y="62"/>
                  </a:cxn>
                  <a:cxn ang="0">
                    <a:pos x="1" y="65"/>
                  </a:cxn>
                  <a:cxn ang="0">
                    <a:pos x="4" y="66"/>
                  </a:cxn>
                  <a:cxn ang="0">
                    <a:pos x="226" y="66"/>
                  </a:cxn>
                  <a:cxn ang="0">
                    <a:pos x="228" y="65"/>
                  </a:cxn>
                  <a:cxn ang="0">
                    <a:pos x="230" y="62"/>
                  </a:cxn>
                  <a:cxn ang="0">
                    <a:pos x="230" y="4"/>
                  </a:cxn>
                  <a:cxn ang="0">
                    <a:pos x="228" y="1"/>
                  </a:cxn>
                  <a:cxn ang="0">
                    <a:pos x="119" y="8"/>
                  </a:cxn>
                  <a:cxn ang="0">
                    <a:pos x="166" y="8"/>
                  </a:cxn>
                  <a:cxn ang="0">
                    <a:pos x="166" y="58"/>
                  </a:cxn>
                  <a:cxn ang="0">
                    <a:pos x="119" y="58"/>
                  </a:cxn>
                  <a:cxn ang="0">
                    <a:pos x="119" y="8"/>
                  </a:cxn>
                  <a:cxn ang="0">
                    <a:pos x="111" y="58"/>
                  </a:cxn>
                  <a:cxn ang="0">
                    <a:pos x="63" y="58"/>
                  </a:cxn>
                  <a:cxn ang="0">
                    <a:pos x="63" y="8"/>
                  </a:cxn>
                  <a:cxn ang="0">
                    <a:pos x="111" y="8"/>
                  </a:cxn>
                  <a:cxn ang="0">
                    <a:pos x="111" y="58"/>
                  </a:cxn>
                  <a:cxn ang="0">
                    <a:pos x="8" y="8"/>
                  </a:cxn>
                  <a:cxn ang="0">
                    <a:pos x="56" y="8"/>
                  </a:cxn>
                  <a:cxn ang="0">
                    <a:pos x="56" y="58"/>
                  </a:cxn>
                  <a:cxn ang="0">
                    <a:pos x="8" y="58"/>
                  </a:cxn>
                  <a:cxn ang="0">
                    <a:pos x="8" y="8"/>
                  </a:cxn>
                  <a:cxn ang="0">
                    <a:pos x="222" y="58"/>
                  </a:cxn>
                  <a:cxn ang="0">
                    <a:pos x="174" y="58"/>
                  </a:cxn>
                  <a:cxn ang="0">
                    <a:pos x="174" y="8"/>
                  </a:cxn>
                  <a:cxn ang="0">
                    <a:pos x="222" y="8"/>
                  </a:cxn>
                  <a:cxn ang="0">
                    <a:pos x="222" y="58"/>
                  </a:cxn>
                </a:cxnLst>
                <a:rect l="0" t="0" r="r" b="b"/>
                <a:pathLst>
                  <a:path w="230" h="66">
                    <a:moveTo>
                      <a:pt x="228" y="1"/>
                    </a:moveTo>
                    <a:cubicBezTo>
                      <a:pt x="228" y="1"/>
                      <a:pt x="227" y="0"/>
                      <a:pt x="226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3" y="0"/>
                      <a:pt x="2" y="1"/>
                      <a:pt x="1" y="1"/>
                    </a:cubicBezTo>
                    <a:cubicBezTo>
                      <a:pt x="1" y="2"/>
                      <a:pt x="0" y="3"/>
                      <a:pt x="0" y="4"/>
                    </a:cubicBezTo>
                    <a:cubicBezTo>
                      <a:pt x="0" y="62"/>
                      <a:pt x="0" y="62"/>
                      <a:pt x="0" y="62"/>
                    </a:cubicBezTo>
                    <a:cubicBezTo>
                      <a:pt x="0" y="63"/>
                      <a:pt x="1" y="64"/>
                      <a:pt x="1" y="65"/>
                    </a:cubicBezTo>
                    <a:cubicBezTo>
                      <a:pt x="2" y="65"/>
                      <a:pt x="3" y="66"/>
                      <a:pt x="4" y="66"/>
                    </a:cubicBezTo>
                    <a:cubicBezTo>
                      <a:pt x="226" y="66"/>
                      <a:pt x="226" y="66"/>
                      <a:pt x="226" y="66"/>
                    </a:cubicBezTo>
                    <a:cubicBezTo>
                      <a:pt x="227" y="66"/>
                      <a:pt x="228" y="65"/>
                      <a:pt x="228" y="65"/>
                    </a:cubicBezTo>
                    <a:cubicBezTo>
                      <a:pt x="229" y="64"/>
                      <a:pt x="230" y="63"/>
                      <a:pt x="230" y="62"/>
                    </a:cubicBezTo>
                    <a:cubicBezTo>
                      <a:pt x="230" y="4"/>
                      <a:pt x="230" y="4"/>
                      <a:pt x="230" y="4"/>
                    </a:cubicBezTo>
                    <a:cubicBezTo>
                      <a:pt x="230" y="3"/>
                      <a:pt x="229" y="2"/>
                      <a:pt x="228" y="1"/>
                    </a:cubicBezTo>
                    <a:close/>
                    <a:moveTo>
                      <a:pt x="119" y="8"/>
                    </a:moveTo>
                    <a:cubicBezTo>
                      <a:pt x="166" y="8"/>
                      <a:pt x="166" y="8"/>
                      <a:pt x="166" y="8"/>
                    </a:cubicBezTo>
                    <a:cubicBezTo>
                      <a:pt x="166" y="58"/>
                      <a:pt x="166" y="58"/>
                      <a:pt x="166" y="58"/>
                    </a:cubicBezTo>
                    <a:cubicBezTo>
                      <a:pt x="119" y="58"/>
                      <a:pt x="119" y="58"/>
                      <a:pt x="119" y="58"/>
                    </a:cubicBezTo>
                    <a:lnTo>
                      <a:pt x="119" y="8"/>
                    </a:lnTo>
                    <a:close/>
                    <a:moveTo>
                      <a:pt x="111" y="58"/>
                    </a:moveTo>
                    <a:cubicBezTo>
                      <a:pt x="63" y="58"/>
                      <a:pt x="63" y="58"/>
                      <a:pt x="63" y="58"/>
                    </a:cubicBezTo>
                    <a:cubicBezTo>
                      <a:pt x="63" y="8"/>
                      <a:pt x="63" y="8"/>
                      <a:pt x="63" y="8"/>
                    </a:cubicBezTo>
                    <a:cubicBezTo>
                      <a:pt x="111" y="8"/>
                      <a:pt x="111" y="8"/>
                      <a:pt x="111" y="8"/>
                    </a:cubicBezTo>
                    <a:lnTo>
                      <a:pt x="111" y="58"/>
                    </a:lnTo>
                    <a:close/>
                    <a:moveTo>
                      <a:pt x="8" y="8"/>
                    </a:moveTo>
                    <a:cubicBezTo>
                      <a:pt x="56" y="8"/>
                      <a:pt x="56" y="8"/>
                      <a:pt x="56" y="8"/>
                    </a:cubicBezTo>
                    <a:cubicBezTo>
                      <a:pt x="56" y="58"/>
                      <a:pt x="56" y="58"/>
                      <a:pt x="56" y="58"/>
                    </a:cubicBezTo>
                    <a:cubicBezTo>
                      <a:pt x="8" y="58"/>
                      <a:pt x="8" y="58"/>
                      <a:pt x="8" y="58"/>
                    </a:cubicBezTo>
                    <a:lnTo>
                      <a:pt x="8" y="8"/>
                    </a:lnTo>
                    <a:close/>
                    <a:moveTo>
                      <a:pt x="222" y="58"/>
                    </a:moveTo>
                    <a:cubicBezTo>
                      <a:pt x="174" y="58"/>
                      <a:pt x="174" y="58"/>
                      <a:pt x="174" y="58"/>
                    </a:cubicBezTo>
                    <a:cubicBezTo>
                      <a:pt x="174" y="8"/>
                      <a:pt x="174" y="8"/>
                      <a:pt x="174" y="8"/>
                    </a:cubicBezTo>
                    <a:cubicBezTo>
                      <a:pt x="222" y="8"/>
                      <a:pt x="222" y="8"/>
                      <a:pt x="222" y="8"/>
                    </a:cubicBezTo>
                    <a:lnTo>
                      <a:pt x="222" y="58"/>
                    </a:lnTo>
                    <a:close/>
                  </a:path>
                </a:pathLst>
              </a:custGeom>
              <a:solidFill>
                <a:srgbClr val="6E067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1" name="Group 398"/>
            <p:cNvGrpSpPr>
              <a:grpSpLocks/>
            </p:cNvGrpSpPr>
            <p:nvPr/>
          </p:nvGrpSpPr>
          <p:grpSpPr bwMode="auto">
            <a:xfrm>
              <a:off x="2423142" y="3245137"/>
              <a:ext cx="792162" cy="465212"/>
              <a:chOff x="1973" y="2290"/>
              <a:chExt cx="499" cy="347"/>
            </a:xfrm>
          </p:grpSpPr>
          <p:sp>
            <p:nvSpPr>
              <p:cNvPr id="285" name="Oval 399"/>
              <p:cNvSpPr>
                <a:spLocks noChangeArrowheads="1"/>
              </p:cNvSpPr>
              <p:nvPr/>
            </p:nvSpPr>
            <p:spPr bwMode="auto">
              <a:xfrm rot="261021">
                <a:off x="1973" y="2330"/>
                <a:ext cx="499" cy="307"/>
              </a:xfrm>
              <a:prstGeom prst="ellipse">
                <a:avLst/>
              </a:prstGeom>
              <a:solidFill>
                <a:srgbClr val="FF8200">
                  <a:alpha val="50000"/>
                </a:srgbClr>
              </a:solidFill>
              <a:ln w="19050" algn="ctr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02" name="Group 400"/>
              <p:cNvGrpSpPr>
                <a:grpSpLocks/>
              </p:cNvGrpSpPr>
              <p:nvPr/>
            </p:nvGrpSpPr>
            <p:grpSpPr bwMode="auto">
              <a:xfrm>
                <a:off x="2120" y="2290"/>
                <a:ext cx="204" cy="204"/>
                <a:chOff x="6249" y="609"/>
                <a:chExt cx="268" cy="269"/>
              </a:xfrm>
            </p:grpSpPr>
            <p:sp>
              <p:nvSpPr>
                <p:cNvPr id="287" name="Freeform 401"/>
                <p:cNvSpPr>
                  <a:spLocks/>
                </p:cNvSpPr>
                <p:nvPr/>
              </p:nvSpPr>
              <p:spPr bwMode="auto">
                <a:xfrm>
                  <a:off x="6251" y="612"/>
                  <a:ext cx="263" cy="262"/>
                </a:xfrm>
                <a:custGeom>
                  <a:avLst/>
                  <a:gdLst/>
                  <a:ahLst/>
                  <a:cxnLst>
                    <a:cxn ang="0">
                      <a:pos x="554" y="494"/>
                    </a:cxn>
                    <a:cxn ang="0">
                      <a:pos x="491" y="556"/>
                    </a:cxn>
                    <a:cxn ang="0">
                      <a:pos x="63" y="554"/>
                    </a:cxn>
                    <a:cxn ang="0">
                      <a:pos x="0" y="492"/>
                    </a:cxn>
                    <a:cxn ang="0">
                      <a:pos x="2" y="63"/>
                    </a:cxn>
                    <a:cxn ang="0">
                      <a:pos x="65" y="0"/>
                    </a:cxn>
                    <a:cxn ang="0">
                      <a:pos x="494" y="2"/>
                    </a:cxn>
                    <a:cxn ang="0">
                      <a:pos x="556" y="65"/>
                    </a:cxn>
                    <a:cxn ang="0">
                      <a:pos x="554" y="494"/>
                    </a:cxn>
                  </a:cxnLst>
                  <a:rect l="0" t="0" r="r" b="b"/>
                  <a:pathLst>
                    <a:path w="556" h="556">
                      <a:moveTo>
                        <a:pt x="554" y="494"/>
                      </a:moveTo>
                      <a:cubicBezTo>
                        <a:pt x="554" y="528"/>
                        <a:pt x="526" y="556"/>
                        <a:pt x="491" y="556"/>
                      </a:cubicBezTo>
                      <a:cubicBezTo>
                        <a:pt x="63" y="554"/>
                        <a:pt x="63" y="554"/>
                        <a:pt x="63" y="554"/>
                      </a:cubicBezTo>
                      <a:cubicBezTo>
                        <a:pt x="28" y="554"/>
                        <a:pt x="0" y="526"/>
                        <a:pt x="0" y="492"/>
                      </a:cubicBezTo>
                      <a:cubicBezTo>
                        <a:pt x="2" y="63"/>
                        <a:pt x="2" y="63"/>
                        <a:pt x="2" y="63"/>
                      </a:cubicBezTo>
                      <a:cubicBezTo>
                        <a:pt x="2" y="28"/>
                        <a:pt x="30" y="0"/>
                        <a:pt x="65" y="0"/>
                      </a:cubicBezTo>
                      <a:cubicBezTo>
                        <a:pt x="494" y="2"/>
                        <a:pt x="494" y="2"/>
                        <a:pt x="494" y="2"/>
                      </a:cubicBezTo>
                      <a:cubicBezTo>
                        <a:pt x="528" y="2"/>
                        <a:pt x="556" y="30"/>
                        <a:pt x="556" y="65"/>
                      </a:cubicBezTo>
                      <a:lnTo>
                        <a:pt x="554" y="49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FF8200">
                        <a:gamma/>
                        <a:tint val="50980"/>
                        <a:invGamma/>
                      </a:srgbClr>
                    </a:gs>
                    <a:gs pos="100000">
                      <a:srgbClr val="FF82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8" name="Freeform 402"/>
                <p:cNvSpPr>
                  <a:spLocks noEditPoints="1"/>
                </p:cNvSpPr>
                <p:nvPr/>
              </p:nvSpPr>
              <p:spPr bwMode="auto">
                <a:xfrm>
                  <a:off x="6249" y="609"/>
                  <a:ext cx="268" cy="269"/>
                </a:xfrm>
                <a:custGeom>
                  <a:avLst/>
                  <a:gdLst/>
                  <a:ahLst/>
                  <a:cxnLst>
                    <a:cxn ang="0">
                      <a:pos x="498" y="569"/>
                    </a:cxn>
                    <a:cxn ang="0">
                      <a:pos x="498" y="569"/>
                    </a:cxn>
                    <a:cxn ang="0">
                      <a:pos x="498" y="569"/>
                    </a:cxn>
                    <a:cxn ang="0">
                      <a:pos x="69" y="567"/>
                    </a:cxn>
                    <a:cxn ang="0">
                      <a:pos x="0" y="498"/>
                    </a:cxn>
                    <a:cxn ang="0">
                      <a:pos x="0" y="497"/>
                    </a:cxn>
                    <a:cxn ang="0">
                      <a:pos x="2" y="69"/>
                    </a:cxn>
                    <a:cxn ang="0">
                      <a:pos x="71" y="0"/>
                    </a:cxn>
                    <a:cxn ang="0">
                      <a:pos x="71" y="0"/>
                    </a:cxn>
                    <a:cxn ang="0">
                      <a:pos x="71" y="0"/>
                    </a:cxn>
                    <a:cxn ang="0">
                      <a:pos x="500" y="2"/>
                    </a:cxn>
                    <a:cxn ang="0">
                      <a:pos x="568" y="70"/>
                    </a:cxn>
                    <a:cxn ang="0">
                      <a:pos x="568" y="71"/>
                    </a:cxn>
                    <a:cxn ang="0">
                      <a:pos x="567" y="500"/>
                    </a:cxn>
                    <a:cxn ang="0">
                      <a:pos x="498" y="569"/>
                    </a:cxn>
                    <a:cxn ang="0">
                      <a:pos x="498" y="569"/>
                    </a:cxn>
                    <a:cxn ang="0">
                      <a:pos x="69" y="554"/>
                    </a:cxn>
                    <a:cxn ang="0">
                      <a:pos x="497" y="556"/>
                    </a:cxn>
                    <a:cxn ang="0">
                      <a:pos x="498" y="556"/>
                    </a:cxn>
                    <a:cxn ang="0">
                      <a:pos x="498" y="556"/>
                    </a:cxn>
                    <a:cxn ang="0">
                      <a:pos x="554" y="500"/>
                    </a:cxn>
                    <a:cxn ang="0">
                      <a:pos x="555" y="71"/>
                    </a:cxn>
                    <a:cxn ang="0">
                      <a:pos x="555" y="71"/>
                    </a:cxn>
                    <a:cxn ang="0">
                      <a:pos x="500" y="15"/>
                    </a:cxn>
                    <a:cxn ang="0">
                      <a:pos x="71" y="13"/>
                    </a:cxn>
                    <a:cxn ang="0">
                      <a:pos x="71" y="13"/>
                    </a:cxn>
                    <a:cxn ang="0">
                      <a:pos x="71" y="13"/>
                    </a:cxn>
                    <a:cxn ang="0">
                      <a:pos x="15" y="69"/>
                    </a:cxn>
                    <a:cxn ang="0">
                      <a:pos x="13" y="498"/>
                    </a:cxn>
                    <a:cxn ang="0">
                      <a:pos x="13" y="498"/>
                    </a:cxn>
                    <a:cxn ang="0">
                      <a:pos x="69" y="554"/>
                    </a:cxn>
                  </a:cxnLst>
                  <a:rect l="0" t="0" r="r" b="b"/>
                  <a:pathLst>
                    <a:path w="568" h="569">
                      <a:moveTo>
                        <a:pt x="498" y="569"/>
                      </a:moveTo>
                      <a:cubicBezTo>
                        <a:pt x="498" y="569"/>
                        <a:pt x="498" y="569"/>
                        <a:pt x="498" y="569"/>
                      </a:cubicBezTo>
                      <a:cubicBezTo>
                        <a:pt x="498" y="569"/>
                        <a:pt x="498" y="569"/>
                        <a:pt x="498" y="569"/>
                      </a:cubicBezTo>
                      <a:cubicBezTo>
                        <a:pt x="69" y="567"/>
                        <a:pt x="69" y="567"/>
                        <a:pt x="69" y="567"/>
                      </a:cubicBezTo>
                      <a:cubicBezTo>
                        <a:pt x="31" y="567"/>
                        <a:pt x="0" y="536"/>
                        <a:pt x="0" y="498"/>
                      </a:cubicBezTo>
                      <a:cubicBezTo>
                        <a:pt x="0" y="498"/>
                        <a:pt x="0" y="498"/>
                        <a:pt x="0" y="497"/>
                      </a:cubicBezTo>
                      <a:cubicBezTo>
                        <a:pt x="2" y="69"/>
                        <a:pt x="2" y="69"/>
                        <a:pt x="2" y="69"/>
                      </a:cubicBezTo>
                      <a:cubicBezTo>
                        <a:pt x="2" y="31"/>
                        <a:pt x="33" y="0"/>
                        <a:pt x="71" y="0"/>
                      </a:cubicBezTo>
                      <a:cubicBezTo>
                        <a:pt x="71" y="0"/>
                        <a:pt x="71" y="0"/>
                        <a:pt x="71" y="0"/>
                      </a:cubicBezTo>
                      <a:cubicBezTo>
                        <a:pt x="71" y="0"/>
                        <a:pt x="71" y="0"/>
                        <a:pt x="71" y="0"/>
                      </a:cubicBezTo>
                      <a:cubicBezTo>
                        <a:pt x="500" y="2"/>
                        <a:pt x="500" y="2"/>
                        <a:pt x="500" y="2"/>
                      </a:cubicBezTo>
                      <a:cubicBezTo>
                        <a:pt x="538" y="2"/>
                        <a:pt x="568" y="33"/>
                        <a:pt x="568" y="70"/>
                      </a:cubicBezTo>
                      <a:cubicBezTo>
                        <a:pt x="568" y="71"/>
                        <a:pt x="568" y="71"/>
                        <a:pt x="568" y="71"/>
                      </a:cubicBezTo>
                      <a:cubicBezTo>
                        <a:pt x="567" y="500"/>
                        <a:pt x="567" y="500"/>
                        <a:pt x="567" y="500"/>
                      </a:cubicBezTo>
                      <a:cubicBezTo>
                        <a:pt x="567" y="538"/>
                        <a:pt x="536" y="568"/>
                        <a:pt x="498" y="569"/>
                      </a:cubicBezTo>
                      <a:cubicBezTo>
                        <a:pt x="498" y="569"/>
                        <a:pt x="498" y="569"/>
                        <a:pt x="498" y="569"/>
                      </a:cubicBezTo>
                      <a:close/>
                      <a:moveTo>
                        <a:pt x="69" y="554"/>
                      </a:moveTo>
                      <a:cubicBezTo>
                        <a:pt x="497" y="556"/>
                        <a:pt x="497" y="556"/>
                        <a:pt x="497" y="556"/>
                      </a:cubicBezTo>
                      <a:cubicBezTo>
                        <a:pt x="498" y="556"/>
                        <a:pt x="498" y="556"/>
                        <a:pt x="498" y="556"/>
                      </a:cubicBezTo>
                      <a:cubicBezTo>
                        <a:pt x="498" y="556"/>
                        <a:pt x="498" y="556"/>
                        <a:pt x="498" y="556"/>
                      </a:cubicBezTo>
                      <a:cubicBezTo>
                        <a:pt x="529" y="556"/>
                        <a:pt x="554" y="531"/>
                        <a:pt x="554" y="500"/>
                      </a:cubicBezTo>
                      <a:cubicBezTo>
                        <a:pt x="555" y="71"/>
                        <a:pt x="555" y="71"/>
                        <a:pt x="555" y="71"/>
                      </a:cubicBezTo>
                      <a:cubicBezTo>
                        <a:pt x="555" y="71"/>
                        <a:pt x="555" y="71"/>
                        <a:pt x="555" y="71"/>
                      </a:cubicBezTo>
                      <a:cubicBezTo>
                        <a:pt x="555" y="40"/>
                        <a:pt x="530" y="15"/>
                        <a:pt x="500" y="15"/>
                      </a:cubicBezTo>
                      <a:cubicBezTo>
                        <a:pt x="71" y="13"/>
                        <a:pt x="71" y="13"/>
                        <a:pt x="71" y="13"/>
                      </a:cubicBezTo>
                      <a:cubicBezTo>
                        <a:pt x="71" y="13"/>
                        <a:pt x="71" y="13"/>
                        <a:pt x="71" y="13"/>
                      </a:cubicBezTo>
                      <a:cubicBezTo>
                        <a:pt x="71" y="13"/>
                        <a:pt x="71" y="13"/>
                        <a:pt x="71" y="13"/>
                      </a:cubicBezTo>
                      <a:cubicBezTo>
                        <a:pt x="40" y="13"/>
                        <a:pt x="15" y="38"/>
                        <a:pt x="15" y="69"/>
                      </a:cubicBezTo>
                      <a:cubicBezTo>
                        <a:pt x="13" y="498"/>
                        <a:pt x="13" y="498"/>
                        <a:pt x="13" y="498"/>
                      </a:cubicBezTo>
                      <a:cubicBezTo>
                        <a:pt x="13" y="498"/>
                        <a:pt x="13" y="498"/>
                        <a:pt x="13" y="498"/>
                      </a:cubicBezTo>
                      <a:cubicBezTo>
                        <a:pt x="13" y="529"/>
                        <a:pt x="38" y="554"/>
                        <a:pt x="69" y="554"/>
                      </a:cubicBezTo>
                      <a:close/>
                    </a:path>
                  </a:pathLst>
                </a:custGeom>
                <a:solidFill>
                  <a:srgbClr val="FF82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9" name="Freeform 403"/>
                <p:cNvSpPr>
                  <a:spLocks/>
                </p:cNvSpPr>
                <p:nvPr/>
              </p:nvSpPr>
              <p:spPr bwMode="auto">
                <a:xfrm>
                  <a:off x="6414" y="709"/>
                  <a:ext cx="18" cy="64"/>
                </a:xfrm>
                <a:custGeom>
                  <a:avLst/>
                  <a:gdLst/>
                  <a:ahLst/>
                  <a:cxnLst>
                    <a:cxn ang="0">
                      <a:pos x="3" y="133"/>
                    </a:cxn>
                    <a:cxn ang="0">
                      <a:pos x="3" y="124"/>
                    </a:cxn>
                    <a:cxn ang="0">
                      <a:pos x="26" y="68"/>
                    </a:cxn>
                    <a:cxn ang="0">
                      <a:pos x="26" y="68"/>
                    </a:cxn>
                    <a:cxn ang="0">
                      <a:pos x="4" y="12"/>
                    </a:cxn>
                    <a:cxn ang="0">
                      <a:pos x="4" y="3"/>
                    </a:cxn>
                    <a:cxn ang="0">
                      <a:pos x="13" y="3"/>
                    </a:cxn>
                    <a:cxn ang="0">
                      <a:pos x="39" y="68"/>
                    </a:cxn>
                    <a:cxn ang="0">
                      <a:pos x="39" y="68"/>
                    </a:cxn>
                    <a:cxn ang="0">
                      <a:pos x="12" y="133"/>
                    </a:cxn>
                    <a:cxn ang="0">
                      <a:pos x="12" y="133"/>
                    </a:cxn>
                    <a:cxn ang="0">
                      <a:pos x="8" y="135"/>
                    </a:cxn>
                    <a:cxn ang="0">
                      <a:pos x="3" y="133"/>
                    </a:cxn>
                  </a:cxnLst>
                  <a:rect l="0" t="0" r="r" b="b"/>
                  <a:pathLst>
                    <a:path w="39" h="135">
                      <a:moveTo>
                        <a:pt x="3" y="133"/>
                      </a:moveTo>
                      <a:cubicBezTo>
                        <a:pt x="0" y="130"/>
                        <a:pt x="0" y="126"/>
                        <a:pt x="3" y="124"/>
                      </a:cubicBezTo>
                      <a:cubicBezTo>
                        <a:pt x="17" y="110"/>
                        <a:pt x="26" y="90"/>
                        <a:pt x="26" y="68"/>
                      </a:cubicBezTo>
                      <a:cubicBezTo>
                        <a:pt x="26" y="68"/>
                        <a:pt x="26" y="68"/>
                        <a:pt x="26" y="68"/>
                      </a:cubicBezTo>
                      <a:cubicBezTo>
                        <a:pt x="26" y="46"/>
                        <a:pt x="18" y="26"/>
                        <a:pt x="4" y="12"/>
                      </a:cubicBezTo>
                      <a:cubicBezTo>
                        <a:pt x="1" y="9"/>
                        <a:pt x="1" y="5"/>
                        <a:pt x="4" y="3"/>
                      </a:cubicBezTo>
                      <a:cubicBezTo>
                        <a:pt x="6" y="0"/>
                        <a:pt x="10" y="0"/>
                        <a:pt x="13" y="3"/>
                      </a:cubicBezTo>
                      <a:cubicBezTo>
                        <a:pt x="29" y="19"/>
                        <a:pt x="39" y="42"/>
                        <a:pt x="39" y="68"/>
                      </a:cubicBezTo>
                      <a:cubicBezTo>
                        <a:pt x="39" y="68"/>
                        <a:pt x="39" y="68"/>
                        <a:pt x="39" y="68"/>
                      </a:cubicBezTo>
                      <a:cubicBezTo>
                        <a:pt x="39" y="93"/>
                        <a:pt x="29" y="116"/>
                        <a:pt x="12" y="133"/>
                      </a:cubicBezTo>
                      <a:cubicBezTo>
                        <a:pt x="12" y="133"/>
                        <a:pt x="12" y="133"/>
                        <a:pt x="12" y="133"/>
                      </a:cubicBezTo>
                      <a:cubicBezTo>
                        <a:pt x="11" y="134"/>
                        <a:pt x="9" y="135"/>
                        <a:pt x="8" y="135"/>
                      </a:cubicBezTo>
                      <a:cubicBezTo>
                        <a:pt x="6" y="135"/>
                        <a:pt x="4" y="134"/>
                        <a:pt x="3" y="13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0" name="Freeform 404"/>
                <p:cNvSpPr>
                  <a:spLocks/>
                </p:cNvSpPr>
                <p:nvPr/>
              </p:nvSpPr>
              <p:spPr bwMode="auto">
                <a:xfrm>
                  <a:off x="6429" y="695"/>
                  <a:ext cx="24" cy="92"/>
                </a:xfrm>
                <a:custGeom>
                  <a:avLst/>
                  <a:gdLst/>
                  <a:ahLst/>
                  <a:cxnLst>
                    <a:cxn ang="0">
                      <a:pos x="2" y="193"/>
                    </a:cxn>
                    <a:cxn ang="0">
                      <a:pos x="2" y="184"/>
                    </a:cxn>
                    <a:cxn ang="0">
                      <a:pos x="38" y="98"/>
                    </a:cxn>
                    <a:cxn ang="0">
                      <a:pos x="38" y="98"/>
                    </a:cxn>
                    <a:cxn ang="0">
                      <a:pos x="3" y="12"/>
                    </a:cxn>
                    <a:cxn ang="0">
                      <a:pos x="3" y="12"/>
                    </a:cxn>
                    <a:cxn ang="0">
                      <a:pos x="3" y="2"/>
                    </a:cxn>
                    <a:cxn ang="0">
                      <a:pos x="12" y="3"/>
                    </a:cxn>
                    <a:cxn ang="0">
                      <a:pos x="51" y="98"/>
                    </a:cxn>
                    <a:cxn ang="0">
                      <a:pos x="51" y="98"/>
                    </a:cxn>
                    <a:cxn ang="0">
                      <a:pos x="51" y="98"/>
                    </a:cxn>
                    <a:cxn ang="0">
                      <a:pos x="11" y="193"/>
                    </a:cxn>
                    <a:cxn ang="0">
                      <a:pos x="7" y="195"/>
                    </a:cxn>
                    <a:cxn ang="0">
                      <a:pos x="2" y="193"/>
                    </a:cxn>
                  </a:cxnLst>
                  <a:rect l="0" t="0" r="r" b="b"/>
                  <a:pathLst>
                    <a:path w="51" h="195">
                      <a:moveTo>
                        <a:pt x="2" y="193"/>
                      </a:moveTo>
                      <a:cubicBezTo>
                        <a:pt x="0" y="191"/>
                        <a:pt x="0" y="187"/>
                        <a:pt x="2" y="184"/>
                      </a:cubicBezTo>
                      <a:cubicBezTo>
                        <a:pt x="24" y="162"/>
                        <a:pt x="38" y="132"/>
                        <a:pt x="38" y="98"/>
                      </a:cubicBezTo>
                      <a:cubicBezTo>
                        <a:pt x="38" y="98"/>
                        <a:pt x="38" y="98"/>
                        <a:pt x="38" y="98"/>
                      </a:cubicBezTo>
                      <a:cubicBezTo>
                        <a:pt x="38" y="64"/>
                        <a:pt x="25" y="34"/>
                        <a:pt x="3" y="12"/>
                      </a:cubicBezTo>
                      <a:cubicBezTo>
                        <a:pt x="3" y="12"/>
                        <a:pt x="3" y="12"/>
                        <a:pt x="3" y="12"/>
                      </a:cubicBezTo>
                      <a:cubicBezTo>
                        <a:pt x="0" y="9"/>
                        <a:pt x="0" y="5"/>
                        <a:pt x="3" y="2"/>
                      </a:cubicBezTo>
                      <a:cubicBezTo>
                        <a:pt x="5" y="0"/>
                        <a:pt x="10" y="0"/>
                        <a:pt x="12" y="3"/>
                      </a:cubicBezTo>
                      <a:cubicBezTo>
                        <a:pt x="36" y="27"/>
                        <a:pt x="51" y="61"/>
                        <a:pt x="51" y="98"/>
                      </a:cubicBezTo>
                      <a:cubicBezTo>
                        <a:pt x="51" y="98"/>
                        <a:pt x="51" y="98"/>
                        <a:pt x="51" y="98"/>
                      </a:cubicBezTo>
                      <a:cubicBezTo>
                        <a:pt x="51" y="98"/>
                        <a:pt x="51" y="98"/>
                        <a:pt x="51" y="98"/>
                      </a:cubicBezTo>
                      <a:cubicBezTo>
                        <a:pt x="51" y="135"/>
                        <a:pt x="36" y="169"/>
                        <a:pt x="11" y="193"/>
                      </a:cubicBezTo>
                      <a:cubicBezTo>
                        <a:pt x="10" y="195"/>
                        <a:pt x="8" y="195"/>
                        <a:pt x="7" y="195"/>
                      </a:cubicBezTo>
                      <a:cubicBezTo>
                        <a:pt x="5" y="195"/>
                        <a:pt x="3" y="195"/>
                        <a:pt x="2" y="19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1" name="Freeform 405"/>
                <p:cNvSpPr>
                  <a:spLocks/>
                </p:cNvSpPr>
                <p:nvPr/>
              </p:nvSpPr>
              <p:spPr bwMode="auto">
                <a:xfrm>
                  <a:off x="6443" y="681"/>
                  <a:ext cx="30" cy="121"/>
                </a:xfrm>
                <a:custGeom>
                  <a:avLst/>
                  <a:gdLst/>
                  <a:ahLst/>
                  <a:cxnLst>
                    <a:cxn ang="0">
                      <a:pos x="2" y="254"/>
                    </a:cxn>
                    <a:cxn ang="0">
                      <a:pos x="2" y="245"/>
                    </a:cxn>
                    <a:cxn ang="0">
                      <a:pos x="51" y="128"/>
                    </a:cxn>
                    <a:cxn ang="0">
                      <a:pos x="51" y="128"/>
                    </a:cxn>
                    <a:cxn ang="0">
                      <a:pos x="3" y="12"/>
                    </a:cxn>
                    <a:cxn ang="0">
                      <a:pos x="3" y="2"/>
                    </a:cxn>
                    <a:cxn ang="0">
                      <a:pos x="13" y="2"/>
                    </a:cxn>
                    <a:cxn ang="0">
                      <a:pos x="64" y="128"/>
                    </a:cxn>
                    <a:cxn ang="0">
                      <a:pos x="64" y="128"/>
                    </a:cxn>
                    <a:cxn ang="0">
                      <a:pos x="12" y="254"/>
                    </a:cxn>
                    <a:cxn ang="0">
                      <a:pos x="12" y="254"/>
                    </a:cxn>
                    <a:cxn ang="0">
                      <a:pos x="7" y="256"/>
                    </a:cxn>
                    <a:cxn ang="0">
                      <a:pos x="2" y="254"/>
                    </a:cxn>
                  </a:cxnLst>
                  <a:rect l="0" t="0" r="r" b="b"/>
                  <a:pathLst>
                    <a:path w="64" h="256">
                      <a:moveTo>
                        <a:pt x="2" y="254"/>
                      </a:moveTo>
                      <a:cubicBezTo>
                        <a:pt x="0" y="251"/>
                        <a:pt x="0" y="247"/>
                        <a:pt x="2" y="245"/>
                      </a:cubicBezTo>
                      <a:cubicBezTo>
                        <a:pt x="32" y="215"/>
                        <a:pt x="51" y="174"/>
                        <a:pt x="51" y="128"/>
                      </a:cubicBezTo>
                      <a:cubicBezTo>
                        <a:pt x="51" y="128"/>
                        <a:pt x="51" y="128"/>
                        <a:pt x="51" y="128"/>
                      </a:cubicBezTo>
                      <a:cubicBezTo>
                        <a:pt x="51" y="82"/>
                        <a:pt x="33" y="41"/>
                        <a:pt x="3" y="12"/>
                      </a:cubicBezTo>
                      <a:cubicBezTo>
                        <a:pt x="1" y="9"/>
                        <a:pt x="1" y="5"/>
                        <a:pt x="3" y="2"/>
                      </a:cubicBezTo>
                      <a:cubicBezTo>
                        <a:pt x="6" y="0"/>
                        <a:pt x="10" y="0"/>
                        <a:pt x="13" y="2"/>
                      </a:cubicBezTo>
                      <a:cubicBezTo>
                        <a:pt x="44" y="34"/>
                        <a:pt x="64" y="79"/>
                        <a:pt x="64" y="128"/>
                      </a:cubicBezTo>
                      <a:cubicBezTo>
                        <a:pt x="64" y="128"/>
                        <a:pt x="64" y="128"/>
                        <a:pt x="64" y="128"/>
                      </a:cubicBezTo>
                      <a:cubicBezTo>
                        <a:pt x="64" y="177"/>
                        <a:pt x="44" y="222"/>
                        <a:pt x="12" y="254"/>
                      </a:cubicBezTo>
                      <a:cubicBezTo>
                        <a:pt x="12" y="254"/>
                        <a:pt x="12" y="254"/>
                        <a:pt x="12" y="254"/>
                      </a:cubicBezTo>
                      <a:cubicBezTo>
                        <a:pt x="10" y="255"/>
                        <a:pt x="9" y="256"/>
                        <a:pt x="7" y="256"/>
                      </a:cubicBezTo>
                      <a:cubicBezTo>
                        <a:pt x="5" y="256"/>
                        <a:pt x="4" y="255"/>
                        <a:pt x="2" y="25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2" name="Freeform 406"/>
                <p:cNvSpPr>
                  <a:spLocks/>
                </p:cNvSpPr>
                <p:nvPr/>
              </p:nvSpPr>
              <p:spPr bwMode="auto">
                <a:xfrm>
                  <a:off x="6457" y="667"/>
                  <a:ext cx="36" cy="149"/>
                </a:xfrm>
                <a:custGeom>
                  <a:avLst/>
                  <a:gdLst/>
                  <a:ahLst/>
                  <a:cxnLst>
                    <a:cxn ang="0">
                      <a:pos x="3" y="314"/>
                    </a:cxn>
                    <a:cxn ang="0">
                      <a:pos x="3" y="305"/>
                    </a:cxn>
                    <a:cxn ang="0">
                      <a:pos x="64" y="159"/>
                    </a:cxn>
                    <a:cxn ang="0">
                      <a:pos x="64" y="158"/>
                    </a:cxn>
                    <a:cxn ang="0">
                      <a:pos x="4" y="11"/>
                    </a:cxn>
                    <a:cxn ang="0">
                      <a:pos x="4" y="2"/>
                    </a:cxn>
                    <a:cxn ang="0">
                      <a:pos x="13" y="2"/>
                    </a:cxn>
                    <a:cxn ang="0">
                      <a:pos x="77" y="158"/>
                    </a:cxn>
                    <a:cxn ang="0">
                      <a:pos x="77" y="158"/>
                    </a:cxn>
                    <a:cxn ang="0">
                      <a:pos x="12" y="314"/>
                    </a:cxn>
                    <a:cxn ang="0">
                      <a:pos x="7" y="316"/>
                    </a:cxn>
                    <a:cxn ang="0">
                      <a:pos x="3" y="314"/>
                    </a:cxn>
                  </a:cxnLst>
                  <a:rect l="0" t="0" r="r" b="b"/>
                  <a:pathLst>
                    <a:path w="77" h="316">
                      <a:moveTo>
                        <a:pt x="3" y="314"/>
                      </a:moveTo>
                      <a:cubicBezTo>
                        <a:pt x="0" y="312"/>
                        <a:pt x="0" y="308"/>
                        <a:pt x="3" y="305"/>
                      </a:cubicBezTo>
                      <a:cubicBezTo>
                        <a:pt x="40" y="268"/>
                        <a:pt x="64" y="216"/>
                        <a:pt x="64" y="159"/>
                      </a:cubicBezTo>
                      <a:cubicBezTo>
                        <a:pt x="64" y="158"/>
                        <a:pt x="64" y="158"/>
                        <a:pt x="64" y="158"/>
                      </a:cubicBezTo>
                      <a:cubicBezTo>
                        <a:pt x="64" y="101"/>
                        <a:pt x="41" y="49"/>
                        <a:pt x="4" y="11"/>
                      </a:cubicBezTo>
                      <a:cubicBezTo>
                        <a:pt x="1" y="9"/>
                        <a:pt x="1" y="5"/>
                        <a:pt x="4" y="2"/>
                      </a:cubicBezTo>
                      <a:cubicBezTo>
                        <a:pt x="6" y="0"/>
                        <a:pt x="10" y="0"/>
                        <a:pt x="13" y="2"/>
                      </a:cubicBezTo>
                      <a:cubicBezTo>
                        <a:pt x="53" y="42"/>
                        <a:pt x="77" y="97"/>
                        <a:pt x="77" y="158"/>
                      </a:cubicBezTo>
                      <a:cubicBezTo>
                        <a:pt x="77" y="158"/>
                        <a:pt x="77" y="158"/>
                        <a:pt x="77" y="158"/>
                      </a:cubicBezTo>
                      <a:cubicBezTo>
                        <a:pt x="77" y="219"/>
                        <a:pt x="52" y="275"/>
                        <a:pt x="12" y="314"/>
                      </a:cubicBezTo>
                      <a:cubicBezTo>
                        <a:pt x="10" y="316"/>
                        <a:pt x="9" y="316"/>
                        <a:pt x="7" y="316"/>
                      </a:cubicBezTo>
                      <a:cubicBezTo>
                        <a:pt x="5" y="316"/>
                        <a:pt x="4" y="316"/>
                        <a:pt x="3" y="31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3" name="Freeform 407"/>
                <p:cNvSpPr>
                  <a:spLocks/>
                </p:cNvSpPr>
                <p:nvPr/>
              </p:nvSpPr>
              <p:spPr bwMode="auto">
                <a:xfrm>
                  <a:off x="6273" y="678"/>
                  <a:ext cx="132" cy="126"/>
                </a:xfrm>
                <a:custGeom>
                  <a:avLst/>
                  <a:gdLst/>
                  <a:ahLst/>
                  <a:cxnLst>
                    <a:cxn ang="0">
                      <a:pos x="232" y="1"/>
                    </a:cxn>
                    <a:cxn ang="0">
                      <a:pos x="223" y="3"/>
                    </a:cxn>
                    <a:cxn ang="0">
                      <a:pos x="223" y="1"/>
                    </a:cxn>
                    <a:cxn ang="0">
                      <a:pos x="143" y="0"/>
                    </a:cxn>
                    <a:cxn ang="0">
                      <a:pos x="100" y="66"/>
                    </a:cxn>
                    <a:cxn ang="0">
                      <a:pos x="85" y="80"/>
                    </a:cxn>
                    <a:cxn ang="0">
                      <a:pos x="85" y="56"/>
                    </a:cxn>
                    <a:cxn ang="0">
                      <a:pos x="85" y="55"/>
                    </a:cxn>
                    <a:cxn ang="0">
                      <a:pos x="84" y="55"/>
                    </a:cxn>
                    <a:cxn ang="0">
                      <a:pos x="47" y="54"/>
                    </a:cxn>
                    <a:cxn ang="0">
                      <a:pos x="46" y="55"/>
                    </a:cxn>
                    <a:cxn ang="0">
                      <a:pos x="1" y="79"/>
                    </a:cxn>
                    <a:cxn ang="0">
                      <a:pos x="0" y="80"/>
                    </a:cxn>
                    <a:cxn ang="0">
                      <a:pos x="0" y="223"/>
                    </a:cxn>
                    <a:cxn ang="0">
                      <a:pos x="1" y="225"/>
                    </a:cxn>
                    <a:cxn ang="0">
                      <a:pos x="42" y="225"/>
                    </a:cxn>
                    <a:cxn ang="0">
                      <a:pos x="43" y="225"/>
                    </a:cxn>
                    <a:cxn ang="0">
                      <a:pos x="84" y="200"/>
                    </a:cxn>
                    <a:cxn ang="0">
                      <a:pos x="85" y="199"/>
                    </a:cxn>
                    <a:cxn ang="0">
                      <a:pos x="85" y="190"/>
                    </a:cxn>
                    <a:cxn ang="0">
                      <a:pos x="101" y="206"/>
                    </a:cxn>
                    <a:cxn ang="0">
                      <a:pos x="142" y="266"/>
                    </a:cxn>
                    <a:cxn ang="0">
                      <a:pos x="231" y="266"/>
                    </a:cxn>
                    <a:cxn ang="0">
                      <a:pos x="281" y="134"/>
                    </a:cxn>
                    <a:cxn ang="0">
                      <a:pos x="232" y="1"/>
                    </a:cxn>
                  </a:cxnLst>
                  <a:rect l="0" t="0" r="r" b="b"/>
                  <a:pathLst>
                    <a:path w="281" h="267">
                      <a:moveTo>
                        <a:pt x="232" y="1"/>
                      </a:moveTo>
                      <a:cubicBezTo>
                        <a:pt x="229" y="1"/>
                        <a:pt x="226" y="1"/>
                        <a:pt x="223" y="3"/>
                      </a:cubicBezTo>
                      <a:cubicBezTo>
                        <a:pt x="223" y="1"/>
                        <a:pt x="223" y="1"/>
                        <a:pt x="223" y="1"/>
                      </a:cubicBezTo>
                      <a:cubicBezTo>
                        <a:pt x="143" y="0"/>
                        <a:pt x="143" y="0"/>
                        <a:pt x="143" y="0"/>
                      </a:cubicBezTo>
                      <a:cubicBezTo>
                        <a:pt x="125" y="0"/>
                        <a:pt x="109" y="27"/>
                        <a:pt x="100" y="66"/>
                      </a:cubicBezTo>
                      <a:cubicBezTo>
                        <a:pt x="95" y="71"/>
                        <a:pt x="90" y="75"/>
                        <a:pt x="85" y="80"/>
                      </a:cubicBezTo>
                      <a:cubicBezTo>
                        <a:pt x="85" y="56"/>
                        <a:pt x="85" y="56"/>
                        <a:pt x="85" y="56"/>
                      </a:cubicBezTo>
                      <a:cubicBezTo>
                        <a:pt x="85" y="56"/>
                        <a:pt x="85" y="56"/>
                        <a:pt x="85" y="55"/>
                      </a:cubicBezTo>
                      <a:cubicBezTo>
                        <a:pt x="85" y="55"/>
                        <a:pt x="84" y="55"/>
                        <a:pt x="84" y="55"/>
                      </a:cubicBezTo>
                      <a:cubicBezTo>
                        <a:pt x="47" y="54"/>
                        <a:pt x="47" y="54"/>
                        <a:pt x="47" y="54"/>
                      </a:cubicBezTo>
                      <a:cubicBezTo>
                        <a:pt x="46" y="55"/>
                        <a:pt x="46" y="55"/>
                        <a:pt x="46" y="55"/>
                      </a:cubicBezTo>
                      <a:cubicBezTo>
                        <a:pt x="1" y="79"/>
                        <a:pt x="1" y="79"/>
                        <a:pt x="1" y="79"/>
                      </a:cubicBezTo>
                      <a:cubicBezTo>
                        <a:pt x="1" y="79"/>
                        <a:pt x="0" y="80"/>
                        <a:pt x="0" y="80"/>
                      </a:cubicBezTo>
                      <a:cubicBezTo>
                        <a:pt x="0" y="223"/>
                        <a:pt x="0" y="223"/>
                        <a:pt x="0" y="223"/>
                      </a:cubicBezTo>
                      <a:cubicBezTo>
                        <a:pt x="0" y="224"/>
                        <a:pt x="0" y="225"/>
                        <a:pt x="1" y="225"/>
                      </a:cubicBezTo>
                      <a:cubicBezTo>
                        <a:pt x="42" y="225"/>
                        <a:pt x="42" y="225"/>
                        <a:pt x="42" y="225"/>
                      </a:cubicBezTo>
                      <a:cubicBezTo>
                        <a:pt x="43" y="225"/>
                        <a:pt x="43" y="225"/>
                        <a:pt x="43" y="225"/>
                      </a:cubicBezTo>
                      <a:cubicBezTo>
                        <a:pt x="84" y="200"/>
                        <a:pt x="84" y="200"/>
                        <a:pt x="84" y="200"/>
                      </a:cubicBezTo>
                      <a:cubicBezTo>
                        <a:pt x="85" y="200"/>
                        <a:pt x="85" y="200"/>
                        <a:pt x="85" y="199"/>
                      </a:cubicBezTo>
                      <a:cubicBezTo>
                        <a:pt x="85" y="190"/>
                        <a:pt x="85" y="190"/>
                        <a:pt x="85" y="190"/>
                      </a:cubicBezTo>
                      <a:cubicBezTo>
                        <a:pt x="90" y="196"/>
                        <a:pt x="95" y="201"/>
                        <a:pt x="101" y="206"/>
                      </a:cubicBezTo>
                      <a:cubicBezTo>
                        <a:pt x="109" y="242"/>
                        <a:pt x="125" y="266"/>
                        <a:pt x="142" y="266"/>
                      </a:cubicBezTo>
                      <a:cubicBezTo>
                        <a:pt x="231" y="266"/>
                        <a:pt x="231" y="266"/>
                        <a:pt x="231" y="266"/>
                      </a:cubicBezTo>
                      <a:cubicBezTo>
                        <a:pt x="258" y="267"/>
                        <a:pt x="281" y="207"/>
                        <a:pt x="281" y="134"/>
                      </a:cubicBezTo>
                      <a:cubicBezTo>
                        <a:pt x="281" y="60"/>
                        <a:pt x="259" y="1"/>
                        <a:pt x="23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4" name="Freeform 408"/>
                <p:cNvSpPr>
                  <a:spLocks noEditPoints="1"/>
                </p:cNvSpPr>
                <p:nvPr/>
              </p:nvSpPr>
              <p:spPr bwMode="auto">
                <a:xfrm>
                  <a:off x="6270" y="675"/>
                  <a:ext cx="138" cy="132"/>
                </a:xfrm>
                <a:custGeom>
                  <a:avLst/>
                  <a:gdLst/>
                  <a:ahLst/>
                  <a:cxnLst>
                    <a:cxn ang="0">
                      <a:pos x="278" y="43"/>
                    </a:cxn>
                    <a:cxn ang="0">
                      <a:pos x="237" y="0"/>
                    </a:cxn>
                    <a:cxn ang="0">
                      <a:pos x="232" y="1"/>
                    </a:cxn>
                    <a:cxn ang="0">
                      <a:pos x="150" y="0"/>
                    </a:cxn>
                    <a:cxn ang="0">
                      <a:pos x="109" y="43"/>
                    </a:cxn>
                    <a:cxn ang="0">
                      <a:pos x="100" y="66"/>
                    </a:cxn>
                    <a:cxn ang="0">
                      <a:pos x="95" y="71"/>
                    </a:cxn>
                    <a:cxn ang="0">
                      <a:pos x="95" y="62"/>
                    </a:cxn>
                    <a:cxn ang="0">
                      <a:pos x="95" y="60"/>
                    </a:cxn>
                    <a:cxn ang="0">
                      <a:pos x="89" y="56"/>
                    </a:cxn>
                    <a:cxn ang="0">
                      <a:pos x="49" y="57"/>
                    </a:cxn>
                    <a:cxn ang="0">
                      <a:pos x="1" y="86"/>
                    </a:cxn>
                    <a:cxn ang="0">
                      <a:pos x="6" y="235"/>
                    </a:cxn>
                    <a:cxn ang="0">
                      <a:pos x="51" y="235"/>
                    </a:cxn>
                    <a:cxn ang="0">
                      <a:pos x="100" y="220"/>
                    </a:cxn>
                    <a:cxn ang="0">
                      <a:pos x="108" y="236"/>
                    </a:cxn>
                    <a:cxn ang="0">
                      <a:pos x="236" y="279"/>
                    </a:cxn>
                    <a:cxn ang="0">
                      <a:pos x="236" y="279"/>
                    </a:cxn>
                    <a:cxn ang="0">
                      <a:pos x="238" y="279"/>
                    </a:cxn>
                    <a:cxn ang="0">
                      <a:pos x="277" y="236"/>
                    </a:cxn>
                    <a:cxn ang="0">
                      <a:pos x="286" y="140"/>
                    </a:cxn>
                    <a:cxn ang="0">
                      <a:pos x="292" y="138"/>
                    </a:cxn>
                    <a:cxn ang="0">
                      <a:pos x="13" y="222"/>
                    </a:cxn>
                    <a:cxn ang="0">
                      <a:pos x="54" y="69"/>
                    </a:cxn>
                    <a:cxn ang="0">
                      <a:pos x="82" y="84"/>
                    </a:cxn>
                    <a:cxn ang="0">
                      <a:pos x="61" y="143"/>
                    </a:cxn>
                    <a:cxn ang="0">
                      <a:pos x="45" y="222"/>
                    </a:cxn>
                    <a:cxn ang="0">
                      <a:pos x="97" y="87"/>
                    </a:cxn>
                    <a:cxn ang="0">
                      <a:pos x="93" y="140"/>
                    </a:cxn>
                    <a:cxn ang="0">
                      <a:pos x="74" y="143"/>
                    </a:cxn>
                    <a:cxn ang="0">
                      <a:pos x="106" y="140"/>
                    </a:cxn>
                    <a:cxn ang="0">
                      <a:pos x="121" y="47"/>
                    </a:cxn>
                    <a:cxn ang="0">
                      <a:pos x="150" y="13"/>
                    </a:cxn>
                    <a:cxn ang="0">
                      <a:pos x="212" y="13"/>
                    </a:cxn>
                    <a:cxn ang="0">
                      <a:pos x="180" y="139"/>
                    </a:cxn>
                    <a:cxn ang="0">
                      <a:pos x="195" y="236"/>
                    </a:cxn>
                    <a:cxn ang="0">
                      <a:pos x="149" y="266"/>
                    </a:cxn>
                    <a:cxn ang="0">
                      <a:pos x="265" y="231"/>
                    </a:cxn>
                    <a:cxn ang="0">
                      <a:pos x="236" y="266"/>
                    </a:cxn>
                    <a:cxn ang="0">
                      <a:pos x="235" y="266"/>
                    </a:cxn>
                    <a:cxn ang="0">
                      <a:pos x="207" y="232"/>
                    </a:cxn>
                    <a:cxn ang="0">
                      <a:pos x="193" y="140"/>
                    </a:cxn>
                    <a:cxn ang="0">
                      <a:pos x="236" y="13"/>
                    </a:cxn>
                    <a:cxn ang="0">
                      <a:pos x="237" y="13"/>
                    </a:cxn>
                    <a:cxn ang="0">
                      <a:pos x="237" y="13"/>
                    </a:cxn>
                    <a:cxn ang="0">
                      <a:pos x="265" y="47"/>
                    </a:cxn>
                    <a:cxn ang="0">
                      <a:pos x="279" y="140"/>
                    </a:cxn>
                  </a:cxnLst>
                  <a:rect l="0" t="0" r="r" b="b"/>
                  <a:pathLst>
                    <a:path w="292" h="279">
                      <a:moveTo>
                        <a:pt x="292" y="138"/>
                      </a:moveTo>
                      <a:cubicBezTo>
                        <a:pt x="292" y="101"/>
                        <a:pt x="287" y="68"/>
                        <a:pt x="278" y="43"/>
                      </a:cubicBezTo>
                      <a:cubicBezTo>
                        <a:pt x="268" y="19"/>
                        <a:pt x="256" y="1"/>
                        <a:pt x="237" y="0"/>
                      </a:cubicBezTo>
                      <a:cubicBezTo>
                        <a:pt x="237" y="0"/>
                        <a:pt x="237" y="0"/>
                        <a:pt x="237" y="0"/>
                      </a:cubicBezTo>
                      <a:cubicBezTo>
                        <a:pt x="237" y="0"/>
                        <a:pt x="237" y="0"/>
                        <a:pt x="237" y="0"/>
                      </a:cubicBezTo>
                      <a:cubicBezTo>
                        <a:pt x="235" y="0"/>
                        <a:pt x="234" y="0"/>
                        <a:pt x="232" y="1"/>
                      </a:cubicBezTo>
                      <a:cubicBezTo>
                        <a:pt x="232" y="0"/>
                        <a:pt x="231" y="0"/>
                        <a:pt x="230" y="0"/>
                      </a:cubicBezTo>
                      <a:cubicBezTo>
                        <a:pt x="150" y="0"/>
                        <a:pt x="150" y="0"/>
                        <a:pt x="150" y="0"/>
                      </a:cubicBezTo>
                      <a:cubicBezTo>
                        <a:pt x="150" y="0"/>
                        <a:pt x="150" y="0"/>
                        <a:pt x="150" y="0"/>
                      </a:cubicBezTo>
                      <a:cubicBezTo>
                        <a:pt x="131" y="0"/>
                        <a:pt x="118" y="18"/>
                        <a:pt x="109" y="43"/>
                      </a:cubicBezTo>
                      <a:cubicBezTo>
                        <a:pt x="106" y="50"/>
                        <a:pt x="104" y="57"/>
                        <a:pt x="102" y="66"/>
                      </a:cubicBezTo>
                      <a:cubicBezTo>
                        <a:pt x="101" y="66"/>
                        <a:pt x="101" y="66"/>
                        <a:pt x="100" y="66"/>
                      </a:cubicBezTo>
                      <a:cubicBezTo>
                        <a:pt x="100" y="66"/>
                        <a:pt x="100" y="66"/>
                        <a:pt x="100" y="66"/>
                      </a:cubicBezTo>
                      <a:cubicBezTo>
                        <a:pt x="98" y="68"/>
                        <a:pt x="97" y="69"/>
                        <a:pt x="95" y="71"/>
                      </a:cubicBezTo>
                      <a:cubicBezTo>
                        <a:pt x="95" y="62"/>
                        <a:pt x="95" y="62"/>
                        <a:pt x="95" y="62"/>
                      </a:cubicBezTo>
                      <a:cubicBezTo>
                        <a:pt x="95" y="62"/>
                        <a:pt x="95" y="62"/>
                        <a:pt x="95" y="62"/>
                      </a:cubicBezTo>
                      <a:cubicBezTo>
                        <a:pt x="95" y="62"/>
                        <a:pt x="95" y="62"/>
                        <a:pt x="95" y="62"/>
                      </a:cubicBezTo>
                      <a:cubicBezTo>
                        <a:pt x="95" y="61"/>
                        <a:pt x="95" y="61"/>
                        <a:pt x="95" y="60"/>
                      </a:cubicBezTo>
                      <a:cubicBezTo>
                        <a:pt x="95" y="60"/>
                        <a:pt x="95" y="60"/>
                        <a:pt x="95" y="60"/>
                      </a:cubicBezTo>
                      <a:cubicBezTo>
                        <a:pt x="94" y="57"/>
                        <a:pt x="91" y="56"/>
                        <a:pt x="89" y="56"/>
                      </a:cubicBezTo>
                      <a:cubicBezTo>
                        <a:pt x="52" y="56"/>
                        <a:pt x="52" y="56"/>
                        <a:pt x="52" y="56"/>
                      </a:cubicBezTo>
                      <a:cubicBezTo>
                        <a:pt x="51" y="56"/>
                        <a:pt x="50" y="56"/>
                        <a:pt x="49" y="57"/>
                      </a:cubicBezTo>
                      <a:cubicBezTo>
                        <a:pt x="4" y="81"/>
                        <a:pt x="4" y="81"/>
                        <a:pt x="4" y="81"/>
                      </a:cubicBezTo>
                      <a:cubicBezTo>
                        <a:pt x="2" y="82"/>
                        <a:pt x="1" y="84"/>
                        <a:pt x="1" y="86"/>
                      </a:cubicBezTo>
                      <a:cubicBezTo>
                        <a:pt x="0" y="229"/>
                        <a:pt x="0" y="229"/>
                        <a:pt x="0" y="229"/>
                      </a:cubicBezTo>
                      <a:cubicBezTo>
                        <a:pt x="0" y="232"/>
                        <a:pt x="3" y="235"/>
                        <a:pt x="6" y="235"/>
                      </a:cubicBezTo>
                      <a:cubicBezTo>
                        <a:pt x="47" y="236"/>
                        <a:pt x="47" y="236"/>
                        <a:pt x="47" y="236"/>
                      </a:cubicBezTo>
                      <a:cubicBezTo>
                        <a:pt x="48" y="236"/>
                        <a:pt x="50" y="235"/>
                        <a:pt x="51" y="235"/>
                      </a:cubicBezTo>
                      <a:cubicBezTo>
                        <a:pt x="90" y="211"/>
                        <a:pt x="90" y="211"/>
                        <a:pt x="90" y="211"/>
                      </a:cubicBezTo>
                      <a:cubicBezTo>
                        <a:pt x="93" y="214"/>
                        <a:pt x="96" y="217"/>
                        <a:pt x="100" y="220"/>
                      </a:cubicBezTo>
                      <a:cubicBezTo>
                        <a:pt x="101" y="221"/>
                        <a:pt x="102" y="221"/>
                        <a:pt x="103" y="221"/>
                      </a:cubicBezTo>
                      <a:cubicBezTo>
                        <a:pt x="105" y="226"/>
                        <a:pt x="106" y="231"/>
                        <a:pt x="108" y="236"/>
                      </a:cubicBezTo>
                      <a:cubicBezTo>
                        <a:pt x="117" y="260"/>
                        <a:pt x="130" y="278"/>
                        <a:pt x="149" y="279"/>
                      </a:cubicBezTo>
                      <a:cubicBezTo>
                        <a:pt x="236" y="279"/>
                        <a:pt x="236" y="279"/>
                        <a:pt x="236" y="279"/>
                      </a:cubicBezTo>
                      <a:cubicBezTo>
                        <a:pt x="236" y="279"/>
                        <a:pt x="236" y="279"/>
                        <a:pt x="236" y="279"/>
                      </a:cubicBezTo>
                      <a:cubicBezTo>
                        <a:pt x="236" y="279"/>
                        <a:pt x="236" y="279"/>
                        <a:pt x="236" y="279"/>
                      </a:cubicBezTo>
                      <a:cubicBezTo>
                        <a:pt x="238" y="279"/>
                        <a:pt x="238" y="279"/>
                        <a:pt x="238" y="279"/>
                      </a:cubicBezTo>
                      <a:cubicBezTo>
                        <a:pt x="238" y="279"/>
                        <a:pt x="238" y="279"/>
                        <a:pt x="238" y="279"/>
                      </a:cubicBezTo>
                      <a:cubicBezTo>
                        <a:pt x="238" y="279"/>
                        <a:pt x="239" y="279"/>
                        <a:pt x="239" y="279"/>
                      </a:cubicBezTo>
                      <a:cubicBezTo>
                        <a:pt x="256" y="276"/>
                        <a:pt x="268" y="259"/>
                        <a:pt x="277" y="236"/>
                      </a:cubicBezTo>
                      <a:cubicBezTo>
                        <a:pt x="287" y="211"/>
                        <a:pt x="292" y="177"/>
                        <a:pt x="292" y="140"/>
                      </a:cubicBezTo>
                      <a:cubicBezTo>
                        <a:pt x="286" y="140"/>
                        <a:pt x="286" y="140"/>
                        <a:pt x="286" y="140"/>
                      </a:cubicBezTo>
                      <a:cubicBezTo>
                        <a:pt x="292" y="139"/>
                        <a:pt x="292" y="139"/>
                        <a:pt x="292" y="139"/>
                      </a:cubicBezTo>
                      <a:cubicBezTo>
                        <a:pt x="292" y="139"/>
                        <a:pt x="292" y="139"/>
                        <a:pt x="292" y="138"/>
                      </a:cubicBezTo>
                      <a:close/>
                      <a:moveTo>
                        <a:pt x="45" y="222"/>
                      </a:moveTo>
                      <a:cubicBezTo>
                        <a:pt x="13" y="222"/>
                        <a:pt x="13" y="222"/>
                        <a:pt x="13" y="222"/>
                      </a:cubicBezTo>
                      <a:cubicBezTo>
                        <a:pt x="14" y="90"/>
                        <a:pt x="14" y="90"/>
                        <a:pt x="14" y="90"/>
                      </a:cubicBezTo>
                      <a:cubicBezTo>
                        <a:pt x="54" y="69"/>
                        <a:pt x="54" y="69"/>
                        <a:pt x="54" y="69"/>
                      </a:cubicBezTo>
                      <a:cubicBezTo>
                        <a:pt x="82" y="69"/>
                        <a:pt x="82" y="69"/>
                        <a:pt x="82" y="69"/>
                      </a:cubicBezTo>
                      <a:cubicBezTo>
                        <a:pt x="82" y="84"/>
                        <a:pt x="82" y="84"/>
                        <a:pt x="82" y="84"/>
                      </a:cubicBezTo>
                      <a:cubicBezTo>
                        <a:pt x="69" y="101"/>
                        <a:pt x="61" y="121"/>
                        <a:pt x="61" y="143"/>
                      </a:cubicBezTo>
                      <a:cubicBezTo>
                        <a:pt x="61" y="143"/>
                        <a:pt x="61" y="143"/>
                        <a:pt x="61" y="143"/>
                      </a:cubicBezTo>
                      <a:cubicBezTo>
                        <a:pt x="61" y="165"/>
                        <a:pt x="68" y="185"/>
                        <a:pt x="81" y="201"/>
                      </a:cubicBezTo>
                      <a:lnTo>
                        <a:pt x="45" y="222"/>
                      </a:lnTo>
                      <a:close/>
                      <a:moveTo>
                        <a:pt x="74" y="143"/>
                      </a:moveTo>
                      <a:cubicBezTo>
                        <a:pt x="74" y="122"/>
                        <a:pt x="82" y="103"/>
                        <a:pt x="97" y="87"/>
                      </a:cubicBezTo>
                      <a:cubicBezTo>
                        <a:pt x="95" y="103"/>
                        <a:pt x="93" y="120"/>
                        <a:pt x="93" y="139"/>
                      </a:cubicBezTo>
                      <a:cubicBezTo>
                        <a:pt x="93" y="139"/>
                        <a:pt x="93" y="140"/>
                        <a:pt x="93" y="140"/>
                      </a:cubicBezTo>
                      <a:cubicBezTo>
                        <a:pt x="93" y="162"/>
                        <a:pt x="95" y="183"/>
                        <a:pt x="99" y="201"/>
                      </a:cubicBezTo>
                      <a:cubicBezTo>
                        <a:pt x="83" y="185"/>
                        <a:pt x="74" y="165"/>
                        <a:pt x="74" y="143"/>
                      </a:cubicBezTo>
                      <a:close/>
                      <a:moveTo>
                        <a:pt x="120" y="231"/>
                      </a:moveTo>
                      <a:cubicBezTo>
                        <a:pt x="112" y="208"/>
                        <a:pt x="106" y="176"/>
                        <a:pt x="106" y="140"/>
                      </a:cubicBezTo>
                      <a:cubicBezTo>
                        <a:pt x="106" y="140"/>
                        <a:pt x="106" y="140"/>
                        <a:pt x="106" y="139"/>
                      </a:cubicBezTo>
                      <a:cubicBezTo>
                        <a:pt x="106" y="103"/>
                        <a:pt x="112" y="70"/>
                        <a:pt x="121" y="47"/>
                      </a:cubicBezTo>
                      <a:cubicBezTo>
                        <a:pt x="129" y="24"/>
                        <a:pt x="141" y="12"/>
                        <a:pt x="150" y="13"/>
                      </a:cubicBezTo>
                      <a:cubicBezTo>
                        <a:pt x="150" y="13"/>
                        <a:pt x="150" y="13"/>
                        <a:pt x="150" y="13"/>
                      </a:cubicBezTo>
                      <a:cubicBezTo>
                        <a:pt x="150" y="13"/>
                        <a:pt x="150" y="13"/>
                        <a:pt x="150" y="13"/>
                      </a:cubicBezTo>
                      <a:cubicBezTo>
                        <a:pt x="212" y="13"/>
                        <a:pt x="212" y="13"/>
                        <a:pt x="212" y="13"/>
                      </a:cubicBezTo>
                      <a:cubicBezTo>
                        <a:pt x="206" y="21"/>
                        <a:pt x="200" y="31"/>
                        <a:pt x="195" y="43"/>
                      </a:cubicBezTo>
                      <a:cubicBezTo>
                        <a:pt x="186" y="68"/>
                        <a:pt x="180" y="102"/>
                        <a:pt x="180" y="139"/>
                      </a:cubicBezTo>
                      <a:cubicBezTo>
                        <a:pt x="180" y="140"/>
                        <a:pt x="180" y="140"/>
                        <a:pt x="180" y="141"/>
                      </a:cubicBezTo>
                      <a:cubicBezTo>
                        <a:pt x="180" y="178"/>
                        <a:pt x="186" y="211"/>
                        <a:pt x="195" y="236"/>
                      </a:cubicBezTo>
                      <a:cubicBezTo>
                        <a:pt x="199" y="248"/>
                        <a:pt x="205" y="258"/>
                        <a:pt x="211" y="266"/>
                      </a:cubicBezTo>
                      <a:cubicBezTo>
                        <a:pt x="149" y="266"/>
                        <a:pt x="149" y="266"/>
                        <a:pt x="149" y="266"/>
                      </a:cubicBezTo>
                      <a:cubicBezTo>
                        <a:pt x="140" y="266"/>
                        <a:pt x="129" y="254"/>
                        <a:pt x="120" y="231"/>
                      </a:cubicBezTo>
                      <a:close/>
                      <a:moveTo>
                        <a:pt x="265" y="231"/>
                      </a:moveTo>
                      <a:cubicBezTo>
                        <a:pt x="256" y="254"/>
                        <a:pt x="244" y="266"/>
                        <a:pt x="236" y="266"/>
                      </a:cubicBezTo>
                      <a:cubicBezTo>
                        <a:pt x="236" y="266"/>
                        <a:pt x="236" y="266"/>
                        <a:pt x="236" y="266"/>
                      </a:cubicBezTo>
                      <a:cubicBezTo>
                        <a:pt x="236" y="266"/>
                        <a:pt x="236" y="266"/>
                        <a:pt x="236" y="266"/>
                      </a:cubicBezTo>
                      <a:cubicBezTo>
                        <a:pt x="235" y="266"/>
                        <a:pt x="235" y="266"/>
                        <a:pt x="235" y="266"/>
                      </a:cubicBezTo>
                      <a:cubicBezTo>
                        <a:pt x="235" y="266"/>
                        <a:pt x="235" y="266"/>
                        <a:pt x="235" y="266"/>
                      </a:cubicBezTo>
                      <a:cubicBezTo>
                        <a:pt x="227" y="266"/>
                        <a:pt x="215" y="254"/>
                        <a:pt x="207" y="232"/>
                      </a:cubicBezTo>
                      <a:cubicBezTo>
                        <a:pt x="199" y="209"/>
                        <a:pt x="193" y="177"/>
                        <a:pt x="193" y="141"/>
                      </a:cubicBezTo>
                      <a:cubicBezTo>
                        <a:pt x="193" y="140"/>
                        <a:pt x="193" y="140"/>
                        <a:pt x="193" y="140"/>
                      </a:cubicBezTo>
                      <a:cubicBezTo>
                        <a:pt x="193" y="103"/>
                        <a:pt x="199" y="71"/>
                        <a:pt x="208" y="48"/>
                      </a:cubicBezTo>
                      <a:cubicBezTo>
                        <a:pt x="216" y="25"/>
                        <a:pt x="228" y="13"/>
                        <a:pt x="236" y="13"/>
                      </a:cubicBezTo>
                      <a:cubicBezTo>
                        <a:pt x="236" y="13"/>
                        <a:pt x="236" y="13"/>
                        <a:pt x="236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45" y="13"/>
                        <a:pt x="257" y="24"/>
                        <a:pt x="265" y="47"/>
                      </a:cubicBezTo>
                      <a:cubicBezTo>
                        <a:pt x="274" y="70"/>
                        <a:pt x="279" y="103"/>
                        <a:pt x="279" y="138"/>
                      </a:cubicBezTo>
                      <a:cubicBezTo>
                        <a:pt x="279" y="139"/>
                        <a:pt x="279" y="139"/>
                        <a:pt x="279" y="140"/>
                      </a:cubicBezTo>
                      <a:cubicBezTo>
                        <a:pt x="279" y="176"/>
                        <a:pt x="274" y="208"/>
                        <a:pt x="265" y="231"/>
                      </a:cubicBezTo>
                      <a:close/>
                    </a:path>
                  </a:pathLst>
                </a:custGeom>
                <a:solidFill>
                  <a:srgbClr val="FF82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03" name="Group 409"/>
            <p:cNvGrpSpPr>
              <a:grpSpLocks/>
            </p:cNvGrpSpPr>
            <p:nvPr/>
          </p:nvGrpSpPr>
          <p:grpSpPr bwMode="auto">
            <a:xfrm>
              <a:off x="3539152" y="3549469"/>
              <a:ext cx="792163" cy="465212"/>
              <a:chOff x="1973" y="2290"/>
              <a:chExt cx="499" cy="347"/>
            </a:xfrm>
          </p:grpSpPr>
          <p:sp>
            <p:nvSpPr>
              <p:cNvPr id="275" name="Oval 410"/>
              <p:cNvSpPr>
                <a:spLocks noChangeArrowheads="1"/>
              </p:cNvSpPr>
              <p:nvPr/>
            </p:nvSpPr>
            <p:spPr bwMode="auto">
              <a:xfrm rot="261021">
                <a:off x="1973" y="2330"/>
                <a:ext cx="499" cy="307"/>
              </a:xfrm>
              <a:prstGeom prst="ellipse">
                <a:avLst/>
              </a:prstGeom>
              <a:solidFill>
                <a:srgbClr val="FF8200">
                  <a:alpha val="50000"/>
                </a:srgbClr>
              </a:solidFill>
              <a:ln w="19050" algn="ctr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04" name="Group 411"/>
              <p:cNvGrpSpPr>
                <a:grpSpLocks/>
              </p:cNvGrpSpPr>
              <p:nvPr/>
            </p:nvGrpSpPr>
            <p:grpSpPr bwMode="auto">
              <a:xfrm>
                <a:off x="2120" y="2290"/>
                <a:ext cx="204" cy="204"/>
                <a:chOff x="6249" y="609"/>
                <a:chExt cx="268" cy="269"/>
              </a:xfrm>
            </p:grpSpPr>
            <p:sp>
              <p:nvSpPr>
                <p:cNvPr id="277" name="Freeform 412"/>
                <p:cNvSpPr>
                  <a:spLocks/>
                </p:cNvSpPr>
                <p:nvPr/>
              </p:nvSpPr>
              <p:spPr bwMode="auto">
                <a:xfrm>
                  <a:off x="6251" y="612"/>
                  <a:ext cx="263" cy="262"/>
                </a:xfrm>
                <a:custGeom>
                  <a:avLst/>
                  <a:gdLst/>
                  <a:ahLst/>
                  <a:cxnLst>
                    <a:cxn ang="0">
                      <a:pos x="554" y="494"/>
                    </a:cxn>
                    <a:cxn ang="0">
                      <a:pos x="491" y="556"/>
                    </a:cxn>
                    <a:cxn ang="0">
                      <a:pos x="63" y="554"/>
                    </a:cxn>
                    <a:cxn ang="0">
                      <a:pos x="0" y="492"/>
                    </a:cxn>
                    <a:cxn ang="0">
                      <a:pos x="2" y="63"/>
                    </a:cxn>
                    <a:cxn ang="0">
                      <a:pos x="65" y="0"/>
                    </a:cxn>
                    <a:cxn ang="0">
                      <a:pos x="494" y="2"/>
                    </a:cxn>
                    <a:cxn ang="0">
                      <a:pos x="556" y="65"/>
                    </a:cxn>
                    <a:cxn ang="0">
                      <a:pos x="554" y="494"/>
                    </a:cxn>
                  </a:cxnLst>
                  <a:rect l="0" t="0" r="r" b="b"/>
                  <a:pathLst>
                    <a:path w="556" h="556">
                      <a:moveTo>
                        <a:pt x="554" y="494"/>
                      </a:moveTo>
                      <a:cubicBezTo>
                        <a:pt x="554" y="528"/>
                        <a:pt x="526" y="556"/>
                        <a:pt x="491" y="556"/>
                      </a:cubicBezTo>
                      <a:cubicBezTo>
                        <a:pt x="63" y="554"/>
                        <a:pt x="63" y="554"/>
                        <a:pt x="63" y="554"/>
                      </a:cubicBezTo>
                      <a:cubicBezTo>
                        <a:pt x="28" y="554"/>
                        <a:pt x="0" y="526"/>
                        <a:pt x="0" y="492"/>
                      </a:cubicBezTo>
                      <a:cubicBezTo>
                        <a:pt x="2" y="63"/>
                        <a:pt x="2" y="63"/>
                        <a:pt x="2" y="63"/>
                      </a:cubicBezTo>
                      <a:cubicBezTo>
                        <a:pt x="2" y="28"/>
                        <a:pt x="30" y="0"/>
                        <a:pt x="65" y="0"/>
                      </a:cubicBezTo>
                      <a:cubicBezTo>
                        <a:pt x="494" y="2"/>
                        <a:pt x="494" y="2"/>
                        <a:pt x="494" y="2"/>
                      </a:cubicBezTo>
                      <a:cubicBezTo>
                        <a:pt x="528" y="2"/>
                        <a:pt x="556" y="30"/>
                        <a:pt x="556" y="65"/>
                      </a:cubicBezTo>
                      <a:lnTo>
                        <a:pt x="554" y="49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FF8200">
                        <a:gamma/>
                        <a:tint val="50980"/>
                        <a:invGamma/>
                      </a:srgbClr>
                    </a:gs>
                    <a:gs pos="100000">
                      <a:srgbClr val="FF82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78" name="Freeform 413"/>
                <p:cNvSpPr>
                  <a:spLocks noEditPoints="1"/>
                </p:cNvSpPr>
                <p:nvPr/>
              </p:nvSpPr>
              <p:spPr bwMode="auto">
                <a:xfrm>
                  <a:off x="6249" y="609"/>
                  <a:ext cx="268" cy="269"/>
                </a:xfrm>
                <a:custGeom>
                  <a:avLst/>
                  <a:gdLst/>
                  <a:ahLst/>
                  <a:cxnLst>
                    <a:cxn ang="0">
                      <a:pos x="498" y="569"/>
                    </a:cxn>
                    <a:cxn ang="0">
                      <a:pos x="498" y="569"/>
                    </a:cxn>
                    <a:cxn ang="0">
                      <a:pos x="498" y="569"/>
                    </a:cxn>
                    <a:cxn ang="0">
                      <a:pos x="69" y="567"/>
                    </a:cxn>
                    <a:cxn ang="0">
                      <a:pos x="0" y="498"/>
                    </a:cxn>
                    <a:cxn ang="0">
                      <a:pos x="0" y="497"/>
                    </a:cxn>
                    <a:cxn ang="0">
                      <a:pos x="2" y="69"/>
                    </a:cxn>
                    <a:cxn ang="0">
                      <a:pos x="71" y="0"/>
                    </a:cxn>
                    <a:cxn ang="0">
                      <a:pos x="71" y="0"/>
                    </a:cxn>
                    <a:cxn ang="0">
                      <a:pos x="71" y="0"/>
                    </a:cxn>
                    <a:cxn ang="0">
                      <a:pos x="500" y="2"/>
                    </a:cxn>
                    <a:cxn ang="0">
                      <a:pos x="568" y="70"/>
                    </a:cxn>
                    <a:cxn ang="0">
                      <a:pos x="568" y="71"/>
                    </a:cxn>
                    <a:cxn ang="0">
                      <a:pos x="567" y="500"/>
                    </a:cxn>
                    <a:cxn ang="0">
                      <a:pos x="498" y="569"/>
                    </a:cxn>
                    <a:cxn ang="0">
                      <a:pos x="498" y="569"/>
                    </a:cxn>
                    <a:cxn ang="0">
                      <a:pos x="69" y="554"/>
                    </a:cxn>
                    <a:cxn ang="0">
                      <a:pos x="497" y="556"/>
                    </a:cxn>
                    <a:cxn ang="0">
                      <a:pos x="498" y="556"/>
                    </a:cxn>
                    <a:cxn ang="0">
                      <a:pos x="498" y="556"/>
                    </a:cxn>
                    <a:cxn ang="0">
                      <a:pos x="554" y="500"/>
                    </a:cxn>
                    <a:cxn ang="0">
                      <a:pos x="555" y="71"/>
                    </a:cxn>
                    <a:cxn ang="0">
                      <a:pos x="555" y="71"/>
                    </a:cxn>
                    <a:cxn ang="0">
                      <a:pos x="500" y="15"/>
                    </a:cxn>
                    <a:cxn ang="0">
                      <a:pos x="71" y="13"/>
                    </a:cxn>
                    <a:cxn ang="0">
                      <a:pos x="71" y="13"/>
                    </a:cxn>
                    <a:cxn ang="0">
                      <a:pos x="71" y="13"/>
                    </a:cxn>
                    <a:cxn ang="0">
                      <a:pos x="15" y="69"/>
                    </a:cxn>
                    <a:cxn ang="0">
                      <a:pos x="13" y="498"/>
                    </a:cxn>
                    <a:cxn ang="0">
                      <a:pos x="13" y="498"/>
                    </a:cxn>
                    <a:cxn ang="0">
                      <a:pos x="69" y="554"/>
                    </a:cxn>
                  </a:cxnLst>
                  <a:rect l="0" t="0" r="r" b="b"/>
                  <a:pathLst>
                    <a:path w="568" h="569">
                      <a:moveTo>
                        <a:pt x="498" y="569"/>
                      </a:moveTo>
                      <a:cubicBezTo>
                        <a:pt x="498" y="569"/>
                        <a:pt x="498" y="569"/>
                        <a:pt x="498" y="569"/>
                      </a:cubicBezTo>
                      <a:cubicBezTo>
                        <a:pt x="498" y="569"/>
                        <a:pt x="498" y="569"/>
                        <a:pt x="498" y="569"/>
                      </a:cubicBezTo>
                      <a:cubicBezTo>
                        <a:pt x="69" y="567"/>
                        <a:pt x="69" y="567"/>
                        <a:pt x="69" y="567"/>
                      </a:cubicBezTo>
                      <a:cubicBezTo>
                        <a:pt x="31" y="567"/>
                        <a:pt x="0" y="536"/>
                        <a:pt x="0" y="498"/>
                      </a:cubicBezTo>
                      <a:cubicBezTo>
                        <a:pt x="0" y="498"/>
                        <a:pt x="0" y="498"/>
                        <a:pt x="0" y="497"/>
                      </a:cubicBezTo>
                      <a:cubicBezTo>
                        <a:pt x="2" y="69"/>
                        <a:pt x="2" y="69"/>
                        <a:pt x="2" y="69"/>
                      </a:cubicBezTo>
                      <a:cubicBezTo>
                        <a:pt x="2" y="31"/>
                        <a:pt x="33" y="0"/>
                        <a:pt x="71" y="0"/>
                      </a:cubicBezTo>
                      <a:cubicBezTo>
                        <a:pt x="71" y="0"/>
                        <a:pt x="71" y="0"/>
                        <a:pt x="71" y="0"/>
                      </a:cubicBezTo>
                      <a:cubicBezTo>
                        <a:pt x="71" y="0"/>
                        <a:pt x="71" y="0"/>
                        <a:pt x="71" y="0"/>
                      </a:cubicBezTo>
                      <a:cubicBezTo>
                        <a:pt x="500" y="2"/>
                        <a:pt x="500" y="2"/>
                        <a:pt x="500" y="2"/>
                      </a:cubicBezTo>
                      <a:cubicBezTo>
                        <a:pt x="538" y="2"/>
                        <a:pt x="568" y="33"/>
                        <a:pt x="568" y="70"/>
                      </a:cubicBezTo>
                      <a:cubicBezTo>
                        <a:pt x="568" y="71"/>
                        <a:pt x="568" y="71"/>
                        <a:pt x="568" y="71"/>
                      </a:cubicBezTo>
                      <a:cubicBezTo>
                        <a:pt x="567" y="500"/>
                        <a:pt x="567" y="500"/>
                        <a:pt x="567" y="500"/>
                      </a:cubicBezTo>
                      <a:cubicBezTo>
                        <a:pt x="567" y="538"/>
                        <a:pt x="536" y="568"/>
                        <a:pt x="498" y="569"/>
                      </a:cubicBezTo>
                      <a:cubicBezTo>
                        <a:pt x="498" y="569"/>
                        <a:pt x="498" y="569"/>
                        <a:pt x="498" y="569"/>
                      </a:cubicBezTo>
                      <a:close/>
                      <a:moveTo>
                        <a:pt x="69" y="554"/>
                      </a:moveTo>
                      <a:cubicBezTo>
                        <a:pt x="497" y="556"/>
                        <a:pt x="497" y="556"/>
                        <a:pt x="497" y="556"/>
                      </a:cubicBezTo>
                      <a:cubicBezTo>
                        <a:pt x="498" y="556"/>
                        <a:pt x="498" y="556"/>
                        <a:pt x="498" y="556"/>
                      </a:cubicBezTo>
                      <a:cubicBezTo>
                        <a:pt x="498" y="556"/>
                        <a:pt x="498" y="556"/>
                        <a:pt x="498" y="556"/>
                      </a:cubicBezTo>
                      <a:cubicBezTo>
                        <a:pt x="529" y="556"/>
                        <a:pt x="554" y="531"/>
                        <a:pt x="554" y="500"/>
                      </a:cubicBezTo>
                      <a:cubicBezTo>
                        <a:pt x="555" y="71"/>
                        <a:pt x="555" y="71"/>
                        <a:pt x="555" y="71"/>
                      </a:cubicBezTo>
                      <a:cubicBezTo>
                        <a:pt x="555" y="71"/>
                        <a:pt x="555" y="71"/>
                        <a:pt x="555" y="71"/>
                      </a:cubicBezTo>
                      <a:cubicBezTo>
                        <a:pt x="555" y="40"/>
                        <a:pt x="530" y="15"/>
                        <a:pt x="500" y="15"/>
                      </a:cubicBezTo>
                      <a:cubicBezTo>
                        <a:pt x="71" y="13"/>
                        <a:pt x="71" y="13"/>
                        <a:pt x="71" y="13"/>
                      </a:cubicBezTo>
                      <a:cubicBezTo>
                        <a:pt x="71" y="13"/>
                        <a:pt x="71" y="13"/>
                        <a:pt x="71" y="13"/>
                      </a:cubicBezTo>
                      <a:cubicBezTo>
                        <a:pt x="71" y="13"/>
                        <a:pt x="71" y="13"/>
                        <a:pt x="71" y="13"/>
                      </a:cubicBezTo>
                      <a:cubicBezTo>
                        <a:pt x="40" y="13"/>
                        <a:pt x="15" y="38"/>
                        <a:pt x="15" y="69"/>
                      </a:cubicBezTo>
                      <a:cubicBezTo>
                        <a:pt x="13" y="498"/>
                        <a:pt x="13" y="498"/>
                        <a:pt x="13" y="498"/>
                      </a:cubicBezTo>
                      <a:cubicBezTo>
                        <a:pt x="13" y="498"/>
                        <a:pt x="13" y="498"/>
                        <a:pt x="13" y="498"/>
                      </a:cubicBezTo>
                      <a:cubicBezTo>
                        <a:pt x="13" y="529"/>
                        <a:pt x="38" y="554"/>
                        <a:pt x="69" y="554"/>
                      </a:cubicBezTo>
                      <a:close/>
                    </a:path>
                  </a:pathLst>
                </a:custGeom>
                <a:solidFill>
                  <a:srgbClr val="FF82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79" name="Freeform 414"/>
                <p:cNvSpPr>
                  <a:spLocks/>
                </p:cNvSpPr>
                <p:nvPr/>
              </p:nvSpPr>
              <p:spPr bwMode="auto">
                <a:xfrm>
                  <a:off x="6414" y="709"/>
                  <a:ext cx="18" cy="64"/>
                </a:xfrm>
                <a:custGeom>
                  <a:avLst/>
                  <a:gdLst/>
                  <a:ahLst/>
                  <a:cxnLst>
                    <a:cxn ang="0">
                      <a:pos x="3" y="133"/>
                    </a:cxn>
                    <a:cxn ang="0">
                      <a:pos x="3" y="124"/>
                    </a:cxn>
                    <a:cxn ang="0">
                      <a:pos x="26" y="68"/>
                    </a:cxn>
                    <a:cxn ang="0">
                      <a:pos x="26" y="68"/>
                    </a:cxn>
                    <a:cxn ang="0">
                      <a:pos x="4" y="12"/>
                    </a:cxn>
                    <a:cxn ang="0">
                      <a:pos x="4" y="3"/>
                    </a:cxn>
                    <a:cxn ang="0">
                      <a:pos x="13" y="3"/>
                    </a:cxn>
                    <a:cxn ang="0">
                      <a:pos x="39" y="68"/>
                    </a:cxn>
                    <a:cxn ang="0">
                      <a:pos x="39" y="68"/>
                    </a:cxn>
                    <a:cxn ang="0">
                      <a:pos x="12" y="133"/>
                    </a:cxn>
                    <a:cxn ang="0">
                      <a:pos x="12" y="133"/>
                    </a:cxn>
                    <a:cxn ang="0">
                      <a:pos x="8" y="135"/>
                    </a:cxn>
                    <a:cxn ang="0">
                      <a:pos x="3" y="133"/>
                    </a:cxn>
                  </a:cxnLst>
                  <a:rect l="0" t="0" r="r" b="b"/>
                  <a:pathLst>
                    <a:path w="39" h="135">
                      <a:moveTo>
                        <a:pt x="3" y="133"/>
                      </a:moveTo>
                      <a:cubicBezTo>
                        <a:pt x="0" y="130"/>
                        <a:pt x="0" y="126"/>
                        <a:pt x="3" y="124"/>
                      </a:cubicBezTo>
                      <a:cubicBezTo>
                        <a:pt x="17" y="110"/>
                        <a:pt x="26" y="90"/>
                        <a:pt x="26" y="68"/>
                      </a:cubicBezTo>
                      <a:cubicBezTo>
                        <a:pt x="26" y="68"/>
                        <a:pt x="26" y="68"/>
                        <a:pt x="26" y="68"/>
                      </a:cubicBezTo>
                      <a:cubicBezTo>
                        <a:pt x="26" y="46"/>
                        <a:pt x="18" y="26"/>
                        <a:pt x="4" y="12"/>
                      </a:cubicBezTo>
                      <a:cubicBezTo>
                        <a:pt x="1" y="9"/>
                        <a:pt x="1" y="5"/>
                        <a:pt x="4" y="3"/>
                      </a:cubicBezTo>
                      <a:cubicBezTo>
                        <a:pt x="6" y="0"/>
                        <a:pt x="10" y="0"/>
                        <a:pt x="13" y="3"/>
                      </a:cubicBezTo>
                      <a:cubicBezTo>
                        <a:pt x="29" y="19"/>
                        <a:pt x="39" y="42"/>
                        <a:pt x="39" y="68"/>
                      </a:cubicBezTo>
                      <a:cubicBezTo>
                        <a:pt x="39" y="68"/>
                        <a:pt x="39" y="68"/>
                        <a:pt x="39" y="68"/>
                      </a:cubicBezTo>
                      <a:cubicBezTo>
                        <a:pt x="39" y="93"/>
                        <a:pt x="29" y="116"/>
                        <a:pt x="12" y="133"/>
                      </a:cubicBezTo>
                      <a:cubicBezTo>
                        <a:pt x="12" y="133"/>
                        <a:pt x="12" y="133"/>
                        <a:pt x="12" y="133"/>
                      </a:cubicBezTo>
                      <a:cubicBezTo>
                        <a:pt x="11" y="134"/>
                        <a:pt x="9" y="135"/>
                        <a:pt x="8" y="135"/>
                      </a:cubicBezTo>
                      <a:cubicBezTo>
                        <a:pt x="6" y="135"/>
                        <a:pt x="4" y="134"/>
                        <a:pt x="3" y="13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0" name="Freeform 415"/>
                <p:cNvSpPr>
                  <a:spLocks/>
                </p:cNvSpPr>
                <p:nvPr/>
              </p:nvSpPr>
              <p:spPr bwMode="auto">
                <a:xfrm>
                  <a:off x="6429" y="695"/>
                  <a:ext cx="24" cy="92"/>
                </a:xfrm>
                <a:custGeom>
                  <a:avLst/>
                  <a:gdLst/>
                  <a:ahLst/>
                  <a:cxnLst>
                    <a:cxn ang="0">
                      <a:pos x="2" y="193"/>
                    </a:cxn>
                    <a:cxn ang="0">
                      <a:pos x="2" y="184"/>
                    </a:cxn>
                    <a:cxn ang="0">
                      <a:pos x="38" y="98"/>
                    </a:cxn>
                    <a:cxn ang="0">
                      <a:pos x="38" y="98"/>
                    </a:cxn>
                    <a:cxn ang="0">
                      <a:pos x="3" y="12"/>
                    </a:cxn>
                    <a:cxn ang="0">
                      <a:pos x="3" y="12"/>
                    </a:cxn>
                    <a:cxn ang="0">
                      <a:pos x="3" y="2"/>
                    </a:cxn>
                    <a:cxn ang="0">
                      <a:pos x="12" y="3"/>
                    </a:cxn>
                    <a:cxn ang="0">
                      <a:pos x="51" y="98"/>
                    </a:cxn>
                    <a:cxn ang="0">
                      <a:pos x="51" y="98"/>
                    </a:cxn>
                    <a:cxn ang="0">
                      <a:pos x="51" y="98"/>
                    </a:cxn>
                    <a:cxn ang="0">
                      <a:pos x="11" y="193"/>
                    </a:cxn>
                    <a:cxn ang="0">
                      <a:pos x="7" y="195"/>
                    </a:cxn>
                    <a:cxn ang="0">
                      <a:pos x="2" y="193"/>
                    </a:cxn>
                  </a:cxnLst>
                  <a:rect l="0" t="0" r="r" b="b"/>
                  <a:pathLst>
                    <a:path w="51" h="195">
                      <a:moveTo>
                        <a:pt x="2" y="193"/>
                      </a:moveTo>
                      <a:cubicBezTo>
                        <a:pt x="0" y="191"/>
                        <a:pt x="0" y="187"/>
                        <a:pt x="2" y="184"/>
                      </a:cubicBezTo>
                      <a:cubicBezTo>
                        <a:pt x="24" y="162"/>
                        <a:pt x="38" y="132"/>
                        <a:pt x="38" y="98"/>
                      </a:cubicBezTo>
                      <a:cubicBezTo>
                        <a:pt x="38" y="98"/>
                        <a:pt x="38" y="98"/>
                        <a:pt x="38" y="98"/>
                      </a:cubicBezTo>
                      <a:cubicBezTo>
                        <a:pt x="38" y="64"/>
                        <a:pt x="25" y="34"/>
                        <a:pt x="3" y="12"/>
                      </a:cubicBezTo>
                      <a:cubicBezTo>
                        <a:pt x="3" y="12"/>
                        <a:pt x="3" y="12"/>
                        <a:pt x="3" y="12"/>
                      </a:cubicBezTo>
                      <a:cubicBezTo>
                        <a:pt x="0" y="9"/>
                        <a:pt x="0" y="5"/>
                        <a:pt x="3" y="2"/>
                      </a:cubicBezTo>
                      <a:cubicBezTo>
                        <a:pt x="5" y="0"/>
                        <a:pt x="10" y="0"/>
                        <a:pt x="12" y="3"/>
                      </a:cubicBezTo>
                      <a:cubicBezTo>
                        <a:pt x="36" y="27"/>
                        <a:pt x="51" y="61"/>
                        <a:pt x="51" y="98"/>
                      </a:cubicBezTo>
                      <a:cubicBezTo>
                        <a:pt x="51" y="98"/>
                        <a:pt x="51" y="98"/>
                        <a:pt x="51" y="98"/>
                      </a:cubicBezTo>
                      <a:cubicBezTo>
                        <a:pt x="51" y="98"/>
                        <a:pt x="51" y="98"/>
                        <a:pt x="51" y="98"/>
                      </a:cubicBezTo>
                      <a:cubicBezTo>
                        <a:pt x="51" y="135"/>
                        <a:pt x="36" y="169"/>
                        <a:pt x="11" y="193"/>
                      </a:cubicBezTo>
                      <a:cubicBezTo>
                        <a:pt x="10" y="195"/>
                        <a:pt x="8" y="195"/>
                        <a:pt x="7" y="195"/>
                      </a:cubicBezTo>
                      <a:cubicBezTo>
                        <a:pt x="5" y="195"/>
                        <a:pt x="3" y="195"/>
                        <a:pt x="2" y="19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1" name="Freeform 416"/>
                <p:cNvSpPr>
                  <a:spLocks/>
                </p:cNvSpPr>
                <p:nvPr/>
              </p:nvSpPr>
              <p:spPr bwMode="auto">
                <a:xfrm>
                  <a:off x="6443" y="681"/>
                  <a:ext cx="30" cy="121"/>
                </a:xfrm>
                <a:custGeom>
                  <a:avLst/>
                  <a:gdLst/>
                  <a:ahLst/>
                  <a:cxnLst>
                    <a:cxn ang="0">
                      <a:pos x="2" y="254"/>
                    </a:cxn>
                    <a:cxn ang="0">
                      <a:pos x="2" y="245"/>
                    </a:cxn>
                    <a:cxn ang="0">
                      <a:pos x="51" y="128"/>
                    </a:cxn>
                    <a:cxn ang="0">
                      <a:pos x="51" y="128"/>
                    </a:cxn>
                    <a:cxn ang="0">
                      <a:pos x="3" y="12"/>
                    </a:cxn>
                    <a:cxn ang="0">
                      <a:pos x="3" y="2"/>
                    </a:cxn>
                    <a:cxn ang="0">
                      <a:pos x="13" y="2"/>
                    </a:cxn>
                    <a:cxn ang="0">
                      <a:pos x="64" y="128"/>
                    </a:cxn>
                    <a:cxn ang="0">
                      <a:pos x="64" y="128"/>
                    </a:cxn>
                    <a:cxn ang="0">
                      <a:pos x="12" y="254"/>
                    </a:cxn>
                    <a:cxn ang="0">
                      <a:pos x="12" y="254"/>
                    </a:cxn>
                    <a:cxn ang="0">
                      <a:pos x="7" y="256"/>
                    </a:cxn>
                    <a:cxn ang="0">
                      <a:pos x="2" y="254"/>
                    </a:cxn>
                  </a:cxnLst>
                  <a:rect l="0" t="0" r="r" b="b"/>
                  <a:pathLst>
                    <a:path w="64" h="256">
                      <a:moveTo>
                        <a:pt x="2" y="254"/>
                      </a:moveTo>
                      <a:cubicBezTo>
                        <a:pt x="0" y="251"/>
                        <a:pt x="0" y="247"/>
                        <a:pt x="2" y="245"/>
                      </a:cubicBezTo>
                      <a:cubicBezTo>
                        <a:pt x="32" y="215"/>
                        <a:pt x="51" y="174"/>
                        <a:pt x="51" y="128"/>
                      </a:cubicBezTo>
                      <a:cubicBezTo>
                        <a:pt x="51" y="128"/>
                        <a:pt x="51" y="128"/>
                        <a:pt x="51" y="128"/>
                      </a:cubicBezTo>
                      <a:cubicBezTo>
                        <a:pt x="51" y="82"/>
                        <a:pt x="33" y="41"/>
                        <a:pt x="3" y="12"/>
                      </a:cubicBezTo>
                      <a:cubicBezTo>
                        <a:pt x="1" y="9"/>
                        <a:pt x="1" y="5"/>
                        <a:pt x="3" y="2"/>
                      </a:cubicBezTo>
                      <a:cubicBezTo>
                        <a:pt x="6" y="0"/>
                        <a:pt x="10" y="0"/>
                        <a:pt x="13" y="2"/>
                      </a:cubicBezTo>
                      <a:cubicBezTo>
                        <a:pt x="44" y="34"/>
                        <a:pt x="64" y="79"/>
                        <a:pt x="64" y="128"/>
                      </a:cubicBezTo>
                      <a:cubicBezTo>
                        <a:pt x="64" y="128"/>
                        <a:pt x="64" y="128"/>
                        <a:pt x="64" y="128"/>
                      </a:cubicBezTo>
                      <a:cubicBezTo>
                        <a:pt x="64" y="177"/>
                        <a:pt x="44" y="222"/>
                        <a:pt x="12" y="254"/>
                      </a:cubicBezTo>
                      <a:cubicBezTo>
                        <a:pt x="12" y="254"/>
                        <a:pt x="12" y="254"/>
                        <a:pt x="12" y="254"/>
                      </a:cubicBezTo>
                      <a:cubicBezTo>
                        <a:pt x="10" y="255"/>
                        <a:pt x="9" y="256"/>
                        <a:pt x="7" y="256"/>
                      </a:cubicBezTo>
                      <a:cubicBezTo>
                        <a:pt x="5" y="256"/>
                        <a:pt x="4" y="255"/>
                        <a:pt x="2" y="25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2" name="Freeform 417"/>
                <p:cNvSpPr>
                  <a:spLocks/>
                </p:cNvSpPr>
                <p:nvPr/>
              </p:nvSpPr>
              <p:spPr bwMode="auto">
                <a:xfrm>
                  <a:off x="6457" y="667"/>
                  <a:ext cx="36" cy="149"/>
                </a:xfrm>
                <a:custGeom>
                  <a:avLst/>
                  <a:gdLst/>
                  <a:ahLst/>
                  <a:cxnLst>
                    <a:cxn ang="0">
                      <a:pos x="3" y="314"/>
                    </a:cxn>
                    <a:cxn ang="0">
                      <a:pos x="3" y="305"/>
                    </a:cxn>
                    <a:cxn ang="0">
                      <a:pos x="64" y="159"/>
                    </a:cxn>
                    <a:cxn ang="0">
                      <a:pos x="64" y="158"/>
                    </a:cxn>
                    <a:cxn ang="0">
                      <a:pos x="4" y="11"/>
                    </a:cxn>
                    <a:cxn ang="0">
                      <a:pos x="4" y="2"/>
                    </a:cxn>
                    <a:cxn ang="0">
                      <a:pos x="13" y="2"/>
                    </a:cxn>
                    <a:cxn ang="0">
                      <a:pos x="77" y="158"/>
                    </a:cxn>
                    <a:cxn ang="0">
                      <a:pos x="77" y="158"/>
                    </a:cxn>
                    <a:cxn ang="0">
                      <a:pos x="12" y="314"/>
                    </a:cxn>
                    <a:cxn ang="0">
                      <a:pos x="7" y="316"/>
                    </a:cxn>
                    <a:cxn ang="0">
                      <a:pos x="3" y="314"/>
                    </a:cxn>
                  </a:cxnLst>
                  <a:rect l="0" t="0" r="r" b="b"/>
                  <a:pathLst>
                    <a:path w="77" h="316">
                      <a:moveTo>
                        <a:pt x="3" y="314"/>
                      </a:moveTo>
                      <a:cubicBezTo>
                        <a:pt x="0" y="312"/>
                        <a:pt x="0" y="308"/>
                        <a:pt x="3" y="305"/>
                      </a:cubicBezTo>
                      <a:cubicBezTo>
                        <a:pt x="40" y="268"/>
                        <a:pt x="64" y="216"/>
                        <a:pt x="64" y="159"/>
                      </a:cubicBezTo>
                      <a:cubicBezTo>
                        <a:pt x="64" y="158"/>
                        <a:pt x="64" y="158"/>
                        <a:pt x="64" y="158"/>
                      </a:cubicBezTo>
                      <a:cubicBezTo>
                        <a:pt x="64" y="101"/>
                        <a:pt x="41" y="49"/>
                        <a:pt x="4" y="11"/>
                      </a:cubicBezTo>
                      <a:cubicBezTo>
                        <a:pt x="1" y="9"/>
                        <a:pt x="1" y="5"/>
                        <a:pt x="4" y="2"/>
                      </a:cubicBezTo>
                      <a:cubicBezTo>
                        <a:pt x="6" y="0"/>
                        <a:pt x="10" y="0"/>
                        <a:pt x="13" y="2"/>
                      </a:cubicBezTo>
                      <a:cubicBezTo>
                        <a:pt x="53" y="42"/>
                        <a:pt x="77" y="97"/>
                        <a:pt x="77" y="158"/>
                      </a:cubicBezTo>
                      <a:cubicBezTo>
                        <a:pt x="77" y="158"/>
                        <a:pt x="77" y="158"/>
                        <a:pt x="77" y="158"/>
                      </a:cubicBezTo>
                      <a:cubicBezTo>
                        <a:pt x="77" y="219"/>
                        <a:pt x="52" y="275"/>
                        <a:pt x="12" y="314"/>
                      </a:cubicBezTo>
                      <a:cubicBezTo>
                        <a:pt x="10" y="316"/>
                        <a:pt x="9" y="316"/>
                        <a:pt x="7" y="316"/>
                      </a:cubicBezTo>
                      <a:cubicBezTo>
                        <a:pt x="5" y="316"/>
                        <a:pt x="4" y="316"/>
                        <a:pt x="3" y="31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3" name="Freeform 418"/>
                <p:cNvSpPr>
                  <a:spLocks/>
                </p:cNvSpPr>
                <p:nvPr/>
              </p:nvSpPr>
              <p:spPr bwMode="auto">
                <a:xfrm>
                  <a:off x="6273" y="678"/>
                  <a:ext cx="132" cy="126"/>
                </a:xfrm>
                <a:custGeom>
                  <a:avLst/>
                  <a:gdLst/>
                  <a:ahLst/>
                  <a:cxnLst>
                    <a:cxn ang="0">
                      <a:pos x="232" y="1"/>
                    </a:cxn>
                    <a:cxn ang="0">
                      <a:pos x="223" y="3"/>
                    </a:cxn>
                    <a:cxn ang="0">
                      <a:pos x="223" y="1"/>
                    </a:cxn>
                    <a:cxn ang="0">
                      <a:pos x="143" y="0"/>
                    </a:cxn>
                    <a:cxn ang="0">
                      <a:pos x="100" y="66"/>
                    </a:cxn>
                    <a:cxn ang="0">
                      <a:pos x="85" y="80"/>
                    </a:cxn>
                    <a:cxn ang="0">
                      <a:pos x="85" y="56"/>
                    </a:cxn>
                    <a:cxn ang="0">
                      <a:pos x="85" y="55"/>
                    </a:cxn>
                    <a:cxn ang="0">
                      <a:pos x="84" y="55"/>
                    </a:cxn>
                    <a:cxn ang="0">
                      <a:pos x="47" y="54"/>
                    </a:cxn>
                    <a:cxn ang="0">
                      <a:pos x="46" y="55"/>
                    </a:cxn>
                    <a:cxn ang="0">
                      <a:pos x="1" y="79"/>
                    </a:cxn>
                    <a:cxn ang="0">
                      <a:pos x="0" y="80"/>
                    </a:cxn>
                    <a:cxn ang="0">
                      <a:pos x="0" y="223"/>
                    </a:cxn>
                    <a:cxn ang="0">
                      <a:pos x="1" y="225"/>
                    </a:cxn>
                    <a:cxn ang="0">
                      <a:pos x="42" y="225"/>
                    </a:cxn>
                    <a:cxn ang="0">
                      <a:pos x="43" y="225"/>
                    </a:cxn>
                    <a:cxn ang="0">
                      <a:pos x="84" y="200"/>
                    </a:cxn>
                    <a:cxn ang="0">
                      <a:pos x="85" y="199"/>
                    </a:cxn>
                    <a:cxn ang="0">
                      <a:pos x="85" y="190"/>
                    </a:cxn>
                    <a:cxn ang="0">
                      <a:pos x="101" y="206"/>
                    </a:cxn>
                    <a:cxn ang="0">
                      <a:pos x="142" y="266"/>
                    </a:cxn>
                    <a:cxn ang="0">
                      <a:pos x="231" y="266"/>
                    </a:cxn>
                    <a:cxn ang="0">
                      <a:pos x="281" y="134"/>
                    </a:cxn>
                    <a:cxn ang="0">
                      <a:pos x="232" y="1"/>
                    </a:cxn>
                  </a:cxnLst>
                  <a:rect l="0" t="0" r="r" b="b"/>
                  <a:pathLst>
                    <a:path w="281" h="267">
                      <a:moveTo>
                        <a:pt x="232" y="1"/>
                      </a:moveTo>
                      <a:cubicBezTo>
                        <a:pt x="229" y="1"/>
                        <a:pt x="226" y="1"/>
                        <a:pt x="223" y="3"/>
                      </a:cubicBezTo>
                      <a:cubicBezTo>
                        <a:pt x="223" y="1"/>
                        <a:pt x="223" y="1"/>
                        <a:pt x="223" y="1"/>
                      </a:cubicBezTo>
                      <a:cubicBezTo>
                        <a:pt x="143" y="0"/>
                        <a:pt x="143" y="0"/>
                        <a:pt x="143" y="0"/>
                      </a:cubicBezTo>
                      <a:cubicBezTo>
                        <a:pt x="125" y="0"/>
                        <a:pt x="109" y="27"/>
                        <a:pt x="100" y="66"/>
                      </a:cubicBezTo>
                      <a:cubicBezTo>
                        <a:pt x="95" y="71"/>
                        <a:pt x="90" y="75"/>
                        <a:pt x="85" y="80"/>
                      </a:cubicBezTo>
                      <a:cubicBezTo>
                        <a:pt x="85" y="56"/>
                        <a:pt x="85" y="56"/>
                        <a:pt x="85" y="56"/>
                      </a:cubicBezTo>
                      <a:cubicBezTo>
                        <a:pt x="85" y="56"/>
                        <a:pt x="85" y="56"/>
                        <a:pt x="85" y="55"/>
                      </a:cubicBezTo>
                      <a:cubicBezTo>
                        <a:pt x="85" y="55"/>
                        <a:pt x="84" y="55"/>
                        <a:pt x="84" y="55"/>
                      </a:cubicBezTo>
                      <a:cubicBezTo>
                        <a:pt x="47" y="54"/>
                        <a:pt x="47" y="54"/>
                        <a:pt x="47" y="54"/>
                      </a:cubicBezTo>
                      <a:cubicBezTo>
                        <a:pt x="46" y="55"/>
                        <a:pt x="46" y="55"/>
                        <a:pt x="46" y="55"/>
                      </a:cubicBezTo>
                      <a:cubicBezTo>
                        <a:pt x="1" y="79"/>
                        <a:pt x="1" y="79"/>
                        <a:pt x="1" y="79"/>
                      </a:cubicBezTo>
                      <a:cubicBezTo>
                        <a:pt x="1" y="79"/>
                        <a:pt x="0" y="80"/>
                        <a:pt x="0" y="80"/>
                      </a:cubicBezTo>
                      <a:cubicBezTo>
                        <a:pt x="0" y="223"/>
                        <a:pt x="0" y="223"/>
                        <a:pt x="0" y="223"/>
                      </a:cubicBezTo>
                      <a:cubicBezTo>
                        <a:pt x="0" y="224"/>
                        <a:pt x="0" y="225"/>
                        <a:pt x="1" y="225"/>
                      </a:cubicBezTo>
                      <a:cubicBezTo>
                        <a:pt x="42" y="225"/>
                        <a:pt x="42" y="225"/>
                        <a:pt x="42" y="225"/>
                      </a:cubicBezTo>
                      <a:cubicBezTo>
                        <a:pt x="43" y="225"/>
                        <a:pt x="43" y="225"/>
                        <a:pt x="43" y="225"/>
                      </a:cubicBezTo>
                      <a:cubicBezTo>
                        <a:pt x="84" y="200"/>
                        <a:pt x="84" y="200"/>
                        <a:pt x="84" y="200"/>
                      </a:cubicBezTo>
                      <a:cubicBezTo>
                        <a:pt x="85" y="200"/>
                        <a:pt x="85" y="200"/>
                        <a:pt x="85" y="199"/>
                      </a:cubicBezTo>
                      <a:cubicBezTo>
                        <a:pt x="85" y="190"/>
                        <a:pt x="85" y="190"/>
                        <a:pt x="85" y="190"/>
                      </a:cubicBezTo>
                      <a:cubicBezTo>
                        <a:pt x="90" y="196"/>
                        <a:pt x="95" y="201"/>
                        <a:pt x="101" y="206"/>
                      </a:cubicBezTo>
                      <a:cubicBezTo>
                        <a:pt x="109" y="242"/>
                        <a:pt x="125" y="266"/>
                        <a:pt x="142" y="266"/>
                      </a:cubicBezTo>
                      <a:cubicBezTo>
                        <a:pt x="231" y="266"/>
                        <a:pt x="231" y="266"/>
                        <a:pt x="231" y="266"/>
                      </a:cubicBezTo>
                      <a:cubicBezTo>
                        <a:pt x="258" y="267"/>
                        <a:pt x="281" y="207"/>
                        <a:pt x="281" y="134"/>
                      </a:cubicBezTo>
                      <a:cubicBezTo>
                        <a:pt x="281" y="60"/>
                        <a:pt x="259" y="1"/>
                        <a:pt x="23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4" name="Freeform 419"/>
                <p:cNvSpPr>
                  <a:spLocks noEditPoints="1"/>
                </p:cNvSpPr>
                <p:nvPr/>
              </p:nvSpPr>
              <p:spPr bwMode="auto">
                <a:xfrm>
                  <a:off x="6270" y="675"/>
                  <a:ext cx="138" cy="132"/>
                </a:xfrm>
                <a:custGeom>
                  <a:avLst/>
                  <a:gdLst/>
                  <a:ahLst/>
                  <a:cxnLst>
                    <a:cxn ang="0">
                      <a:pos x="278" y="43"/>
                    </a:cxn>
                    <a:cxn ang="0">
                      <a:pos x="237" y="0"/>
                    </a:cxn>
                    <a:cxn ang="0">
                      <a:pos x="232" y="1"/>
                    </a:cxn>
                    <a:cxn ang="0">
                      <a:pos x="150" y="0"/>
                    </a:cxn>
                    <a:cxn ang="0">
                      <a:pos x="109" y="43"/>
                    </a:cxn>
                    <a:cxn ang="0">
                      <a:pos x="100" y="66"/>
                    </a:cxn>
                    <a:cxn ang="0">
                      <a:pos x="95" y="71"/>
                    </a:cxn>
                    <a:cxn ang="0">
                      <a:pos x="95" y="62"/>
                    </a:cxn>
                    <a:cxn ang="0">
                      <a:pos x="95" y="60"/>
                    </a:cxn>
                    <a:cxn ang="0">
                      <a:pos x="89" y="56"/>
                    </a:cxn>
                    <a:cxn ang="0">
                      <a:pos x="49" y="57"/>
                    </a:cxn>
                    <a:cxn ang="0">
                      <a:pos x="1" y="86"/>
                    </a:cxn>
                    <a:cxn ang="0">
                      <a:pos x="6" y="235"/>
                    </a:cxn>
                    <a:cxn ang="0">
                      <a:pos x="51" y="235"/>
                    </a:cxn>
                    <a:cxn ang="0">
                      <a:pos x="100" y="220"/>
                    </a:cxn>
                    <a:cxn ang="0">
                      <a:pos x="108" y="236"/>
                    </a:cxn>
                    <a:cxn ang="0">
                      <a:pos x="236" y="279"/>
                    </a:cxn>
                    <a:cxn ang="0">
                      <a:pos x="236" y="279"/>
                    </a:cxn>
                    <a:cxn ang="0">
                      <a:pos x="238" y="279"/>
                    </a:cxn>
                    <a:cxn ang="0">
                      <a:pos x="277" y="236"/>
                    </a:cxn>
                    <a:cxn ang="0">
                      <a:pos x="286" y="140"/>
                    </a:cxn>
                    <a:cxn ang="0">
                      <a:pos x="292" y="138"/>
                    </a:cxn>
                    <a:cxn ang="0">
                      <a:pos x="13" y="222"/>
                    </a:cxn>
                    <a:cxn ang="0">
                      <a:pos x="54" y="69"/>
                    </a:cxn>
                    <a:cxn ang="0">
                      <a:pos x="82" y="84"/>
                    </a:cxn>
                    <a:cxn ang="0">
                      <a:pos x="61" y="143"/>
                    </a:cxn>
                    <a:cxn ang="0">
                      <a:pos x="45" y="222"/>
                    </a:cxn>
                    <a:cxn ang="0">
                      <a:pos x="97" y="87"/>
                    </a:cxn>
                    <a:cxn ang="0">
                      <a:pos x="93" y="140"/>
                    </a:cxn>
                    <a:cxn ang="0">
                      <a:pos x="74" y="143"/>
                    </a:cxn>
                    <a:cxn ang="0">
                      <a:pos x="106" y="140"/>
                    </a:cxn>
                    <a:cxn ang="0">
                      <a:pos x="121" y="47"/>
                    </a:cxn>
                    <a:cxn ang="0">
                      <a:pos x="150" y="13"/>
                    </a:cxn>
                    <a:cxn ang="0">
                      <a:pos x="212" y="13"/>
                    </a:cxn>
                    <a:cxn ang="0">
                      <a:pos x="180" y="139"/>
                    </a:cxn>
                    <a:cxn ang="0">
                      <a:pos x="195" y="236"/>
                    </a:cxn>
                    <a:cxn ang="0">
                      <a:pos x="149" y="266"/>
                    </a:cxn>
                    <a:cxn ang="0">
                      <a:pos x="265" y="231"/>
                    </a:cxn>
                    <a:cxn ang="0">
                      <a:pos x="236" y="266"/>
                    </a:cxn>
                    <a:cxn ang="0">
                      <a:pos x="235" y="266"/>
                    </a:cxn>
                    <a:cxn ang="0">
                      <a:pos x="207" y="232"/>
                    </a:cxn>
                    <a:cxn ang="0">
                      <a:pos x="193" y="140"/>
                    </a:cxn>
                    <a:cxn ang="0">
                      <a:pos x="236" y="13"/>
                    </a:cxn>
                    <a:cxn ang="0">
                      <a:pos x="237" y="13"/>
                    </a:cxn>
                    <a:cxn ang="0">
                      <a:pos x="237" y="13"/>
                    </a:cxn>
                    <a:cxn ang="0">
                      <a:pos x="265" y="47"/>
                    </a:cxn>
                    <a:cxn ang="0">
                      <a:pos x="279" y="140"/>
                    </a:cxn>
                  </a:cxnLst>
                  <a:rect l="0" t="0" r="r" b="b"/>
                  <a:pathLst>
                    <a:path w="292" h="279">
                      <a:moveTo>
                        <a:pt x="292" y="138"/>
                      </a:moveTo>
                      <a:cubicBezTo>
                        <a:pt x="292" y="101"/>
                        <a:pt x="287" y="68"/>
                        <a:pt x="278" y="43"/>
                      </a:cubicBezTo>
                      <a:cubicBezTo>
                        <a:pt x="268" y="19"/>
                        <a:pt x="256" y="1"/>
                        <a:pt x="237" y="0"/>
                      </a:cubicBezTo>
                      <a:cubicBezTo>
                        <a:pt x="237" y="0"/>
                        <a:pt x="237" y="0"/>
                        <a:pt x="237" y="0"/>
                      </a:cubicBezTo>
                      <a:cubicBezTo>
                        <a:pt x="237" y="0"/>
                        <a:pt x="237" y="0"/>
                        <a:pt x="237" y="0"/>
                      </a:cubicBezTo>
                      <a:cubicBezTo>
                        <a:pt x="235" y="0"/>
                        <a:pt x="234" y="0"/>
                        <a:pt x="232" y="1"/>
                      </a:cubicBezTo>
                      <a:cubicBezTo>
                        <a:pt x="232" y="0"/>
                        <a:pt x="231" y="0"/>
                        <a:pt x="230" y="0"/>
                      </a:cubicBezTo>
                      <a:cubicBezTo>
                        <a:pt x="150" y="0"/>
                        <a:pt x="150" y="0"/>
                        <a:pt x="150" y="0"/>
                      </a:cubicBezTo>
                      <a:cubicBezTo>
                        <a:pt x="150" y="0"/>
                        <a:pt x="150" y="0"/>
                        <a:pt x="150" y="0"/>
                      </a:cubicBezTo>
                      <a:cubicBezTo>
                        <a:pt x="131" y="0"/>
                        <a:pt x="118" y="18"/>
                        <a:pt x="109" y="43"/>
                      </a:cubicBezTo>
                      <a:cubicBezTo>
                        <a:pt x="106" y="50"/>
                        <a:pt x="104" y="57"/>
                        <a:pt x="102" y="66"/>
                      </a:cubicBezTo>
                      <a:cubicBezTo>
                        <a:pt x="101" y="66"/>
                        <a:pt x="101" y="66"/>
                        <a:pt x="100" y="66"/>
                      </a:cubicBezTo>
                      <a:cubicBezTo>
                        <a:pt x="100" y="66"/>
                        <a:pt x="100" y="66"/>
                        <a:pt x="100" y="66"/>
                      </a:cubicBezTo>
                      <a:cubicBezTo>
                        <a:pt x="98" y="68"/>
                        <a:pt x="97" y="69"/>
                        <a:pt x="95" y="71"/>
                      </a:cubicBezTo>
                      <a:cubicBezTo>
                        <a:pt x="95" y="62"/>
                        <a:pt x="95" y="62"/>
                        <a:pt x="95" y="62"/>
                      </a:cubicBezTo>
                      <a:cubicBezTo>
                        <a:pt x="95" y="62"/>
                        <a:pt x="95" y="62"/>
                        <a:pt x="95" y="62"/>
                      </a:cubicBezTo>
                      <a:cubicBezTo>
                        <a:pt x="95" y="62"/>
                        <a:pt x="95" y="62"/>
                        <a:pt x="95" y="62"/>
                      </a:cubicBezTo>
                      <a:cubicBezTo>
                        <a:pt x="95" y="61"/>
                        <a:pt x="95" y="61"/>
                        <a:pt x="95" y="60"/>
                      </a:cubicBezTo>
                      <a:cubicBezTo>
                        <a:pt x="95" y="60"/>
                        <a:pt x="95" y="60"/>
                        <a:pt x="95" y="60"/>
                      </a:cubicBezTo>
                      <a:cubicBezTo>
                        <a:pt x="94" y="57"/>
                        <a:pt x="91" y="56"/>
                        <a:pt x="89" y="56"/>
                      </a:cubicBezTo>
                      <a:cubicBezTo>
                        <a:pt x="52" y="56"/>
                        <a:pt x="52" y="56"/>
                        <a:pt x="52" y="56"/>
                      </a:cubicBezTo>
                      <a:cubicBezTo>
                        <a:pt x="51" y="56"/>
                        <a:pt x="50" y="56"/>
                        <a:pt x="49" y="57"/>
                      </a:cubicBezTo>
                      <a:cubicBezTo>
                        <a:pt x="4" y="81"/>
                        <a:pt x="4" y="81"/>
                        <a:pt x="4" y="81"/>
                      </a:cubicBezTo>
                      <a:cubicBezTo>
                        <a:pt x="2" y="82"/>
                        <a:pt x="1" y="84"/>
                        <a:pt x="1" y="86"/>
                      </a:cubicBezTo>
                      <a:cubicBezTo>
                        <a:pt x="0" y="229"/>
                        <a:pt x="0" y="229"/>
                        <a:pt x="0" y="229"/>
                      </a:cubicBezTo>
                      <a:cubicBezTo>
                        <a:pt x="0" y="232"/>
                        <a:pt x="3" y="235"/>
                        <a:pt x="6" y="235"/>
                      </a:cubicBezTo>
                      <a:cubicBezTo>
                        <a:pt x="47" y="236"/>
                        <a:pt x="47" y="236"/>
                        <a:pt x="47" y="236"/>
                      </a:cubicBezTo>
                      <a:cubicBezTo>
                        <a:pt x="48" y="236"/>
                        <a:pt x="50" y="235"/>
                        <a:pt x="51" y="235"/>
                      </a:cubicBezTo>
                      <a:cubicBezTo>
                        <a:pt x="90" y="211"/>
                        <a:pt x="90" y="211"/>
                        <a:pt x="90" y="211"/>
                      </a:cubicBezTo>
                      <a:cubicBezTo>
                        <a:pt x="93" y="214"/>
                        <a:pt x="96" y="217"/>
                        <a:pt x="100" y="220"/>
                      </a:cubicBezTo>
                      <a:cubicBezTo>
                        <a:pt x="101" y="221"/>
                        <a:pt x="102" y="221"/>
                        <a:pt x="103" y="221"/>
                      </a:cubicBezTo>
                      <a:cubicBezTo>
                        <a:pt x="105" y="226"/>
                        <a:pt x="106" y="231"/>
                        <a:pt x="108" y="236"/>
                      </a:cubicBezTo>
                      <a:cubicBezTo>
                        <a:pt x="117" y="260"/>
                        <a:pt x="130" y="278"/>
                        <a:pt x="149" y="279"/>
                      </a:cubicBezTo>
                      <a:cubicBezTo>
                        <a:pt x="236" y="279"/>
                        <a:pt x="236" y="279"/>
                        <a:pt x="236" y="279"/>
                      </a:cubicBezTo>
                      <a:cubicBezTo>
                        <a:pt x="236" y="279"/>
                        <a:pt x="236" y="279"/>
                        <a:pt x="236" y="279"/>
                      </a:cubicBezTo>
                      <a:cubicBezTo>
                        <a:pt x="236" y="279"/>
                        <a:pt x="236" y="279"/>
                        <a:pt x="236" y="279"/>
                      </a:cubicBezTo>
                      <a:cubicBezTo>
                        <a:pt x="238" y="279"/>
                        <a:pt x="238" y="279"/>
                        <a:pt x="238" y="279"/>
                      </a:cubicBezTo>
                      <a:cubicBezTo>
                        <a:pt x="238" y="279"/>
                        <a:pt x="238" y="279"/>
                        <a:pt x="238" y="279"/>
                      </a:cubicBezTo>
                      <a:cubicBezTo>
                        <a:pt x="238" y="279"/>
                        <a:pt x="239" y="279"/>
                        <a:pt x="239" y="279"/>
                      </a:cubicBezTo>
                      <a:cubicBezTo>
                        <a:pt x="256" y="276"/>
                        <a:pt x="268" y="259"/>
                        <a:pt x="277" y="236"/>
                      </a:cubicBezTo>
                      <a:cubicBezTo>
                        <a:pt x="287" y="211"/>
                        <a:pt x="292" y="177"/>
                        <a:pt x="292" y="140"/>
                      </a:cubicBezTo>
                      <a:cubicBezTo>
                        <a:pt x="286" y="140"/>
                        <a:pt x="286" y="140"/>
                        <a:pt x="286" y="140"/>
                      </a:cubicBezTo>
                      <a:cubicBezTo>
                        <a:pt x="292" y="139"/>
                        <a:pt x="292" y="139"/>
                        <a:pt x="292" y="139"/>
                      </a:cubicBezTo>
                      <a:cubicBezTo>
                        <a:pt x="292" y="139"/>
                        <a:pt x="292" y="139"/>
                        <a:pt x="292" y="138"/>
                      </a:cubicBezTo>
                      <a:close/>
                      <a:moveTo>
                        <a:pt x="45" y="222"/>
                      </a:moveTo>
                      <a:cubicBezTo>
                        <a:pt x="13" y="222"/>
                        <a:pt x="13" y="222"/>
                        <a:pt x="13" y="222"/>
                      </a:cubicBezTo>
                      <a:cubicBezTo>
                        <a:pt x="14" y="90"/>
                        <a:pt x="14" y="90"/>
                        <a:pt x="14" y="90"/>
                      </a:cubicBezTo>
                      <a:cubicBezTo>
                        <a:pt x="54" y="69"/>
                        <a:pt x="54" y="69"/>
                        <a:pt x="54" y="69"/>
                      </a:cubicBezTo>
                      <a:cubicBezTo>
                        <a:pt x="82" y="69"/>
                        <a:pt x="82" y="69"/>
                        <a:pt x="82" y="69"/>
                      </a:cubicBezTo>
                      <a:cubicBezTo>
                        <a:pt x="82" y="84"/>
                        <a:pt x="82" y="84"/>
                        <a:pt x="82" y="84"/>
                      </a:cubicBezTo>
                      <a:cubicBezTo>
                        <a:pt x="69" y="101"/>
                        <a:pt x="61" y="121"/>
                        <a:pt x="61" y="143"/>
                      </a:cubicBezTo>
                      <a:cubicBezTo>
                        <a:pt x="61" y="143"/>
                        <a:pt x="61" y="143"/>
                        <a:pt x="61" y="143"/>
                      </a:cubicBezTo>
                      <a:cubicBezTo>
                        <a:pt x="61" y="165"/>
                        <a:pt x="68" y="185"/>
                        <a:pt x="81" y="201"/>
                      </a:cubicBezTo>
                      <a:lnTo>
                        <a:pt x="45" y="222"/>
                      </a:lnTo>
                      <a:close/>
                      <a:moveTo>
                        <a:pt x="74" y="143"/>
                      </a:moveTo>
                      <a:cubicBezTo>
                        <a:pt x="74" y="122"/>
                        <a:pt x="82" y="103"/>
                        <a:pt x="97" y="87"/>
                      </a:cubicBezTo>
                      <a:cubicBezTo>
                        <a:pt x="95" y="103"/>
                        <a:pt x="93" y="120"/>
                        <a:pt x="93" y="139"/>
                      </a:cubicBezTo>
                      <a:cubicBezTo>
                        <a:pt x="93" y="139"/>
                        <a:pt x="93" y="140"/>
                        <a:pt x="93" y="140"/>
                      </a:cubicBezTo>
                      <a:cubicBezTo>
                        <a:pt x="93" y="162"/>
                        <a:pt x="95" y="183"/>
                        <a:pt x="99" y="201"/>
                      </a:cubicBezTo>
                      <a:cubicBezTo>
                        <a:pt x="83" y="185"/>
                        <a:pt x="74" y="165"/>
                        <a:pt x="74" y="143"/>
                      </a:cubicBezTo>
                      <a:close/>
                      <a:moveTo>
                        <a:pt x="120" y="231"/>
                      </a:moveTo>
                      <a:cubicBezTo>
                        <a:pt x="112" y="208"/>
                        <a:pt x="106" y="176"/>
                        <a:pt x="106" y="140"/>
                      </a:cubicBezTo>
                      <a:cubicBezTo>
                        <a:pt x="106" y="140"/>
                        <a:pt x="106" y="140"/>
                        <a:pt x="106" y="139"/>
                      </a:cubicBezTo>
                      <a:cubicBezTo>
                        <a:pt x="106" y="103"/>
                        <a:pt x="112" y="70"/>
                        <a:pt x="121" y="47"/>
                      </a:cubicBezTo>
                      <a:cubicBezTo>
                        <a:pt x="129" y="24"/>
                        <a:pt x="141" y="12"/>
                        <a:pt x="150" y="13"/>
                      </a:cubicBezTo>
                      <a:cubicBezTo>
                        <a:pt x="150" y="13"/>
                        <a:pt x="150" y="13"/>
                        <a:pt x="150" y="13"/>
                      </a:cubicBezTo>
                      <a:cubicBezTo>
                        <a:pt x="150" y="13"/>
                        <a:pt x="150" y="13"/>
                        <a:pt x="150" y="13"/>
                      </a:cubicBezTo>
                      <a:cubicBezTo>
                        <a:pt x="212" y="13"/>
                        <a:pt x="212" y="13"/>
                        <a:pt x="212" y="13"/>
                      </a:cubicBezTo>
                      <a:cubicBezTo>
                        <a:pt x="206" y="21"/>
                        <a:pt x="200" y="31"/>
                        <a:pt x="195" y="43"/>
                      </a:cubicBezTo>
                      <a:cubicBezTo>
                        <a:pt x="186" y="68"/>
                        <a:pt x="180" y="102"/>
                        <a:pt x="180" y="139"/>
                      </a:cubicBezTo>
                      <a:cubicBezTo>
                        <a:pt x="180" y="140"/>
                        <a:pt x="180" y="140"/>
                        <a:pt x="180" y="141"/>
                      </a:cubicBezTo>
                      <a:cubicBezTo>
                        <a:pt x="180" y="178"/>
                        <a:pt x="186" y="211"/>
                        <a:pt x="195" y="236"/>
                      </a:cubicBezTo>
                      <a:cubicBezTo>
                        <a:pt x="199" y="248"/>
                        <a:pt x="205" y="258"/>
                        <a:pt x="211" y="266"/>
                      </a:cubicBezTo>
                      <a:cubicBezTo>
                        <a:pt x="149" y="266"/>
                        <a:pt x="149" y="266"/>
                        <a:pt x="149" y="266"/>
                      </a:cubicBezTo>
                      <a:cubicBezTo>
                        <a:pt x="140" y="266"/>
                        <a:pt x="129" y="254"/>
                        <a:pt x="120" y="231"/>
                      </a:cubicBezTo>
                      <a:close/>
                      <a:moveTo>
                        <a:pt x="265" y="231"/>
                      </a:moveTo>
                      <a:cubicBezTo>
                        <a:pt x="256" y="254"/>
                        <a:pt x="244" y="266"/>
                        <a:pt x="236" y="266"/>
                      </a:cubicBezTo>
                      <a:cubicBezTo>
                        <a:pt x="236" y="266"/>
                        <a:pt x="236" y="266"/>
                        <a:pt x="236" y="266"/>
                      </a:cubicBezTo>
                      <a:cubicBezTo>
                        <a:pt x="236" y="266"/>
                        <a:pt x="236" y="266"/>
                        <a:pt x="236" y="266"/>
                      </a:cubicBezTo>
                      <a:cubicBezTo>
                        <a:pt x="235" y="266"/>
                        <a:pt x="235" y="266"/>
                        <a:pt x="235" y="266"/>
                      </a:cubicBezTo>
                      <a:cubicBezTo>
                        <a:pt x="235" y="266"/>
                        <a:pt x="235" y="266"/>
                        <a:pt x="235" y="266"/>
                      </a:cubicBezTo>
                      <a:cubicBezTo>
                        <a:pt x="227" y="266"/>
                        <a:pt x="215" y="254"/>
                        <a:pt x="207" y="232"/>
                      </a:cubicBezTo>
                      <a:cubicBezTo>
                        <a:pt x="199" y="209"/>
                        <a:pt x="193" y="177"/>
                        <a:pt x="193" y="141"/>
                      </a:cubicBezTo>
                      <a:cubicBezTo>
                        <a:pt x="193" y="140"/>
                        <a:pt x="193" y="140"/>
                        <a:pt x="193" y="140"/>
                      </a:cubicBezTo>
                      <a:cubicBezTo>
                        <a:pt x="193" y="103"/>
                        <a:pt x="199" y="71"/>
                        <a:pt x="208" y="48"/>
                      </a:cubicBezTo>
                      <a:cubicBezTo>
                        <a:pt x="216" y="25"/>
                        <a:pt x="228" y="13"/>
                        <a:pt x="236" y="13"/>
                      </a:cubicBezTo>
                      <a:cubicBezTo>
                        <a:pt x="236" y="13"/>
                        <a:pt x="236" y="13"/>
                        <a:pt x="236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45" y="13"/>
                        <a:pt x="257" y="24"/>
                        <a:pt x="265" y="47"/>
                      </a:cubicBezTo>
                      <a:cubicBezTo>
                        <a:pt x="274" y="70"/>
                        <a:pt x="279" y="103"/>
                        <a:pt x="279" y="138"/>
                      </a:cubicBezTo>
                      <a:cubicBezTo>
                        <a:pt x="279" y="139"/>
                        <a:pt x="279" y="139"/>
                        <a:pt x="279" y="140"/>
                      </a:cubicBezTo>
                      <a:cubicBezTo>
                        <a:pt x="279" y="176"/>
                        <a:pt x="274" y="208"/>
                        <a:pt x="265" y="231"/>
                      </a:cubicBezTo>
                      <a:close/>
                    </a:path>
                  </a:pathLst>
                </a:custGeom>
                <a:solidFill>
                  <a:srgbClr val="FF82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05" name="Group 420"/>
            <p:cNvGrpSpPr>
              <a:grpSpLocks/>
            </p:cNvGrpSpPr>
            <p:nvPr/>
          </p:nvGrpSpPr>
          <p:grpSpPr bwMode="auto">
            <a:xfrm>
              <a:off x="4799627" y="3458303"/>
              <a:ext cx="792163" cy="465212"/>
              <a:chOff x="1973" y="2290"/>
              <a:chExt cx="499" cy="347"/>
            </a:xfrm>
          </p:grpSpPr>
          <p:sp>
            <p:nvSpPr>
              <p:cNvPr id="265" name="Oval 421"/>
              <p:cNvSpPr>
                <a:spLocks noChangeArrowheads="1"/>
              </p:cNvSpPr>
              <p:nvPr/>
            </p:nvSpPr>
            <p:spPr bwMode="auto">
              <a:xfrm rot="261021">
                <a:off x="1973" y="2330"/>
                <a:ext cx="499" cy="307"/>
              </a:xfrm>
              <a:prstGeom prst="ellipse">
                <a:avLst/>
              </a:prstGeom>
              <a:solidFill>
                <a:srgbClr val="FF8200">
                  <a:alpha val="50000"/>
                </a:srgbClr>
              </a:solidFill>
              <a:ln w="19050" algn="ctr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06" name="Group 422"/>
              <p:cNvGrpSpPr>
                <a:grpSpLocks/>
              </p:cNvGrpSpPr>
              <p:nvPr/>
            </p:nvGrpSpPr>
            <p:grpSpPr bwMode="auto">
              <a:xfrm>
                <a:off x="2120" y="2290"/>
                <a:ext cx="204" cy="204"/>
                <a:chOff x="6249" y="609"/>
                <a:chExt cx="268" cy="269"/>
              </a:xfrm>
            </p:grpSpPr>
            <p:sp>
              <p:nvSpPr>
                <p:cNvPr id="267" name="Freeform 423"/>
                <p:cNvSpPr>
                  <a:spLocks/>
                </p:cNvSpPr>
                <p:nvPr/>
              </p:nvSpPr>
              <p:spPr bwMode="auto">
                <a:xfrm>
                  <a:off x="6251" y="612"/>
                  <a:ext cx="263" cy="262"/>
                </a:xfrm>
                <a:custGeom>
                  <a:avLst/>
                  <a:gdLst/>
                  <a:ahLst/>
                  <a:cxnLst>
                    <a:cxn ang="0">
                      <a:pos x="554" y="494"/>
                    </a:cxn>
                    <a:cxn ang="0">
                      <a:pos x="491" y="556"/>
                    </a:cxn>
                    <a:cxn ang="0">
                      <a:pos x="63" y="554"/>
                    </a:cxn>
                    <a:cxn ang="0">
                      <a:pos x="0" y="492"/>
                    </a:cxn>
                    <a:cxn ang="0">
                      <a:pos x="2" y="63"/>
                    </a:cxn>
                    <a:cxn ang="0">
                      <a:pos x="65" y="0"/>
                    </a:cxn>
                    <a:cxn ang="0">
                      <a:pos x="494" y="2"/>
                    </a:cxn>
                    <a:cxn ang="0">
                      <a:pos x="556" y="65"/>
                    </a:cxn>
                    <a:cxn ang="0">
                      <a:pos x="554" y="494"/>
                    </a:cxn>
                  </a:cxnLst>
                  <a:rect l="0" t="0" r="r" b="b"/>
                  <a:pathLst>
                    <a:path w="556" h="556">
                      <a:moveTo>
                        <a:pt x="554" y="494"/>
                      </a:moveTo>
                      <a:cubicBezTo>
                        <a:pt x="554" y="528"/>
                        <a:pt x="526" y="556"/>
                        <a:pt x="491" y="556"/>
                      </a:cubicBezTo>
                      <a:cubicBezTo>
                        <a:pt x="63" y="554"/>
                        <a:pt x="63" y="554"/>
                        <a:pt x="63" y="554"/>
                      </a:cubicBezTo>
                      <a:cubicBezTo>
                        <a:pt x="28" y="554"/>
                        <a:pt x="0" y="526"/>
                        <a:pt x="0" y="492"/>
                      </a:cubicBezTo>
                      <a:cubicBezTo>
                        <a:pt x="2" y="63"/>
                        <a:pt x="2" y="63"/>
                        <a:pt x="2" y="63"/>
                      </a:cubicBezTo>
                      <a:cubicBezTo>
                        <a:pt x="2" y="28"/>
                        <a:pt x="30" y="0"/>
                        <a:pt x="65" y="0"/>
                      </a:cubicBezTo>
                      <a:cubicBezTo>
                        <a:pt x="494" y="2"/>
                        <a:pt x="494" y="2"/>
                        <a:pt x="494" y="2"/>
                      </a:cubicBezTo>
                      <a:cubicBezTo>
                        <a:pt x="528" y="2"/>
                        <a:pt x="556" y="30"/>
                        <a:pt x="556" y="65"/>
                      </a:cubicBezTo>
                      <a:lnTo>
                        <a:pt x="554" y="49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FF8200">
                        <a:gamma/>
                        <a:tint val="50980"/>
                        <a:invGamma/>
                      </a:srgbClr>
                    </a:gs>
                    <a:gs pos="100000">
                      <a:srgbClr val="FF82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68" name="Freeform 424"/>
                <p:cNvSpPr>
                  <a:spLocks noEditPoints="1"/>
                </p:cNvSpPr>
                <p:nvPr/>
              </p:nvSpPr>
              <p:spPr bwMode="auto">
                <a:xfrm>
                  <a:off x="6249" y="609"/>
                  <a:ext cx="268" cy="269"/>
                </a:xfrm>
                <a:custGeom>
                  <a:avLst/>
                  <a:gdLst/>
                  <a:ahLst/>
                  <a:cxnLst>
                    <a:cxn ang="0">
                      <a:pos x="498" y="569"/>
                    </a:cxn>
                    <a:cxn ang="0">
                      <a:pos x="498" y="569"/>
                    </a:cxn>
                    <a:cxn ang="0">
                      <a:pos x="498" y="569"/>
                    </a:cxn>
                    <a:cxn ang="0">
                      <a:pos x="69" y="567"/>
                    </a:cxn>
                    <a:cxn ang="0">
                      <a:pos x="0" y="498"/>
                    </a:cxn>
                    <a:cxn ang="0">
                      <a:pos x="0" y="497"/>
                    </a:cxn>
                    <a:cxn ang="0">
                      <a:pos x="2" y="69"/>
                    </a:cxn>
                    <a:cxn ang="0">
                      <a:pos x="71" y="0"/>
                    </a:cxn>
                    <a:cxn ang="0">
                      <a:pos x="71" y="0"/>
                    </a:cxn>
                    <a:cxn ang="0">
                      <a:pos x="71" y="0"/>
                    </a:cxn>
                    <a:cxn ang="0">
                      <a:pos x="500" y="2"/>
                    </a:cxn>
                    <a:cxn ang="0">
                      <a:pos x="568" y="70"/>
                    </a:cxn>
                    <a:cxn ang="0">
                      <a:pos x="568" y="71"/>
                    </a:cxn>
                    <a:cxn ang="0">
                      <a:pos x="567" y="500"/>
                    </a:cxn>
                    <a:cxn ang="0">
                      <a:pos x="498" y="569"/>
                    </a:cxn>
                    <a:cxn ang="0">
                      <a:pos x="498" y="569"/>
                    </a:cxn>
                    <a:cxn ang="0">
                      <a:pos x="69" y="554"/>
                    </a:cxn>
                    <a:cxn ang="0">
                      <a:pos x="497" y="556"/>
                    </a:cxn>
                    <a:cxn ang="0">
                      <a:pos x="498" y="556"/>
                    </a:cxn>
                    <a:cxn ang="0">
                      <a:pos x="498" y="556"/>
                    </a:cxn>
                    <a:cxn ang="0">
                      <a:pos x="554" y="500"/>
                    </a:cxn>
                    <a:cxn ang="0">
                      <a:pos x="555" y="71"/>
                    </a:cxn>
                    <a:cxn ang="0">
                      <a:pos x="555" y="71"/>
                    </a:cxn>
                    <a:cxn ang="0">
                      <a:pos x="500" y="15"/>
                    </a:cxn>
                    <a:cxn ang="0">
                      <a:pos x="71" y="13"/>
                    </a:cxn>
                    <a:cxn ang="0">
                      <a:pos x="71" y="13"/>
                    </a:cxn>
                    <a:cxn ang="0">
                      <a:pos x="71" y="13"/>
                    </a:cxn>
                    <a:cxn ang="0">
                      <a:pos x="15" y="69"/>
                    </a:cxn>
                    <a:cxn ang="0">
                      <a:pos x="13" y="498"/>
                    </a:cxn>
                    <a:cxn ang="0">
                      <a:pos x="13" y="498"/>
                    </a:cxn>
                    <a:cxn ang="0">
                      <a:pos x="69" y="554"/>
                    </a:cxn>
                  </a:cxnLst>
                  <a:rect l="0" t="0" r="r" b="b"/>
                  <a:pathLst>
                    <a:path w="568" h="569">
                      <a:moveTo>
                        <a:pt x="498" y="569"/>
                      </a:moveTo>
                      <a:cubicBezTo>
                        <a:pt x="498" y="569"/>
                        <a:pt x="498" y="569"/>
                        <a:pt x="498" y="569"/>
                      </a:cubicBezTo>
                      <a:cubicBezTo>
                        <a:pt x="498" y="569"/>
                        <a:pt x="498" y="569"/>
                        <a:pt x="498" y="569"/>
                      </a:cubicBezTo>
                      <a:cubicBezTo>
                        <a:pt x="69" y="567"/>
                        <a:pt x="69" y="567"/>
                        <a:pt x="69" y="567"/>
                      </a:cubicBezTo>
                      <a:cubicBezTo>
                        <a:pt x="31" y="567"/>
                        <a:pt x="0" y="536"/>
                        <a:pt x="0" y="498"/>
                      </a:cubicBezTo>
                      <a:cubicBezTo>
                        <a:pt x="0" y="498"/>
                        <a:pt x="0" y="498"/>
                        <a:pt x="0" y="497"/>
                      </a:cubicBezTo>
                      <a:cubicBezTo>
                        <a:pt x="2" y="69"/>
                        <a:pt x="2" y="69"/>
                        <a:pt x="2" y="69"/>
                      </a:cubicBezTo>
                      <a:cubicBezTo>
                        <a:pt x="2" y="31"/>
                        <a:pt x="33" y="0"/>
                        <a:pt x="71" y="0"/>
                      </a:cubicBezTo>
                      <a:cubicBezTo>
                        <a:pt x="71" y="0"/>
                        <a:pt x="71" y="0"/>
                        <a:pt x="71" y="0"/>
                      </a:cubicBezTo>
                      <a:cubicBezTo>
                        <a:pt x="71" y="0"/>
                        <a:pt x="71" y="0"/>
                        <a:pt x="71" y="0"/>
                      </a:cubicBezTo>
                      <a:cubicBezTo>
                        <a:pt x="500" y="2"/>
                        <a:pt x="500" y="2"/>
                        <a:pt x="500" y="2"/>
                      </a:cubicBezTo>
                      <a:cubicBezTo>
                        <a:pt x="538" y="2"/>
                        <a:pt x="568" y="33"/>
                        <a:pt x="568" y="70"/>
                      </a:cubicBezTo>
                      <a:cubicBezTo>
                        <a:pt x="568" y="71"/>
                        <a:pt x="568" y="71"/>
                        <a:pt x="568" y="71"/>
                      </a:cubicBezTo>
                      <a:cubicBezTo>
                        <a:pt x="567" y="500"/>
                        <a:pt x="567" y="500"/>
                        <a:pt x="567" y="500"/>
                      </a:cubicBezTo>
                      <a:cubicBezTo>
                        <a:pt x="567" y="538"/>
                        <a:pt x="536" y="568"/>
                        <a:pt x="498" y="569"/>
                      </a:cubicBezTo>
                      <a:cubicBezTo>
                        <a:pt x="498" y="569"/>
                        <a:pt x="498" y="569"/>
                        <a:pt x="498" y="569"/>
                      </a:cubicBezTo>
                      <a:close/>
                      <a:moveTo>
                        <a:pt x="69" y="554"/>
                      </a:moveTo>
                      <a:cubicBezTo>
                        <a:pt x="497" y="556"/>
                        <a:pt x="497" y="556"/>
                        <a:pt x="497" y="556"/>
                      </a:cubicBezTo>
                      <a:cubicBezTo>
                        <a:pt x="498" y="556"/>
                        <a:pt x="498" y="556"/>
                        <a:pt x="498" y="556"/>
                      </a:cubicBezTo>
                      <a:cubicBezTo>
                        <a:pt x="498" y="556"/>
                        <a:pt x="498" y="556"/>
                        <a:pt x="498" y="556"/>
                      </a:cubicBezTo>
                      <a:cubicBezTo>
                        <a:pt x="529" y="556"/>
                        <a:pt x="554" y="531"/>
                        <a:pt x="554" y="500"/>
                      </a:cubicBezTo>
                      <a:cubicBezTo>
                        <a:pt x="555" y="71"/>
                        <a:pt x="555" y="71"/>
                        <a:pt x="555" y="71"/>
                      </a:cubicBezTo>
                      <a:cubicBezTo>
                        <a:pt x="555" y="71"/>
                        <a:pt x="555" y="71"/>
                        <a:pt x="555" y="71"/>
                      </a:cubicBezTo>
                      <a:cubicBezTo>
                        <a:pt x="555" y="40"/>
                        <a:pt x="530" y="15"/>
                        <a:pt x="500" y="15"/>
                      </a:cubicBezTo>
                      <a:cubicBezTo>
                        <a:pt x="71" y="13"/>
                        <a:pt x="71" y="13"/>
                        <a:pt x="71" y="13"/>
                      </a:cubicBezTo>
                      <a:cubicBezTo>
                        <a:pt x="71" y="13"/>
                        <a:pt x="71" y="13"/>
                        <a:pt x="71" y="13"/>
                      </a:cubicBezTo>
                      <a:cubicBezTo>
                        <a:pt x="71" y="13"/>
                        <a:pt x="71" y="13"/>
                        <a:pt x="71" y="13"/>
                      </a:cubicBezTo>
                      <a:cubicBezTo>
                        <a:pt x="40" y="13"/>
                        <a:pt x="15" y="38"/>
                        <a:pt x="15" y="69"/>
                      </a:cubicBezTo>
                      <a:cubicBezTo>
                        <a:pt x="13" y="498"/>
                        <a:pt x="13" y="498"/>
                        <a:pt x="13" y="498"/>
                      </a:cubicBezTo>
                      <a:cubicBezTo>
                        <a:pt x="13" y="498"/>
                        <a:pt x="13" y="498"/>
                        <a:pt x="13" y="498"/>
                      </a:cubicBezTo>
                      <a:cubicBezTo>
                        <a:pt x="13" y="529"/>
                        <a:pt x="38" y="554"/>
                        <a:pt x="69" y="554"/>
                      </a:cubicBezTo>
                      <a:close/>
                    </a:path>
                  </a:pathLst>
                </a:custGeom>
                <a:solidFill>
                  <a:srgbClr val="FF82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69" name="Freeform 425"/>
                <p:cNvSpPr>
                  <a:spLocks/>
                </p:cNvSpPr>
                <p:nvPr/>
              </p:nvSpPr>
              <p:spPr bwMode="auto">
                <a:xfrm>
                  <a:off x="6414" y="709"/>
                  <a:ext cx="18" cy="64"/>
                </a:xfrm>
                <a:custGeom>
                  <a:avLst/>
                  <a:gdLst/>
                  <a:ahLst/>
                  <a:cxnLst>
                    <a:cxn ang="0">
                      <a:pos x="3" y="133"/>
                    </a:cxn>
                    <a:cxn ang="0">
                      <a:pos x="3" y="124"/>
                    </a:cxn>
                    <a:cxn ang="0">
                      <a:pos x="26" y="68"/>
                    </a:cxn>
                    <a:cxn ang="0">
                      <a:pos x="26" y="68"/>
                    </a:cxn>
                    <a:cxn ang="0">
                      <a:pos x="4" y="12"/>
                    </a:cxn>
                    <a:cxn ang="0">
                      <a:pos x="4" y="3"/>
                    </a:cxn>
                    <a:cxn ang="0">
                      <a:pos x="13" y="3"/>
                    </a:cxn>
                    <a:cxn ang="0">
                      <a:pos x="39" y="68"/>
                    </a:cxn>
                    <a:cxn ang="0">
                      <a:pos x="39" y="68"/>
                    </a:cxn>
                    <a:cxn ang="0">
                      <a:pos x="12" y="133"/>
                    </a:cxn>
                    <a:cxn ang="0">
                      <a:pos x="12" y="133"/>
                    </a:cxn>
                    <a:cxn ang="0">
                      <a:pos x="8" y="135"/>
                    </a:cxn>
                    <a:cxn ang="0">
                      <a:pos x="3" y="133"/>
                    </a:cxn>
                  </a:cxnLst>
                  <a:rect l="0" t="0" r="r" b="b"/>
                  <a:pathLst>
                    <a:path w="39" h="135">
                      <a:moveTo>
                        <a:pt x="3" y="133"/>
                      </a:moveTo>
                      <a:cubicBezTo>
                        <a:pt x="0" y="130"/>
                        <a:pt x="0" y="126"/>
                        <a:pt x="3" y="124"/>
                      </a:cubicBezTo>
                      <a:cubicBezTo>
                        <a:pt x="17" y="110"/>
                        <a:pt x="26" y="90"/>
                        <a:pt x="26" y="68"/>
                      </a:cubicBezTo>
                      <a:cubicBezTo>
                        <a:pt x="26" y="68"/>
                        <a:pt x="26" y="68"/>
                        <a:pt x="26" y="68"/>
                      </a:cubicBezTo>
                      <a:cubicBezTo>
                        <a:pt x="26" y="46"/>
                        <a:pt x="18" y="26"/>
                        <a:pt x="4" y="12"/>
                      </a:cubicBezTo>
                      <a:cubicBezTo>
                        <a:pt x="1" y="9"/>
                        <a:pt x="1" y="5"/>
                        <a:pt x="4" y="3"/>
                      </a:cubicBezTo>
                      <a:cubicBezTo>
                        <a:pt x="6" y="0"/>
                        <a:pt x="10" y="0"/>
                        <a:pt x="13" y="3"/>
                      </a:cubicBezTo>
                      <a:cubicBezTo>
                        <a:pt x="29" y="19"/>
                        <a:pt x="39" y="42"/>
                        <a:pt x="39" y="68"/>
                      </a:cubicBezTo>
                      <a:cubicBezTo>
                        <a:pt x="39" y="68"/>
                        <a:pt x="39" y="68"/>
                        <a:pt x="39" y="68"/>
                      </a:cubicBezTo>
                      <a:cubicBezTo>
                        <a:pt x="39" y="93"/>
                        <a:pt x="29" y="116"/>
                        <a:pt x="12" y="133"/>
                      </a:cubicBezTo>
                      <a:cubicBezTo>
                        <a:pt x="12" y="133"/>
                        <a:pt x="12" y="133"/>
                        <a:pt x="12" y="133"/>
                      </a:cubicBezTo>
                      <a:cubicBezTo>
                        <a:pt x="11" y="134"/>
                        <a:pt x="9" y="135"/>
                        <a:pt x="8" y="135"/>
                      </a:cubicBezTo>
                      <a:cubicBezTo>
                        <a:pt x="6" y="135"/>
                        <a:pt x="4" y="134"/>
                        <a:pt x="3" y="13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70" name="Freeform 426"/>
                <p:cNvSpPr>
                  <a:spLocks/>
                </p:cNvSpPr>
                <p:nvPr/>
              </p:nvSpPr>
              <p:spPr bwMode="auto">
                <a:xfrm>
                  <a:off x="6429" y="695"/>
                  <a:ext cx="24" cy="92"/>
                </a:xfrm>
                <a:custGeom>
                  <a:avLst/>
                  <a:gdLst/>
                  <a:ahLst/>
                  <a:cxnLst>
                    <a:cxn ang="0">
                      <a:pos x="2" y="193"/>
                    </a:cxn>
                    <a:cxn ang="0">
                      <a:pos x="2" y="184"/>
                    </a:cxn>
                    <a:cxn ang="0">
                      <a:pos x="38" y="98"/>
                    </a:cxn>
                    <a:cxn ang="0">
                      <a:pos x="38" y="98"/>
                    </a:cxn>
                    <a:cxn ang="0">
                      <a:pos x="3" y="12"/>
                    </a:cxn>
                    <a:cxn ang="0">
                      <a:pos x="3" y="12"/>
                    </a:cxn>
                    <a:cxn ang="0">
                      <a:pos x="3" y="2"/>
                    </a:cxn>
                    <a:cxn ang="0">
                      <a:pos x="12" y="3"/>
                    </a:cxn>
                    <a:cxn ang="0">
                      <a:pos x="51" y="98"/>
                    </a:cxn>
                    <a:cxn ang="0">
                      <a:pos x="51" y="98"/>
                    </a:cxn>
                    <a:cxn ang="0">
                      <a:pos x="51" y="98"/>
                    </a:cxn>
                    <a:cxn ang="0">
                      <a:pos x="11" y="193"/>
                    </a:cxn>
                    <a:cxn ang="0">
                      <a:pos x="7" y="195"/>
                    </a:cxn>
                    <a:cxn ang="0">
                      <a:pos x="2" y="193"/>
                    </a:cxn>
                  </a:cxnLst>
                  <a:rect l="0" t="0" r="r" b="b"/>
                  <a:pathLst>
                    <a:path w="51" h="195">
                      <a:moveTo>
                        <a:pt x="2" y="193"/>
                      </a:moveTo>
                      <a:cubicBezTo>
                        <a:pt x="0" y="191"/>
                        <a:pt x="0" y="187"/>
                        <a:pt x="2" y="184"/>
                      </a:cubicBezTo>
                      <a:cubicBezTo>
                        <a:pt x="24" y="162"/>
                        <a:pt x="38" y="132"/>
                        <a:pt x="38" y="98"/>
                      </a:cubicBezTo>
                      <a:cubicBezTo>
                        <a:pt x="38" y="98"/>
                        <a:pt x="38" y="98"/>
                        <a:pt x="38" y="98"/>
                      </a:cubicBezTo>
                      <a:cubicBezTo>
                        <a:pt x="38" y="64"/>
                        <a:pt x="25" y="34"/>
                        <a:pt x="3" y="12"/>
                      </a:cubicBezTo>
                      <a:cubicBezTo>
                        <a:pt x="3" y="12"/>
                        <a:pt x="3" y="12"/>
                        <a:pt x="3" y="12"/>
                      </a:cubicBezTo>
                      <a:cubicBezTo>
                        <a:pt x="0" y="9"/>
                        <a:pt x="0" y="5"/>
                        <a:pt x="3" y="2"/>
                      </a:cubicBezTo>
                      <a:cubicBezTo>
                        <a:pt x="5" y="0"/>
                        <a:pt x="10" y="0"/>
                        <a:pt x="12" y="3"/>
                      </a:cubicBezTo>
                      <a:cubicBezTo>
                        <a:pt x="36" y="27"/>
                        <a:pt x="51" y="61"/>
                        <a:pt x="51" y="98"/>
                      </a:cubicBezTo>
                      <a:cubicBezTo>
                        <a:pt x="51" y="98"/>
                        <a:pt x="51" y="98"/>
                        <a:pt x="51" y="98"/>
                      </a:cubicBezTo>
                      <a:cubicBezTo>
                        <a:pt x="51" y="98"/>
                        <a:pt x="51" y="98"/>
                        <a:pt x="51" y="98"/>
                      </a:cubicBezTo>
                      <a:cubicBezTo>
                        <a:pt x="51" y="135"/>
                        <a:pt x="36" y="169"/>
                        <a:pt x="11" y="193"/>
                      </a:cubicBezTo>
                      <a:cubicBezTo>
                        <a:pt x="10" y="195"/>
                        <a:pt x="8" y="195"/>
                        <a:pt x="7" y="195"/>
                      </a:cubicBezTo>
                      <a:cubicBezTo>
                        <a:pt x="5" y="195"/>
                        <a:pt x="3" y="195"/>
                        <a:pt x="2" y="19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71" name="Freeform 427"/>
                <p:cNvSpPr>
                  <a:spLocks/>
                </p:cNvSpPr>
                <p:nvPr/>
              </p:nvSpPr>
              <p:spPr bwMode="auto">
                <a:xfrm>
                  <a:off x="6443" y="681"/>
                  <a:ext cx="30" cy="121"/>
                </a:xfrm>
                <a:custGeom>
                  <a:avLst/>
                  <a:gdLst/>
                  <a:ahLst/>
                  <a:cxnLst>
                    <a:cxn ang="0">
                      <a:pos x="2" y="254"/>
                    </a:cxn>
                    <a:cxn ang="0">
                      <a:pos x="2" y="245"/>
                    </a:cxn>
                    <a:cxn ang="0">
                      <a:pos x="51" y="128"/>
                    </a:cxn>
                    <a:cxn ang="0">
                      <a:pos x="51" y="128"/>
                    </a:cxn>
                    <a:cxn ang="0">
                      <a:pos x="3" y="12"/>
                    </a:cxn>
                    <a:cxn ang="0">
                      <a:pos x="3" y="2"/>
                    </a:cxn>
                    <a:cxn ang="0">
                      <a:pos x="13" y="2"/>
                    </a:cxn>
                    <a:cxn ang="0">
                      <a:pos x="64" y="128"/>
                    </a:cxn>
                    <a:cxn ang="0">
                      <a:pos x="64" y="128"/>
                    </a:cxn>
                    <a:cxn ang="0">
                      <a:pos x="12" y="254"/>
                    </a:cxn>
                    <a:cxn ang="0">
                      <a:pos x="12" y="254"/>
                    </a:cxn>
                    <a:cxn ang="0">
                      <a:pos x="7" y="256"/>
                    </a:cxn>
                    <a:cxn ang="0">
                      <a:pos x="2" y="254"/>
                    </a:cxn>
                  </a:cxnLst>
                  <a:rect l="0" t="0" r="r" b="b"/>
                  <a:pathLst>
                    <a:path w="64" h="256">
                      <a:moveTo>
                        <a:pt x="2" y="254"/>
                      </a:moveTo>
                      <a:cubicBezTo>
                        <a:pt x="0" y="251"/>
                        <a:pt x="0" y="247"/>
                        <a:pt x="2" y="245"/>
                      </a:cubicBezTo>
                      <a:cubicBezTo>
                        <a:pt x="32" y="215"/>
                        <a:pt x="51" y="174"/>
                        <a:pt x="51" y="128"/>
                      </a:cubicBezTo>
                      <a:cubicBezTo>
                        <a:pt x="51" y="128"/>
                        <a:pt x="51" y="128"/>
                        <a:pt x="51" y="128"/>
                      </a:cubicBezTo>
                      <a:cubicBezTo>
                        <a:pt x="51" y="82"/>
                        <a:pt x="33" y="41"/>
                        <a:pt x="3" y="12"/>
                      </a:cubicBezTo>
                      <a:cubicBezTo>
                        <a:pt x="1" y="9"/>
                        <a:pt x="1" y="5"/>
                        <a:pt x="3" y="2"/>
                      </a:cubicBezTo>
                      <a:cubicBezTo>
                        <a:pt x="6" y="0"/>
                        <a:pt x="10" y="0"/>
                        <a:pt x="13" y="2"/>
                      </a:cubicBezTo>
                      <a:cubicBezTo>
                        <a:pt x="44" y="34"/>
                        <a:pt x="64" y="79"/>
                        <a:pt x="64" y="128"/>
                      </a:cubicBezTo>
                      <a:cubicBezTo>
                        <a:pt x="64" y="128"/>
                        <a:pt x="64" y="128"/>
                        <a:pt x="64" y="128"/>
                      </a:cubicBezTo>
                      <a:cubicBezTo>
                        <a:pt x="64" y="177"/>
                        <a:pt x="44" y="222"/>
                        <a:pt x="12" y="254"/>
                      </a:cubicBezTo>
                      <a:cubicBezTo>
                        <a:pt x="12" y="254"/>
                        <a:pt x="12" y="254"/>
                        <a:pt x="12" y="254"/>
                      </a:cubicBezTo>
                      <a:cubicBezTo>
                        <a:pt x="10" y="255"/>
                        <a:pt x="9" y="256"/>
                        <a:pt x="7" y="256"/>
                      </a:cubicBezTo>
                      <a:cubicBezTo>
                        <a:pt x="5" y="256"/>
                        <a:pt x="4" y="255"/>
                        <a:pt x="2" y="25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72" name="Freeform 428"/>
                <p:cNvSpPr>
                  <a:spLocks/>
                </p:cNvSpPr>
                <p:nvPr/>
              </p:nvSpPr>
              <p:spPr bwMode="auto">
                <a:xfrm>
                  <a:off x="6457" y="667"/>
                  <a:ext cx="36" cy="149"/>
                </a:xfrm>
                <a:custGeom>
                  <a:avLst/>
                  <a:gdLst/>
                  <a:ahLst/>
                  <a:cxnLst>
                    <a:cxn ang="0">
                      <a:pos x="3" y="314"/>
                    </a:cxn>
                    <a:cxn ang="0">
                      <a:pos x="3" y="305"/>
                    </a:cxn>
                    <a:cxn ang="0">
                      <a:pos x="64" y="159"/>
                    </a:cxn>
                    <a:cxn ang="0">
                      <a:pos x="64" y="158"/>
                    </a:cxn>
                    <a:cxn ang="0">
                      <a:pos x="4" y="11"/>
                    </a:cxn>
                    <a:cxn ang="0">
                      <a:pos x="4" y="2"/>
                    </a:cxn>
                    <a:cxn ang="0">
                      <a:pos x="13" y="2"/>
                    </a:cxn>
                    <a:cxn ang="0">
                      <a:pos x="77" y="158"/>
                    </a:cxn>
                    <a:cxn ang="0">
                      <a:pos x="77" y="158"/>
                    </a:cxn>
                    <a:cxn ang="0">
                      <a:pos x="12" y="314"/>
                    </a:cxn>
                    <a:cxn ang="0">
                      <a:pos x="7" y="316"/>
                    </a:cxn>
                    <a:cxn ang="0">
                      <a:pos x="3" y="314"/>
                    </a:cxn>
                  </a:cxnLst>
                  <a:rect l="0" t="0" r="r" b="b"/>
                  <a:pathLst>
                    <a:path w="77" h="316">
                      <a:moveTo>
                        <a:pt x="3" y="314"/>
                      </a:moveTo>
                      <a:cubicBezTo>
                        <a:pt x="0" y="312"/>
                        <a:pt x="0" y="308"/>
                        <a:pt x="3" y="305"/>
                      </a:cubicBezTo>
                      <a:cubicBezTo>
                        <a:pt x="40" y="268"/>
                        <a:pt x="64" y="216"/>
                        <a:pt x="64" y="159"/>
                      </a:cubicBezTo>
                      <a:cubicBezTo>
                        <a:pt x="64" y="158"/>
                        <a:pt x="64" y="158"/>
                        <a:pt x="64" y="158"/>
                      </a:cubicBezTo>
                      <a:cubicBezTo>
                        <a:pt x="64" y="101"/>
                        <a:pt x="41" y="49"/>
                        <a:pt x="4" y="11"/>
                      </a:cubicBezTo>
                      <a:cubicBezTo>
                        <a:pt x="1" y="9"/>
                        <a:pt x="1" y="5"/>
                        <a:pt x="4" y="2"/>
                      </a:cubicBezTo>
                      <a:cubicBezTo>
                        <a:pt x="6" y="0"/>
                        <a:pt x="10" y="0"/>
                        <a:pt x="13" y="2"/>
                      </a:cubicBezTo>
                      <a:cubicBezTo>
                        <a:pt x="53" y="42"/>
                        <a:pt x="77" y="97"/>
                        <a:pt x="77" y="158"/>
                      </a:cubicBezTo>
                      <a:cubicBezTo>
                        <a:pt x="77" y="158"/>
                        <a:pt x="77" y="158"/>
                        <a:pt x="77" y="158"/>
                      </a:cubicBezTo>
                      <a:cubicBezTo>
                        <a:pt x="77" y="219"/>
                        <a:pt x="52" y="275"/>
                        <a:pt x="12" y="314"/>
                      </a:cubicBezTo>
                      <a:cubicBezTo>
                        <a:pt x="10" y="316"/>
                        <a:pt x="9" y="316"/>
                        <a:pt x="7" y="316"/>
                      </a:cubicBezTo>
                      <a:cubicBezTo>
                        <a:pt x="5" y="316"/>
                        <a:pt x="4" y="316"/>
                        <a:pt x="3" y="31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73" name="Freeform 429"/>
                <p:cNvSpPr>
                  <a:spLocks/>
                </p:cNvSpPr>
                <p:nvPr/>
              </p:nvSpPr>
              <p:spPr bwMode="auto">
                <a:xfrm>
                  <a:off x="6273" y="678"/>
                  <a:ext cx="132" cy="126"/>
                </a:xfrm>
                <a:custGeom>
                  <a:avLst/>
                  <a:gdLst/>
                  <a:ahLst/>
                  <a:cxnLst>
                    <a:cxn ang="0">
                      <a:pos x="232" y="1"/>
                    </a:cxn>
                    <a:cxn ang="0">
                      <a:pos x="223" y="3"/>
                    </a:cxn>
                    <a:cxn ang="0">
                      <a:pos x="223" y="1"/>
                    </a:cxn>
                    <a:cxn ang="0">
                      <a:pos x="143" y="0"/>
                    </a:cxn>
                    <a:cxn ang="0">
                      <a:pos x="100" y="66"/>
                    </a:cxn>
                    <a:cxn ang="0">
                      <a:pos x="85" y="80"/>
                    </a:cxn>
                    <a:cxn ang="0">
                      <a:pos x="85" y="56"/>
                    </a:cxn>
                    <a:cxn ang="0">
                      <a:pos x="85" y="55"/>
                    </a:cxn>
                    <a:cxn ang="0">
                      <a:pos x="84" y="55"/>
                    </a:cxn>
                    <a:cxn ang="0">
                      <a:pos x="47" y="54"/>
                    </a:cxn>
                    <a:cxn ang="0">
                      <a:pos x="46" y="55"/>
                    </a:cxn>
                    <a:cxn ang="0">
                      <a:pos x="1" y="79"/>
                    </a:cxn>
                    <a:cxn ang="0">
                      <a:pos x="0" y="80"/>
                    </a:cxn>
                    <a:cxn ang="0">
                      <a:pos x="0" y="223"/>
                    </a:cxn>
                    <a:cxn ang="0">
                      <a:pos x="1" y="225"/>
                    </a:cxn>
                    <a:cxn ang="0">
                      <a:pos x="42" y="225"/>
                    </a:cxn>
                    <a:cxn ang="0">
                      <a:pos x="43" y="225"/>
                    </a:cxn>
                    <a:cxn ang="0">
                      <a:pos x="84" y="200"/>
                    </a:cxn>
                    <a:cxn ang="0">
                      <a:pos x="85" y="199"/>
                    </a:cxn>
                    <a:cxn ang="0">
                      <a:pos x="85" y="190"/>
                    </a:cxn>
                    <a:cxn ang="0">
                      <a:pos x="101" y="206"/>
                    </a:cxn>
                    <a:cxn ang="0">
                      <a:pos x="142" y="266"/>
                    </a:cxn>
                    <a:cxn ang="0">
                      <a:pos x="231" y="266"/>
                    </a:cxn>
                    <a:cxn ang="0">
                      <a:pos x="281" y="134"/>
                    </a:cxn>
                    <a:cxn ang="0">
                      <a:pos x="232" y="1"/>
                    </a:cxn>
                  </a:cxnLst>
                  <a:rect l="0" t="0" r="r" b="b"/>
                  <a:pathLst>
                    <a:path w="281" h="267">
                      <a:moveTo>
                        <a:pt x="232" y="1"/>
                      </a:moveTo>
                      <a:cubicBezTo>
                        <a:pt x="229" y="1"/>
                        <a:pt x="226" y="1"/>
                        <a:pt x="223" y="3"/>
                      </a:cubicBezTo>
                      <a:cubicBezTo>
                        <a:pt x="223" y="1"/>
                        <a:pt x="223" y="1"/>
                        <a:pt x="223" y="1"/>
                      </a:cubicBezTo>
                      <a:cubicBezTo>
                        <a:pt x="143" y="0"/>
                        <a:pt x="143" y="0"/>
                        <a:pt x="143" y="0"/>
                      </a:cubicBezTo>
                      <a:cubicBezTo>
                        <a:pt x="125" y="0"/>
                        <a:pt x="109" y="27"/>
                        <a:pt x="100" y="66"/>
                      </a:cubicBezTo>
                      <a:cubicBezTo>
                        <a:pt x="95" y="71"/>
                        <a:pt x="90" y="75"/>
                        <a:pt x="85" y="80"/>
                      </a:cubicBezTo>
                      <a:cubicBezTo>
                        <a:pt x="85" y="56"/>
                        <a:pt x="85" y="56"/>
                        <a:pt x="85" y="56"/>
                      </a:cubicBezTo>
                      <a:cubicBezTo>
                        <a:pt x="85" y="56"/>
                        <a:pt x="85" y="56"/>
                        <a:pt x="85" y="55"/>
                      </a:cubicBezTo>
                      <a:cubicBezTo>
                        <a:pt x="85" y="55"/>
                        <a:pt x="84" y="55"/>
                        <a:pt x="84" y="55"/>
                      </a:cubicBezTo>
                      <a:cubicBezTo>
                        <a:pt x="47" y="54"/>
                        <a:pt x="47" y="54"/>
                        <a:pt x="47" y="54"/>
                      </a:cubicBezTo>
                      <a:cubicBezTo>
                        <a:pt x="46" y="55"/>
                        <a:pt x="46" y="55"/>
                        <a:pt x="46" y="55"/>
                      </a:cubicBezTo>
                      <a:cubicBezTo>
                        <a:pt x="1" y="79"/>
                        <a:pt x="1" y="79"/>
                        <a:pt x="1" y="79"/>
                      </a:cubicBezTo>
                      <a:cubicBezTo>
                        <a:pt x="1" y="79"/>
                        <a:pt x="0" y="80"/>
                        <a:pt x="0" y="80"/>
                      </a:cubicBezTo>
                      <a:cubicBezTo>
                        <a:pt x="0" y="223"/>
                        <a:pt x="0" y="223"/>
                        <a:pt x="0" y="223"/>
                      </a:cubicBezTo>
                      <a:cubicBezTo>
                        <a:pt x="0" y="224"/>
                        <a:pt x="0" y="225"/>
                        <a:pt x="1" y="225"/>
                      </a:cubicBezTo>
                      <a:cubicBezTo>
                        <a:pt x="42" y="225"/>
                        <a:pt x="42" y="225"/>
                        <a:pt x="42" y="225"/>
                      </a:cubicBezTo>
                      <a:cubicBezTo>
                        <a:pt x="43" y="225"/>
                        <a:pt x="43" y="225"/>
                        <a:pt x="43" y="225"/>
                      </a:cubicBezTo>
                      <a:cubicBezTo>
                        <a:pt x="84" y="200"/>
                        <a:pt x="84" y="200"/>
                        <a:pt x="84" y="200"/>
                      </a:cubicBezTo>
                      <a:cubicBezTo>
                        <a:pt x="85" y="200"/>
                        <a:pt x="85" y="200"/>
                        <a:pt x="85" y="199"/>
                      </a:cubicBezTo>
                      <a:cubicBezTo>
                        <a:pt x="85" y="190"/>
                        <a:pt x="85" y="190"/>
                        <a:pt x="85" y="190"/>
                      </a:cubicBezTo>
                      <a:cubicBezTo>
                        <a:pt x="90" y="196"/>
                        <a:pt x="95" y="201"/>
                        <a:pt x="101" y="206"/>
                      </a:cubicBezTo>
                      <a:cubicBezTo>
                        <a:pt x="109" y="242"/>
                        <a:pt x="125" y="266"/>
                        <a:pt x="142" y="266"/>
                      </a:cubicBezTo>
                      <a:cubicBezTo>
                        <a:pt x="231" y="266"/>
                        <a:pt x="231" y="266"/>
                        <a:pt x="231" y="266"/>
                      </a:cubicBezTo>
                      <a:cubicBezTo>
                        <a:pt x="258" y="267"/>
                        <a:pt x="281" y="207"/>
                        <a:pt x="281" y="134"/>
                      </a:cubicBezTo>
                      <a:cubicBezTo>
                        <a:pt x="281" y="60"/>
                        <a:pt x="259" y="1"/>
                        <a:pt x="23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74" name="Freeform 430"/>
                <p:cNvSpPr>
                  <a:spLocks noEditPoints="1"/>
                </p:cNvSpPr>
                <p:nvPr/>
              </p:nvSpPr>
              <p:spPr bwMode="auto">
                <a:xfrm>
                  <a:off x="6270" y="675"/>
                  <a:ext cx="138" cy="132"/>
                </a:xfrm>
                <a:custGeom>
                  <a:avLst/>
                  <a:gdLst/>
                  <a:ahLst/>
                  <a:cxnLst>
                    <a:cxn ang="0">
                      <a:pos x="278" y="43"/>
                    </a:cxn>
                    <a:cxn ang="0">
                      <a:pos x="237" y="0"/>
                    </a:cxn>
                    <a:cxn ang="0">
                      <a:pos x="232" y="1"/>
                    </a:cxn>
                    <a:cxn ang="0">
                      <a:pos x="150" y="0"/>
                    </a:cxn>
                    <a:cxn ang="0">
                      <a:pos x="109" y="43"/>
                    </a:cxn>
                    <a:cxn ang="0">
                      <a:pos x="100" y="66"/>
                    </a:cxn>
                    <a:cxn ang="0">
                      <a:pos x="95" y="71"/>
                    </a:cxn>
                    <a:cxn ang="0">
                      <a:pos x="95" y="62"/>
                    </a:cxn>
                    <a:cxn ang="0">
                      <a:pos x="95" y="60"/>
                    </a:cxn>
                    <a:cxn ang="0">
                      <a:pos x="89" y="56"/>
                    </a:cxn>
                    <a:cxn ang="0">
                      <a:pos x="49" y="57"/>
                    </a:cxn>
                    <a:cxn ang="0">
                      <a:pos x="1" y="86"/>
                    </a:cxn>
                    <a:cxn ang="0">
                      <a:pos x="6" y="235"/>
                    </a:cxn>
                    <a:cxn ang="0">
                      <a:pos x="51" y="235"/>
                    </a:cxn>
                    <a:cxn ang="0">
                      <a:pos x="100" y="220"/>
                    </a:cxn>
                    <a:cxn ang="0">
                      <a:pos x="108" y="236"/>
                    </a:cxn>
                    <a:cxn ang="0">
                      <a:pos x="236" y="279"/>
                    </a:cxn>
                    <a:cxn ang="0">
                      <a:pos x="236" y="279"/>
                    </a:cxn>
                    <a:cxn ang="0">
                      <a:pos x="238" y="279"/>
                    </a:cxn>
                    <a:cxn ang="0">
                      <a:pos x="277" y="236"/>
                    </a:cxn>
                    <a:cxn ang="0">
                      <a:pos x="286" y="140"/>
                    </a:cxn>
                    <a:cxn ang="0">
                      <a:pos x="292" y="138"/>
                    </a:cxn>
                    <a:cxn ang="0">
                      <a:pos x="13" y="222"/>
                    </a:cxn>
                    <a:cxn ang="0">
                      <a:pos x="54" y="69"/>
                    </a:cxn>
                    <a:cxn ang="0">
                      <a:pos x="82" y="84"/>
                    </a:cxn>
                    <a:cxn ang="0">
                      <a:pos x="61" y="143"/>
                    </a:cxn>
                    <a:cxn ang="0">
                      <a:pos x="45" y="222"/>
                    </a:cxn>
                    <a:cxn ang="0">
                      <a:pos x="97" y="87"/>
                    </a:cxn>
                    <a:cxn ang="0">
                      <a:pos x="93" y="140"/>
                    </a:cxn>
                    <a:cxn ang="0">
                      <a:pos x="74" y="143"/>
                    </a:cxn>
                    <a:cxn ang="0">
                      <a:pos x="106" y="140"/>
                    </a:cxn>
                    <a:cxn ang="0">
                      <a:pos x="121" y="47"/>
                    </a:cxn>
                    <a:cxn ang="0">
                      <a:pos x="150" y="13"/>
                    </a:cxn>
                    <a:cxn ang="0">
                      <a:pos x="212" y="13"/>
                    </a:cxn>
                    <a:cxn ang="0">
                      <a:pos x="180" y="139"/>
                    </a:cxn>
                    <a:cxn ang="0">
                      <a:pos x="195" y="236"/>
                    </a:cxn>
                    <a:cxn ang="0">
                      <a:pos x="149" y="266"/>
                    </a:cxn>
                    <a:cxn ang="0">
                      <a:pos x="265" y="231"/>
                    </a:cxn>
                    <a:cxn ang="0">
                      <a:pos x="236" y="266"/>
                    </a:cxn>
                    <a:cxn ang="0">
                      <a:pos x="235" y="266"/>
                    </a:cxn>
                    <a:cxn ang="0">
                      <a:pos x="207" y="232"/>
                    </a:cxn>
                    <a:cxn ang="0">
                      <a:pos x="193" y="140"/>
                    </a:cxn>
                    <a:cxn ang="0">
                      <a:pos x="236" y="13"/>
                    </a:cxn>
                    <a:cxn ang="0">
                      <a:pos x="237" y="13"/>
                    </a:cxn>
                    <a:cxn ang="0">
                      <a:pos x="237" y="13"/>
                    </a:cxn>
                    <a:cxn ang="0">
                      <a:pos x="265" y="47"/>
                    </a:cxn>
                    <a:cxn ang="0">
                      <a:pos x="279" y="140"/>
                    </a:cxn>
                  </a:cxnLst>
                  <a:rect l="0" t="0" r="r" b="b"/>
                  <a:pathLst>
                    <a:path w="292" h="279">
                      <a:moveTo>
                        <a:pt x="292" y="138"/>
                      </a:moveTo>
                      <a:cubicBezTo>
                        <a:pt x="292" y="101"/>
                        <a:pt x="287" y="68"/>
                        <a:pt x="278" y="43"/>
                      </a:cubicBezTo>
                      <a:cubicBezTo>
                        <a:pt x="268" y="19"/>
                        <a:pt x="256" y="1"/>
                        <a:pt x="237" y="0"/>
                      </a:cubicBezTo>
                      <a:cubicBezTo>
                        <a:pt x="237" y="0"/>
                        <a:pt x="237" y="0"/>
                        <a:pt x="237" y="0"/>
                      </a:cubicBezTo>
                      <a:cubicBezTo>
                        <a:pt x="237" y="0"/>
                        <a:pt x="237" y="0"/>
                        <a:pt x="237" y="0"/>
                      </a:cubicBezTo>
                      <a:cubicBezTo>
                        <a:pt x="235" y="0"/>
                        <a:pt x="234" y="0"/>
                        <a:pt x="232" y="1"/>
                      </a:cubicBezTo>
                      <a:cubicBezTo>
                        <a:pt x="232" y="0"/>
                        <a:pt x="231" y="0"/>
                        <a:pt x="230" y="0"/>
                      </a:cubicBezTo>
                      <a:cubicBezTo>
                        <a:pt x="150" y="0"/>
                        <a:pt x="150" y="0"/>
                        <a:pt x="150" y="0"/>
                      </a:cubicBezTo>
                      <a:cubicBezTo>
                        <a:pt x="150" y="0"/>
                        <a:pt x="150" y="0"/>
                        <a:pt x="150" y="0"/>
                      </a:cubicBezTo>
                      <a:cubicBezTo>
                        <a:pt x="131" y="0"/>
                        <a:pt x="118" y="18"/>
                        <a:pt x="109" y="43"/>
                      </a:cubicBezTo>
                      <a:cubicBezTo>
                        <a:pt x="106" y="50"/>
                        <a:pt x="104" y="57"/>
                        <a:pt x="102" y="66"/>
                      </a:cubicBezTo>
                      <a:cubicBezTo>
                        <a:pt x="101" y="66"/>
                        <a:pt x="101" y="66"/>
                        <a:pt x="100" y="66"/>
                      </a:cubicBezTo>
                      <a:cubicBezTo>
                        <a:pt x="100" y="66"/>
                        <a:pt x="100" y="66"/>
                        <a:pt x="100" y="66"/>
                      </a:cubicBezTo>
                      <a:cubicBezTo>
                        <a:pt x="98" y="68"/>
                        <a:pt x="97" y="69"/>
                        <a:pt x="95" y="71"/>
                      </a:cubicBezTo>
                      <a:cubicBezTo>
                        <a:pt x="95" y="62"/>
                        <a:pt x="95" y="62"/>
                        <a:pt x="95" y="62"/>
                      </a:cubicBezTo>
                      <a:cubicBezTo>
                        <a:pt x="95" y="62"/>
                        <a:pt x="95" y="62"/>
                        <a:pt x="95" y="62"/>
                      </a:cubicBezTo>
                      <a:cubicBezTo>
                        <a:pt x="95" y="62"/>
                        <a:pt x="95" y="62"/>
                        <a:pt x="95" y="62"/>
                      </a:cubicBezTo>
                      <a:cubicBezTo>
                        <a:pt x="95" y="61"/>
                        <a:pt x="95" y="61"/>
                        <a:pt x="95" y="60"/>
                      </a:cubicBezTo>
                      <a:cubicBezTo>
                        <a:pt x="95" y="60"/>
                        <a:pt x="95" y="60"/>
                        <a:pt x="95" y="60"/>
                      </a:cubicBezTo>
                      <a:cubicBezTo>
                        <a:pt x="94" y="57"/>
                        <a:pt x="91" y="56"/>
                        <a:pt x="89" y="56"/>
                      </a:cubicBezTo>
                      <a:cubicBezTo>
                        <a:pt x="52" y="56"/>
                        <a:pt x="52" y="56"/>
                        <a:pt x="52" y="56"/>
                      </a:cubicBezTo>
                      <a:cubicBezTo>
                        <a:pt x="51" y="56"/>
                        <a:pt x="50" y="56"/>
                        <a:pt x="49" y="57"/>
                      </a:cubicBezTo>
                      <a:cubicBezTo>
                        <a:pt x="4" y="81"/>
                        <a:pt x="4" y="81"/>
                        <a:pt x="4" y="81"/>
                      </a:cubicBezTo>
                      <a:cubicBezTo>
                        <a:pt x="2" y="82"/>
                        <a:pt x="1" y="84"/>
                        <a:pt x="1" y="86"/>
                      </a:cubicBezTo>
                      <a:cubicBezTo>
                        <a:pt x="0" y="229"/>
                        <a:pt x="0" y="229"/>
                        <a:pt x="0" y="229"/>
                      </a:cubicBezTo>
                      <a:cubicBezTo>
                        <a:pt x="0" y="232"/>
                        <a:pt x="3" y="235"/>
                        <a:pt x="6" y="235"/>
                      </a:cubicBezTo>
                      <a:cubicBezTo>
                        <a:pt x="47" y="236"/>
                        <a:pt x="47" y="236"/>
                        <a:pt x="47" y="236"/>
                      </a:cubicBezTo>
                      <a:cubicBezTo>
                        <a:pt x="48" y="236"/>
                        <a:pt x="50" y="235"/>
                        <a:pt x="51" y="235"/>
                      </a:cubicBezTo>
                      <a:cubicBezTo>
                        <a:pt x="90" y="211"/>
                        <a:pt x="90" y="211"/>
                        <a:pt x="90" y="211"/>
                      </a:cubicBezTo>
                      <a:cubicBezTo>
                        <a:pt x="93" y="214"/>
                        <a:pt x="96" y="217"/>
                        <a:pt x="100" y="220"/>
                      </a:cubicBezTo>
                      <a:cubicBezTo>
                        <a:pt x="101" y="221"/>
                        <a:pt x="102" y="221"/>
                        <a:pt x="103" y="221"/>
                      </a:cubicBezTo>
                      <a:cubicBezTo>
                        <a:pt x="105" y="226"/>
                        <a:pt x="106" y="231"/>
                        <a:pt x="108" y="236"/>
                      </a:cubicBezTo>
                      <a:cubicBezTo>
                        <a:pt x="117" y="260"/>
                        <a:pt x="130" y="278"/>
                        <a:pt x="149" y="279"/>
                      </a:cubicBezTo>
                      <a:cubicBezTo>
                        <a:pt x="236" y="279"/>
                        <a:pt x="236" y="279"/>
                        <a:pt x="236" y="279"/>
                      </a:cubicBezTo>
                      <a:cubicBezTo>
                        <a:pt x="236" y="279"/>
                        <a:pt x="236" y="279"/>
                        <a:pt x="236" y="279"/>
                      </a:cubicBezTo>
                      <a:cubicBezTo>
                        <a:pt x="236" y="279"/>
                        <a:pt x="236" y="279"/>
                        <a:pt x="236" y="279"/>
                      </a:cubicBezTo>
                      <a:cubicBezTo>
                        <a:pt x="238" y="279"/>
                        <a:pt x="238" y="279"/>
                        <a:pt x="238" y="279"/>
                      </a:cubicBezTo>
                      <a:cubicBezTo>
                        <a:pt x="238" y="279"/>
                        <a:pt x="238" y="279"/>
                        <a:pt x="238" y="279"/>
                      </a:cubicBezTo>
                      <a:cubicBezTo>
                        <a:pt x="238" y="279"/>
                        <a:pt x="239" y="279"/>
                        <a:pt x="239" y="279"/>
                      </a:cubicBezTo>
                      <a:cubicBezTo>
                        <a:pt x="256" y="276"/>
                        <a:pt x="268" y="259"/>
                        <a:pt x="277" y="236"/>
                      </a:cubicBezTo>
                      <a:cubicBezTo>
                        <a:pt x="287" y="211"/>
                        <a:pt x="292" y="177"/>
                        <a:pt x="292" y="140"/>
                      </a:cubicBezTo>
                      <a:cubicBezTo>
                        <a:pt x="286" y="140"/>
                        <a:pt x="286" y="140"/>
                        <a:pt x="286" y="140"/>
                      </a:cubicBezTo>
                      <a:cubicBezTo>
                        <a:pt x="292" y="139"/>
                        <a:pt x="292" y="139"/>
                        <a:pt x="292" y="139"/>
                      </a:cubicBezTo>
                      <a:cubicBezTo>
                        <a:pt x="292" y="139"/>
                        <a:pt x="292" y="139"/>
                        <a:pt x="292" y="138"/>
                      </a:cubicBezTo>
                      <a:close/>
                      <a:moveTo>
                        <a:pt x="45" y="222"/>
                      </a:moveTo>
                      <a:cubicBezTo>
                        <a:pt x="13" y="222"/>
                        <a:pt x="13" y="222"/>
                        <a:pt x="13" y="222"/>
                      </a:cubicBezTo>
                      <a:cubicBezTo>
                        <a:pt x="14" y="90"/>
                        <a:pt x="14" y="90"/>
                        <a:pt x="14" y="90"/>
                      </a:cubicBezTo>
                      <a:cubicBezTo>
                        <a:pt x="54" y="69"/>
                        <a:pt x="54" y="69"/>
                        <a:pt x="54" y="69"/>
                      </a:cubicBezTo>
                      <a:cubicBezTo>
                        <a:pt x="82" y="69"/>
                        <a:pt x="82" y="69"/>
                        <a:pt x="82" y="69"/>
                      </a:cubicBezTo>
                      <a:cubicBezTo>
                        <a:pt x="82" y="84"/>
                        <a:pt x="82" y="84"/>
                        <a:pt x="82" y="84"/>
                      </a:cubicBezTo>
                      <a:cubicBezTo>
                        <a:pt x="69" y="101"/>
                        <a:pt x="61" y="121"/>
                        <a:pt x="61" y="143"/>
                      </a:cubicBezTo>
                      <a:cubicBezTo>
                        <a:pt x="61" y="143"/>
                        <a:pt x="61" y="143"/>
                        <a:pt x="61" y="143"/>
                      </a:cubicBezTo>
                      <a:cubicBezTo>
                        <a:pt x="61" y="165"/>
                        <a:pt x="68" y="185"/>
                        <a:pt x="81" y="201"/>
                      </a:cubicBezTo>
                      <a:lnTo>
                        <a:pt x="45" y="222"/>
                      </a:lnTo>
                      <a:close/>
                      <a:moveTo>
                        <a:pt x="74" y="143"/>
                      </a:moveTo>
                      <a:cubicBezTo>
                        <a:pt x="74" y="122"/>
                        <a:pt x="82" y="103"/>
                        <a:pt x="97" y="87"/>
                      </a:cubicBezTo>
                      <a:cubicBezTo>
                        <a:pt x="95" y="103"/>
                        <a:pt x="93" y="120"/>
                        <a:pt x="93" y="139"/>
                      </a:cubicBezTo>
                      <a:cubicBezTo>
                        <a:pt x="93" y="139"/>
                        <a:pt x="93" y="140"/>
                        <a:pt x="93" y="140"/>
                      </a:cubicBezTo>
                      <a:cubicBezTo>
                        <a:pt x="93" y="162"/>
                        <a:pt x="95" y="183"/>
                        <a:pt x="99" y="201"/>
                      </a:cubicBezTo>
                      <a:cubicBezTo>
                        <a:pt x="83" y="185"/>
                        <a:pt x="74" y="165"/>
                        <a:pt x="74" y="143"/>
                      </a:cubicBezTo>
                      <a:close/>
                      <a:moveTo>
                        <a:pt x="120" y="231"/>
                      </a:moveTo>
                      <a:cubicBezTo>
                        <a:pt x="112" y="208"/>
                        <a:pt x="106" y="176"/>
                        <a:pt x="106" y="140"/>
                      </a:cubicBezTo>
                      <a:cubicBezTo>
                        <a:pt x="106" y="140"/>
                        <a:pt x="106" y="140"/>
                        <a:pt x="106" y="139"/>
                      </a:cubicBezTo>
                      <a:cubicBezTo>
                        <a:pt x="106" y="103"/>
                        <a:pt x="112" y="70"/>
                        <a:pt x="121" y="47"/>
                      </a:cubicBezTo>
                      <a:cubicBezTo>
                        <a:pt x="129" y="24"/>
                        <a:pt x="141" y="12"/>
                        <a:pt x="150" y="13"/>
                      </a:cubicBezTo>
                      <a:cubicBezTo>
                        <a:pt x="150" y="13"/>
                        <a:pt x="150" y="13"/>
                        <a:pt x="150" y="13"/>
                      </a:cubicBezTo>
                      <a:cubicBezTo>
                        <a:pt x="150" y="13"/>
                        <a:pt x="150" y="13"/>
                        <a:pt x="150" y="13"/>
                      </a:cubicBezTo>
                      <a:cubicBezTo>
                        <a:pt x="212" y="13"/>
                        <a:pt x="212" y="13"/>
                        <a:pt x="212" y="13"/>
                      </a:cubicBezTo>
                      <a:cubicBezTo>
                        <a:pt x="206" y="21"/>
                        <a:pt x="200" y="31"/>
                        <a:pt x="195" y="43"/>
                      </a:cubicBezTo>
                      <a:cubicBezTo>
                        <a:pt x="186" y="68"/>
                        <a:pt x="180" y="102"/>
                        <a:pt x="180" y="139"/>
                      </a:cubicBezTo>
                      <a:cubicBezTo>
                        <a:pt x="180" y="140"/>
                        <a:pt x="180" y="140"/>
                        <a:pt x="180" y="141"/>
                      </a:cubicBezTo>
                      <a:cubicBezTo>
                        <a:pt x="180" y="178"/>
                        <a:pt x="186" y="211"/>
                        <a:pt x="195" y="236"/>
                      </a:cubicBezTo>
                      <a:cubicBezTo>
                        <a:pt x="199" y="248"/>
                        <a:pt x="205" y="258"/>
                        <a:pt x="211" y="266"/>
                      </a:cubicBezTo>
                      <a:cubicBezTo>
                        <a:pt x="149" y="266"/>
                        <a:pt x="149" y="266"/>
                        <a:pt x="149" y="266"/>
                      </a:cubicBezTo>
                      <a:cubicBezTo>
                        <a:pt x="140" y="266"/>
                        <a:pt x="129" y="254"/>
                        <a:pt x="120" y="231"/>
                      </a:cubicBezTo>
                      <a:close/>
                      <a:moveTo>
                        <a:pt x="265" y="231"/>
                      </a:moveTo>
                      <a:cubicBezTo>
                        <a:pt x="256" y="254"/>
                        <a:pt x="244" y="266"/>
                        <a:pt x="236" y="266"/>
                      </a:cubicBezTo>
                      <a:cubicBezTo>
                        <a:pt x="236" y="266"/>
                        <a:pt x="236" y="266"/>
                        <a:pt x="236" y="266"/>
                      </a:cubicBezTo>
                      <a:cubicBezTo>
                        <a:pt x="236" y="266"/>
                        <a:pt x="236" y="266"/>
                        <a:pt x="236" y="266"/>
                      </a:cubicBezTo>
                      <a:cubicBezTo>
                        <a:pt x="235" y="266"/>
                        <a:pt x="235" y="266"/>
                        <a:pt x="235" y="266"/>
                      </a:cubicBezTo>
                      <a:cubicBezTo>
                        <a:pt x="235" y="266"/>
                        <a:pt x="235" y="266"/>
                        <a:pt x="235" y="266"/>
                      </a:cubicBezTo>
                      <a:cubicBezTo>
                        <a:pt x="227" y="266"/>
                        <a:pt x="215" y="254"/>
                        <a:pt x="207" y="232"/>
                      </a:cubicBezTo>
                      <a:cubicBezTo>
                        <a:pt x="199" y="209"/>
                        <a:pt x="193" y="177"/>
                        <a:pt x="193" y="141"/>
                      </a:cubicBezTo>
                      <a:cubicBezTo>
                        <a:pt x="193" y="140"/>
                        <a:pt x="193" y="140"/>
                        <a:pt x="193" y="140"/>
                      </a:cubicBezTo>
                      <a:cubicBezTo>
                        <a:pt x="193" y="103"/>
                        <a:pt x="199" y="71"/>
                        <a:pt x="208" y="48"/>
                      </a:cubicBezTo>
                      <a:cubicBezTo>
                        <a:pt x="216" y="25"/>
                        <a:pt x="228" y="13"/>
                        <a:pt x="236" y="13"/>
                      </a:cubicBezTo>
                      <a:cubicBezTo>
                        <a:pt x="236" y="13"/>
                        <a:pt x="236" y="13"/>
                        <a:pt x="236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45" y="13"/>
                        <a:pt x="257" y="24"/>
                        <a:pt x="265" y="47"/>
                      </a:cubicBezTo>
                      <a:cubicBezTo>
                        <a:pt x="274" y="70"/>
                        <a:pt x="279" y="103"/>
                        <a:pt x="279" y="138"/>
                      </a:cubicBezTo>
                      <a:cubicBezTo>
                        <a:pt x="279" y="139"/>
                        <a:pt x="279" y="139"/>
                        <a:pt x="279" y="140"/>
                      </a:cubicBezTo>
                      <a:cubicBezTo>
                        <a:pt x="279" y="176"/>
                        <a:pt x="274" y="208"/>
                        <a:pt x="265" y="231"/>
                      </a:cubicBezTo>
                      <a:close/>
                    </a:path>
                  </a:pathLst>
                </a:custGeom>
                <a:solidFill>
                  <a:srgbClr val="FF82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08" name="Group 431"/>
            <p:cNvGrpSpPr>
              <a:grpSpLocks/>
            </p:cNvGrpSpPr>
            <p:nvPr/>
          </p:nvGrpSpPr>
          <p:grpSpPr bwMode="auto">
            <a:xfrm>
              <a:off x="3396278" y="2302646"/>
              <a:ext cx="792163" cy="465212"/>
              <a:chOff x="1973" y="2290"/>
              <a:chExt cx="499" cy="347"/>
            </a:xfrm>
          </p:grpSpPr>
          <p:sp>
            <p:nvSpPr>
              <p:cNvPr id="255" name="Oval 432"/>
              <p:cNvSpPr>
                <a:spLocks noChangeArrowheads="1"/>
              </p:cNvSpPr>
              <p:nvPr/>
            </p:nvSpPr>
            <p:spPr bwMode="auto">
              <a:xfrm rot="261021">
                <a:off x="1973" y="2330"/>
                <a:ext cx="499" cy="307"/>
              </a:xfrm>
              <a:prstGeom prst="ellipse">
                <a:avLst/>
              </a:prstGeom>
              <a:solidFill>
                <a:srgbClr val="FF8200">
                  <a:alpha val="50000"/>
                </a:srgbClr>
              </a:solidFill>
              <a:ln w="19050" algn="ctr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09" name="Group 433"/>
              <p:cNvGrpSpPr>
                <a:grpSpLocks/>
              </p:cNvGrpSpPr>
              <p:nvPr/>
            </p:nvGrpSpPr>
            <p:grpSpPr bwMode="auto">
              <a:xfrm>
                <a:off x="2120" y="2290"/>
                <a:ext cx="204" cy="204"/>
                <a:chOff x="6249" y="609"/>
                <a:chExt cx="268" cy="269"/>
              </a:xfrm>
            </p:grpSpPr>
            <p:sp>
              <p:nvSpPr>
                <p:cNvPr id="257" name="Freeform 434"/>
                <p:cNvSpPr>
                  <a:spLocks/>
                </p:cNvSpPr>
                <p:nvPr/>
              </p:nvSpPr>
              <p:spPr bwMode="auto">
                <a:xfrm>
                  <a:off x="6251" y="612"/>
                  <a:ext cx="263" cy="262"/>
                </a:xfrm>
                <a:custGeom>
                  <a:avLst/>
                  <a:gdLst/>
                  <a:ahLst/>
                  <a:cxnLst>
                    <a:cxn ang="0">
                      <a:pos x="554" y="494"/>
                    </a:cxn>
                    <a:cxn ang="0">
                      <a:pos x="491" y="556"/>
                    </a:cxn>
                    <a:cxn ang="0">
                      <a:pos x="63" y="554"/>
                    </a:cxn>
                    <a:cxn ang="0">
                      <a:pos x="0" y="492"/>
                    </a:cxn>
                    <a:cxn ang="0">
                      <a:pos x="2" y="63"/>
                    </a:cxn>
                    <a:cxn ang="0">
                      <a:pos x="65" y="0"/>
                    </a:cxn>
                    <a:cxn ang="0">
                      <a:pos x="494" y="2"/>
                    </a:cxn>
                    <a:cxn ang="0">
                      <a:pos x="556" y="65"/>
                    </a:cxn>
                    <a:cxn ang="0">
                      <a:pos x="554" y="494"/>
                    </a:cxn>
                  </a:cxnLst>
                  <a:rect l="0" t="0" r="r" b="b"/>
                  <a:pathLst>
                    <a:path w="556" h="556">
                      <a:moveTo>
                        <a:pt x="554" y="494"/>
                      </a:moveTo>
                      <a:cubicBezTo>
                        <a:pt x="554" y="528"/>
                        <a:pt x="526" y="556"/>
                        <a:pt x="491" y="556"/>
                      </a:cubicBezTo>
                      <a:cubicBezTo>
                        <a:pt x="63" y="554"/>
                        <a:pt x="63" y="554"/>
                        <a:pt x="63" y="554"/>
                      </a:cubicBezTo>
                      <a:cubicBezTo>
                        <a:pt x="28" y="554"/>
                        <a:pt x="0" y="526"/>
                        <a:pt x="0" y="492"/>
                      </a:cubicBezTo>
                      <a:cubicBezTo>
                        <a:pt x="2" y="63"/>
                        <a:pt x="2" y="63"/>
                        <a:pt x="2" y="63"/>
                      </a:cubicBezTo>
                      <a:cubicBezTo>
                        <a:pt x="2" y="28"/>
                        <a:pt x="30" y="0"/>
                        <a:pt x="65" y="0"/>
                      </a:cubicBezTo>
                      <a:cubicBezTo>
                        <a:pt x="494" y="2"/>
                        <a:pt x="494" y="2"/>
                        <a:pt x="494" y="2"/>
                      </a:cubicBezTo>
                      <a:cubicBezTo>
                        <a:pt x="528" y="2"/>
                        <a:pt x="556" y="30"/>
                        <a:pt x="556" y="65"/>
                      </a:cubicBezTo>
                      <a:lnTo>
                        <a:pt x="554" y="49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FF8200">
                        <a:gamma/>
                        <a:tint val="50980"/>
                        <a:invGamma/>
                      </a:srgbClr>
                    </a:gs>
                    <a:gs pos="100000">
                      <a:srgbClr val="FF82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8" name="Freeform 435"/>
                <p:cNvSpPr>
                  <a:spLocks noEditPoints="1"/>
                </p:cNvSpPr>
                <p:nvPr/>
              </p:nvSpPr>
              <p:spPr bwMode="auto">
                <a:xfrm>
                  <a:off x="6249" y="609"/>
                  <a:ext cx="268" cy="269"/>
                </a:xfrm>
                <a:custGeom>
                  <a:avLst/>
                  <a:gdLst/>
                  <a:ahLst/>
                  <a:cxnLst>
                    <a:cxn ang="0">
                      <a:pos x="498" y="569"/>
                    </a:cxn>
                    <a:cxn ang="0">
                      <a:pos x="498" y="569"/>
                    </a:cxn>
                    <a:cxn ang="0">
                      <a:pos x="498" y="569"/>
                    </a:cxn>
                    <a:cxn ang="0">
                      <a:pos x="69" y="567"/>
                    </a:cxn>
                    <a:cxn ang="0">
                      <a:pos x="0" y="498"/>
                    </a:cxn>
                    <a:cxn ang="0">
                      <a:pos x="0" y="497"/>
                    </a:cxn>
                    <a:cxn ang="0">
                      <a:pos x="2" y="69"/>
                    </a:cxn>
                    <a:cxn ang="0">
                      <a:pos x="71" y="0"/>
                    </a:cxn>
                    <a:cxn ang="0">
                      <a:pos x="71" y="0"/>
                    </a:cxn>
                    <a:cxn ang="0">
                      <a:pos x="71" y="0"/>
                    </a:cxn>
                    <a:cxn ang="0">
                      <a:pos x="500" y="2"/>
                    </a:cxn>
                    <a:cxn ang="0">
                      <a:pos x="568" y="70"/>
                    </a:cxn>
                    <a:cxn ang="0">
                      <a:pos x="568" y="71"/>
                    </a:cxn>
                    <a:cxn ang="0">
                      <a:pos x="567" y="500"/>
                    </a:cxn>
                    <a:cxn ang="0">
                      <a:pos x="498" y="569"/>
                    </a:cxn>
                    <a:cxn ang="0">
                      <a:pos x="498" y="569"/>
                    </a:cxn>
                    <a:cxn ang="0">
                      <a:pos x="69" y="554"/>
                    </a:cxn>
                    <a:cxn ang="0">
                      <a:pos x="497" y="556"/>
                    </a:cxn>
                    <a:cxn ang="0">
                      <a:pos x="498" y="556"/>
                    </a:cxn>
                    <a:cxn ang="0">
                      <a:pos x="498" y="556"/>
                    </a:cxn>
                    <a:cxn ang="0">
                      <a:pos x="554" y="500"/>
                    </a:cxn>
                    <a:cxn ang="0">
                      <a:pos x="555" y="71"/>
                    </a:cxn>
                    <a:cxn ang="0">
                      <a:pos x="555" y="71"/>
                    </a:cxn>
                    <a:cxn ang="0">
                      <a:pos x="500" y="15"/>
                    </a:cxn>
                    <a:cxn ang="0">
                      <a:pos x="71" y="13"/>
                    </a:cxn>
                    <a:cxn ang="0">
                      <a:pos x="71" y="13"/>
                    </a:cxn>
                    <a:cxn ang="0">
                      <a:pos x="71" y="13"/>
                    </a:cxn>
                    <a:cxn ang="0">
                      <a:pos x="15" y="69"/>
                    </a:cxn>
                    <a:cxn ang="0">
                      <a:pos x="13" y="498"/>
                    </a:cxn>
                    <a:cxn ang="0">
                      <a:pos x="13" y="498"/>
                    </a:cxn>
                    <a:cxn ang="0">
                      <a:pos x="69" y="554"/>
                    </a:cxn>
                  </a:cxnLst>
                  <a:rect l="0" t="0" r="r" b="b"/>
                  <a:pathLst>
                    <a:path w="568" h="569">
                      <a:moveTo>
                        <a:pt x="498" y="569"/>
                      </a:moveTo>
                      <a:cubicBezTo>
                        <a:pt x="498" y="569"/>
                        <a:pt x="498" y="569"/>
                        <a:pt x="498" y="569"/>
                      </a:cubicBezTo>
                      <a:cubicBezTo>
                        <a:pt x="498" y="569"/>
                        <a:pt x="498" y="569"/>
                        <a:pt x="498" y="569"/>
                      </a:cubicBezTo>
                      <a:cubicBezTo>
                        <a:pt x="69" y="567"/>
                        <a:pt x="69" y="567"/>
                        <a:pt x="69" y="567"/>
                      </a:cubicBezTo>
                      <a:cubicBezTo>
                        <a:pt x="31" y="567"/>
                        <a:pt x="0" y="536"/>
                        <a:pt x="0" y="498"/>
                      </a:cubicBezTo>
                      <a:cubicBezTo>
                        <a:pt x="0" y="498"/>
                        <a:pt x="0" y="498"/>
                        <a:pt x="0" y="497"/>
                      </a:cubicBezTo>
                      <a:cubicBezTo>
                        <a:pt x="2" y="69"/>
                        <a:pt x="2" y="69"/>
                        <a:pt x="2" y="69"/>
                      </a:cubicBezTo>
                      <a:cubicBezTo>
                        <a:pt x="2" y="31"/>
                        <a:pt x="33" y="0"/>
                        <a:pt x="71" y="0"/>
                      </a:cubicBezTo>
                      <a:cubicBezTo>
                        <a:pt x="71" y="0"/>
                        <a:pt x="71" y="0"/>
                        <a:pt x="71" y="0"/>
                      </a:cubicBezTo>
                      <a:cubicBezTo>
                        <a:pt x="71" y="0"/>
                        <a:pt x="71" y="0"/>
                        <a:pt x="71" y="0"/>
                      </a:cubicBezTo>
                      <a:cubicBezTo>
                        <a:pt x="500" y="2"/>
                        <a:pt x="500" y="2"/>
                        <a:pt x="500" y="2"/>
                      </a:cubicBezTo>
                      <a:cubicBezTo>
                        <a:pt x="538" y="2"/>
                        <a:pt x="568" y="33"/>
                        <a:pt x="568" y="70"/>
                      </a:cubicBezTo>
                      <a:cubicBezTo>
                        <a:pt x="568" y="71"/>
                        <a:pt x="568" y="71"/>
                        <a:pt x="568" y="71"/>
                      </a:cubicBezTo>
                      <a:cubicBezTo>
                        <a:pt x="567" y="500"/>
                        <a:pt x="567" y="500"/>
                        <a:pt x="567" y="500"/>
                      </a:cubicBezTo>
                      <a:cubicBezTo>
                        <a:pt x="567" y="538"/>
                        <a:pt x="536" y="568"/>
                        <a:pt x="498" y="569"/>
                      </a:cubicBezTo>
                      <a:cubicBezTo>
                        <a:pt x="498" y="569"/>
                        <a:pt x="498" y="569"/>
                        <a:pt x="498" y="569"/>
                      </a:cubicBezTo>
                      <a:close/>
                      <a:moveTo>
                        <a:pt x="69" y="554"/>
                      </a:moveTo>
                      <a:cubicBezTo>
                        <a:pt x="497" y="556"/>
                        <a:pt x="497" y="556"/>
                        <a:pt x="497" y="556"/>
                      </a:cubicBezTo>
                      <a:cubicBezTo>
                        <a:pt x="498" y="556"/>
                        <a:pt x="498" y="556"/>
                        <a:pt x="498" y="556"/>
                      </a:cubicBezTo>
                      <a:cubicBezTo>
                        <a:pt x="498" y="556"/>
                        <a:pt x="498" y="556"/>
                        <a:pt x="498" y="556"/>
                      </a:cubicBezTo>
                      <a:cubicBezTo>
                        <a:pt x="529" y="556"/>
                        <a:pt x="554" y="531"/>
                        <a:pt x="554" y="500"/>
                      </a:cubicBezTo>
                      <a:cubicBezTo>
                        <a:pt x="555" y="71"/>
                        <a:pt x="555" y="71"/>
                        <a:pt x="555" y="71"/>
                      </a:cubicBezTo>
                      <a:cubicBezTo>
                        <a:pt x="555" y="71"/>
                        <a:pt x="555" y="71"/>
                        <a:pt x="555" y="71"/>
                      </a:cubicBezTo>
                      <a:cubicBezTo>
                        <a:pt x="555" y="40"/>
                        <a:pt x="530" y="15"/>
                        <a:pt x="500" y="15"/>
                      </a:cubicBezTo>
                      <a:cubicBezTo>
                        <a:pt x="71" y="13"/>
                        <a:pt x="71" y="13"/>
                        <a:pt x="71" y="13"/>
                      </a:cubicBezTo>
                      <a:cubicBezTo>
                        <a:pt x="71" y="13"/>
                        <a:pt x="71" y="13"/>
                        <a:pt x="71" y="13"/>
                      </a:cubicBezTo>
                      <a:cubicBezTo>
                        <a:pt x="71" y="13"/>
                        <a:pt x="71" y="13"/>
                        <a:pt x="71" y="13"/>
                      </a:cubicBezTo>
                      <a:cubicBezTo>
                        <a:pt x="40" y="13"/>
                        <a:pt x="15" y="38"/>
                        <a:pt x="15" y="69"/>
                      </a:cubicBezTo>
                      <a:cubicBezTo>
                        <a:pt x="13" y="498"/>
                        <a:pt x="13" y="498"/>
                        <a:pt x="13" y="498"/>
                      </a:cubicBezTo>
                      <a:cubicBezTo>
                        <a:pt x="13" y="498"/>
                        <a:pt x="13" y="498"/>
                        <a:pt x="13" y="498"/>
                      </a:cubicBezTo>
                      <a:cubicBezTo>
                        <a:pt x="13" y="529"/>
                        <a:pt x="38" y="554"/>
                        <a:pt x="69" y="554"/>
                      </a:cubicBezTo>
                      <a:close/>
                    </a:path>
                  </a:pathLst>
                </a:custGeom>
                <a:solidFill>
                  <a:srgbClr val="FF82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9" name="Freeform 436"/>
                <p:cNvSpPr>
                  <a:spLocks/>
                </p:cNvSpPr>
                <p:nvPr/>
              </p:nvSpPr>
              <p:spPr bwMode="auto">
                <a:xfrm>
                  <a:off x="6414" y="709"/>
                  <a:ext cx="18" cy="64"/>
                </a:xfrm>
                <a:custGeom>
                  <a:avLst/>
                  <a:gdLst/>
                  <a:ahLst/>
                  <a:cxnLst>
                    <a:cxn ang="0">
                      <a:pos x="3" y="133"/>
                    </a:cxn>
                    <a:cxn ang="0">
                      <a:pos x="3" y="124"/>
                    </a:cxn>
                    <a:cxn ang="0">
                      <a:pos x="26" y="68"/>
                    </a:cxn>
                    <a:cxn ang="0">
                      <a:pos x="26" y="68"/>
                    </a:cxn>
                    <a:cxn ang="0">
                      <a:pos x="4" y="12"/>
                    </a:cxn>
                    <a:cxn ang="0">
                      <a:pos x="4" y="3"/>
                    </a:cxn>
                    <a:cxn ang="0">
                      <a:pos x="13" y="3"/>
                    </a:cxn>
                    <a:cxn ang="0">
                      <a:pos x="39" y="68"/>
                    </a:cxn>
                    <a:cxn ang="0">
                      <a:pos x="39" y="68"/>
                    </a:cxn>
                    <a:cxn ang="0">
                      <a:pos x="12" y="133"/>
                    </a:cxn>
                    <a:cxn ang="0">
                      <a:pos x="12" y="133"/>
                    </a:cxn>
                    <a:cxn ang="0">
                      <a:pos x="8" y="135"/>
                    </a:cxn>
                    <a:cxn ang="0">
                      <a:pos x="3" y="133"/>
                    </a:cxn>
                  </a:cxnLst>
                  <a:rect l="0" t="0" r="r" b="b"/>
                  <a:pathLst>
                    <a:path w="39" h="135">
                      <a:moveTo>
                        <a:pt x="3" y="133"/>
                      </a:moveTo>
                      <a:cubicBezTo>
                        <a:pt x="0" y="130"/>
                        <a:pt x="0" y="126"/>
                        <a:pt x="3" y="124"/>
                      </a:cubicBezTo>
                      <a:cubicBezTo>
                        <a:pt x="17" y="110"/>
                        <a:pt x="26" y="90"/>
                        <a:pt x="26" y="68"/>
                      </a:cubicBezTo>
                      <a:cubicBezTo>
                        <a:pt x="26" y="68"/>
                        <a:pt x="26" y="68"/>
                        <a:pt x="26" y="68"/>
                      </a:cubicBezTo>
                      <a:cubicBezTo>
                        <a:pt x="26" y="46"/>
                        <a:pt x="18" y="26"/>
                        <a:pt x="4" y="12"/>
                      </a:cubicBezTo>
                      <a:cubicBezTo>
                        <a:pt x="1" y="9"/>
                        <a:pt x="1" y="5"/>
                        <a:pt x="4" y="3"/>
                      </a:cubicBezTo>
                      <a:cubicBezTo>
                        <a:pt x="6" y="0"/>
                        <a:pt x="10" y="0"/>
                        <a:pt x="13" y="3"/>
                      </a:cubicBezTo>
                      <a:cubicBezTo>
                        <a:pt x="29" y="19"/>
                        <a:pt x="39" y="42"/>
                        <a:pt x="39" y="68"/>
                      </a:cubicBezTo>
                      <a:cubicBezTo>
                        <a:pt x="39" y="68"/>
                        <a:pt x="39" y="68"/>
                        <a:pt x="39" y="68"/>
                      </a:cubicBezTo>
                      <a:cubicBezTo>
                        <a:pt x="39" y="93"/>
                        <a:pt x="29" y="116"/>
                        <a:pt x="12" y="133"/>
                      </a:cubicBezTo>
                      <a:cubicBezTo>
                        <a:pt x="12" y="133"/>
                        <a:pt x="12" y="133"/>
                        <a:pt x="12" y="133"/>
                      </a:cubicBezTo>
                      <a:cubicBezTo>
                        <a:pt x="11" y="134"/>
                        <a:pt x="9" y="135"/>
                        <a:pt x="8" y="135"/>
                      </a:cubicBezTo>
                      <a:cubicBezTo>
                        <a:pt x="6" y="135"/>
                        <a:pt x="4" y="134"/>
                        <a:pt x="3" y="13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60" name="Freeform 437"/>
                <p:cNvSpPr>
                  <a:spLocks/>
                </p:cNvSpPr>
                <p:nvPr/>
              </p:nvSpPr>
              <p:spPr bwMode="auto">
                <a:xfrm>
                  <a:off x="6429" y="695"/>
                  <a:ext cx="24" cy="92"/>
                </a:xfrm>
                <a:custGeom>
                  <a:avLst/>
                  <a:gdLst/>
                  <a:ahLst/>
                  <a:cxnLst>
                    <a:cxn ang="0">
                      <a:pos x="2" y="193"/>
                    </a:cxn>
                    <a:cxn ang="0">
                      <a:pos x="2" y="184"/>
                    </a:cxn>
                    <a:cxn ang="0">
                      <a:pos x="38" y="98"/>
                    </a:cxn>
                    <a:cxn ang="0">
                      <a:pos x="38" y="98"/>
                    </a:cxn>
                    <a:cxn ang="0">
                      <a:pos x="3" y="12"/>
                    </a:cxn>
                    <a:cxn ang="0">
                      <a:pos x="3" y="12"/>
                    </a:cxn>
                    <a:cxn ang="0">
                      <a:pos x="3" y="2"/>
                    </a:cxn>
                    <a:cxn ang="0">
                      <a:pos x="12" y="3"/>
                    </a:cxn>
                    <a:cxn ang="0">
                      <a:pos x="51" y="98"/>
                    </a:cxn>
                    <a:cxn ang="0">
                      <a:pos x="51" y="98"/>
                    </a:cxn>
                    <a:cxn ang="0">
                      <a:pos x="51" y="98"/>
                    </a:cxn>
                    <a:cxn ang="0">
                      <a:pos x="11" y="193"/>
                    </a:cxn>
                    <a:cxn ang="0">
                      <a:pos x="7" y="195"/>
                    </a:cxn>
                    <a:cxn ang="0">
                      <a:pos x="2" y="193"/>
                    </a:cxn>
                  </a:cxnLst>
                  <a:rect l="0" t="0" r="r" b="b"/>
                  <a:pathLst>
                    <a:path w="51" h="195">
                      <a:moveTo>
                        <a:pt x="2" y="193"/>
                      </a:moveTo>
                      <a:cubicBezTo>
                        <a:pt x="0" y="191"/>
                        <a:pt x="0" y="187"/>
                        <a:pt x="2" y="184"/>
                      </a:cubicBezTo>
                      <a:cubicBezTo>
                        <a:pt x="24" y="162"/>
                        <a:pt x="38" y="132"/>
                        <a:pt x="38" y="98"/>
                      </a:cubicBezTo>
                      <a:cubicBezTo>
                        <a:pt x="38" y="98"/>
                        <a:pt x="38" y="98"/>
                        <a:pt x="38" y="98"/>
                      </a:cubicBezTo>
                      <a:cubicBezTo>
                        <a:pt x="38" y="64"/>
                        <a:pt x="25" y="34"/>
                        <a:pt x="3" y="12"/>
                      </a:cubicBezTo>
                      <a:cubicBezTo>
                        <a:pt x="3" y="12"/>
                        <a:pt x="3" y="12"/>
                        <a:pt x="3" y="12"/>
                      </a:cubicBezTo>
                      <a:cubicBezTo>
                        <a:pt x="0" y="9"/>
                        <a:pt x="0" y="5"/>
                        <a:pt x="3" y="2"/>
                      </a:cubicBezTo>
                      <a:cubicBezTo>
                        <a:pt x="5" y="0"/>
                        <a:pt x="10" y="0"/>
                        <a:pt x="12" y="3"/>
                      </a:cubicBezTo>
                      <a:cubicBezTo>
                        <a:pt x="36" y="27"/>
                        <a:pt x="51" y="61"/>
                        <a:pt x="51" y="98"/>
                      </a:cubicBezTo>
                      <a:cubicBezTo>
                        <a:pt x="51" y="98"/>
                        <a:pt x="51" y="98"/>
                        <a:pt x="51" y="98"/>
                      </a:cubicBezTo>
                      <a:cubicBezTo>
                        <a:pt x="51" y="98"/>
                        <a:pt x="51" y="98"/>
                        <a:pt x="51" y="98"/>
                      </a:cubicBezTo>
                      <a:cubicBezTo>
                        <a:pt x="51" y="135"/>
                        <a:pt x="36" y="169"/>
                        <a:pt x="11" y="193"/>
                      </a:cubicBezTo>
                      <a:cubicBezTo>
                        <a:pt x="10" y="195"/>
                        <a:pt x="8" y="195"/>
                        <a:pt x="7" y="195"/>
                      </a:cubicBezTo>
                      <a:cubicBezTo>
                        <a:pt x="5" y="195"/>
                        <a:pt x="3" y="195"/>
                        <a:pt x="2" y="19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61" name="Freeform 438"/>
                <p:cNvSpPr>
                  <a:spLocks/>
                </p:cNvSpPr>
                <p:nvPr/>
              </p:nvSpPr>
              <p:spPr bwMode="auto">
                <a:xfrm>
                  <a:off x="6443" y="681"/>
                  <a:ext cx="30" cy="121"/>
                </a:xfrm>
                <a:custGeom>
                  <a:avLst/>
                  <a:gdLst/>
                  <a:ahLst/>
                  <a:cxnLst>
                    <a:cxn ang="0">
                      <a:pos x="2" y="254"/>
                    </a:cxn>
                    <a:cxn ang="0">
                      <a:pos x="2" y="245"/>
                    </a:cxn>
                    <a:cxn ang="0">
                      <a:pos x="51" y="128"/>
                    </a:cxn>
                    <a:cxn ang="0">
                      <a:pos x="51" y="128"/>
                    </a:cxn>
                    <a:cxn ang="0">
                      <a:pos x="3" y="12"/>
                    </a:cxn>
                    <a:cxn ang="0">
                      <a:pos x="3" y="2"/>
                    </a:cxn>
                    <a:cxn ang="0">
                      <a:pos x="13" y="2"/>
                    </a:cxn>
                    <a:cxn ang="0">
                      <a:pos x="64" y="128"/>
                    </a:cxn>
                    <a:cxn ang="0">
                      <a:pos x="64" y="128"/>
                    </a:cxn>
                    <a:cxn ang="0">
                      <a:pos x="12" y="254"/>
                    </a:cxn>
                    <a:cxn ang="0">
                      <a:pos x="12" y="254"/>
                    </a:cxn>
                    <a:cxn ang="0">
                      <a:pos x="7" y="256"/>
                    </a:cxn>
                    <a:cxn ang="0">
                      <a:pos x="2" y="254"/>
                    </a:cxn>
                  </a:cxnLst>
                  <a:rect l="0" t="0" r="r" b="b"/>
                  <a:pathLst>
                    <a:path w="64" h="256">
                      <a:moveTo>
                        <a:pt x="2" y="254"/>
                      </a:moveTo>
                      <a:cubicBezTo>
                        <a:pt x="0" y="251"/>
                        <a:pt x="0" y="247"/>
                        <a:pt x="2" y="245"/>
                      </a:cubicBezTo>
                      <a:cubicBezTo>
                        <a:pt x="32" y="215"/>
                        <a:pt x="51" y="174"/>
                        <a:pt x="51" y="128"/>
                      </a:cubicBezTo>
                      <a:cubicBezTo>
                        <a:pt x="51" y="128"/>
                        <a:pt x="51" y="128"/>
                        <a:pt x="51" y="128"/>
                      </a:cubicBezTo>
                      <a:cubicBezTo>
                        <a:pt x="51" y="82"/>
                        <a:pt x="33" y="41"/>
                        <a:pt x="3" y="12"/>
                      </a:cubicBezTo>
                      <a:cubicBezTo>
                        <a:pt x="1" y="9"/>
                        <a:pt x="1" y="5"/>
                        <a:pt x="3" y="2"/>
                      </a:cubicBezTo>
                      <a:cubicBezTo>
                        <a:pt x="6" y="0"/>
                        <a:pt x="10" y="0"/>
                        <a:pt x="13" y="2"/>
                      </a:cubicBezTo>
                      <a:cubicBezTo>
                        <a:pt x="44" y="34"/>
                        <a:pt x="64" y="79"/>
                        <a:pt x="64" y="128"/>
                      </a:cubicBezTo>
                      <a:cubicBezTo>
                        <a:pt x="64" y="128"/>
                        <a:pt x="64" y="128"/>
                        <a:pt x="64" y="128"/>
                      </a:cubicBezTo>
                      <a:cubicBezTo>
                        <a:pt x="64" y="177"/>
                        <a:pt x="44" y="222"/>
                        <a:pt x="12" y="254"/>
                      </a:cubicBezTo>
                      <a:cubicBezTo>
                        <a:pt x="12" y="254"/>
                        <a:pt x="12" y="254"/>
                        <a:pt x="12" y="254"/>
                      </a:cubicBezTo>
                      <a:cubicBezTo>
                        <a:pt x="10" y="255"/>
                        <a:pt x="9" y="256"/>
                        <a:pt x="7" y="256"/>
                      </a:cubicBezTo>
                      <a:cubicBezTo>
                        <a:pt x="5" y="256"/>
                        <a:pt x="4" y="255"/>
                        <a:pt x="2" y="25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62" name="Freeform 439"/>
                <p:cNvSpPr>
                  <a:spLocks/>
                </p:cNvSpPr>
                <p:nvPr/>
              </p:nvSpPr>
              <p:spPr bwMode="auto">
                <a:xfrm>
                  <a:off x="6457" y="667"/>
                  <a:ext cx="36" cy="149"/>
                </a:xfrm>
                <a:custGeom>
                  <a:avLst/>
                  <a:gdLst/>
                  <a:ahLst/>
                  <a:cxnLst>
                    <a:cxn ang="0">
                      <a:pos x="3" y="314"/>
                    </a:cxn>
                    <a:cxn ang="0">
                      <a:pos x="3" y="305"/>
                    </a:cxn>
                    <a:cxn ang="0">
                      <a:pos x="64" y="159"/>
                    </a:cxn>
                    <a:cxn ang="0">
                      <a:pos x="64" y="158"/>
                    </a:cxn>
                    <a:cxn ang="0">
                      <a:pos x="4" y="11"/>
                    </a:cxn>
                    <a:cxn ang="0">
                      <a:pos x="4" y="2"/>
                    </a:cxn>
                    <a:cxn ang="0">
                      <a:pos x="13" y="2"/>
                    </a:cxn>
                    <a:cxn ang="0">
                      <a:pos x="77" y="158"/>
                    </a:cxn>
                    <a:cxn ang="0">
                      <a:pos x="77" y="158"/>
                    </a:cxn>
                    <a:cxn ang="0">
                      <a:pos x="12" y="314"/>
                    </a:cxn>
                    <a:cxn ang="0">
                      <a:pos x="7" y="316"/>
                    </a:cxn>
                    <a:cxn ang="0">
                      <a:pos x="3" y="314"/>
                    </a:cxn>
                  </a:cxnLst>
                  <a:rect l="0" t="0" r="r" b="b"/>
                  <a:pathLst>
                    <a:path w="77" h="316">
                      <a:moveTo>
                        <a:pt x="3" y="314"/>
                      </a:moveTo>
                      <a:cubicBezTo>
                        <a:pt x="0" y="312"/>
                        <a:pt x="0" y="308"/>
                        <a:pt x="3" y="305"/>
                      </a:cubicBezTo>
                      <a:cubicBezTo>
                        <a:pt x="40" y="268"/>
                        <a:pt x="64" y="216"/>
                        <a:pt x="64" y="159"/>
                      </a:cubicBezTo>
                      <a:cubicBezTo>
                        <a:pt x="64" y="158"/>
                        <a:pt x="64" y="158"/>
                        <a:pt x="64" y="158"/>
                      </a:cubicBezTo>
                      <a:cubicBezTo>
                        <a:pt x="64" y="101"/>
                        <a:pt x="41" y="49"/>
                        <a:pt x="4" y="11"/>
                      </a:cubicBezTo>
                      <a:cubicBezTo>
                        <a:pt x="1" y="9"/>
                        <a:pt x="1" y="5"/>
                        <a:pt x="4" y="2"/>
                      </a:cubicBezTo>
                      <a:cubicBezTo>
                        <a:pt x="6" y="0"/>
                        <a:pt x="10" y="0"/>
                        <a:pt x="13" y="2"/>
                      </a:cubicBezTo>
                      <a:cubicBezTo>
                        <a:pt x="53" y="42"/>
                        <a:pt x="77" y="97"/>
                        <a:pt x="77" y="158"/>
                      </a:cubicBezTo>
                      <a:cubicBezTo>
                        <a:pt x="77" y="158"/>
                        <a:pt x="77" y="158"/>
                        <a:pt x="77" y="158"/>
                      </a:cubicBezTo>
                      <a:cubicBezTo>
                        <a:pt x="77" y="219"/>
                        <a:pt x="52" y="275"/>
                        <a:pt x="12" y="314"/>
                      </a:cubicBezTo>
                      <a:cubicBezTo>
                        <a:pt x="10" y="316"/>
                        <a:pt x="9" y="316"/>
                        <a:pt x="7" y="316"/>
                      </a:cubicBezTo>
                      <a:cubicBezTo>
                        <a:pt x="5" y="316"/>
                        <a:pt x="4" y="316"/>
                        <a:pt x="3" y="31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63" name="Freeform 440"/>
                <p:cNvSpPr>
                  <a:spLocks/>
                </p:cNvSpPr>
                <p:nvPr/>
              </p:nvSpPr>
              <p:spPr bwMode="auto">
                <a:xfrm>
                  <a:off x="6273" y="678"/>
                  <a:ext cx="132" cy="126"/>
                </a:xfrm>
                <a:custGeom>
                  <a:avLst/>
                  <a:gdLst/>
                  <a:ahLst/>
                  <a:cxnLst>
                    <a:cxn ang="0">
                      <a:pos x="232" y="1"/>
                    </a:cxn>
                    <a:cxn ang="0">
                      <a:pos x="223" y="3"/>
                    </a:cxn>
                    <a:cxn ang="0">
                      <a:pos x="223" y="1"/>
                    </a:cxn>
                    <a:cxn ang="0">
                      <a:pos x="143" y="0"/>
                    </a:cxn>
                    <a:cxn ang="0">
                      <a:pos x="100" y="66"/>
                    </a:cxn>
                    <a:cxn ang="0">
                      <a:pos x="85" y="80"/>
                    </a:cxn>
                    <a:cxn ang="0">
                      <a:pos x="85" y="56"/>
                    </a:cxn>
                    <a:cxn ang="0">
                      <a:pos x="85" y="55"/>
                    </a:cxn>
                    <a:cxn ang="0">
                      <a:pos x="84" y="55"/>
                    </a:cxn>
                    <a:cxn ang="0">
                      <a:pos x="47" y="54"/>
                    </a:cxn>
                    <a:cxn ang="0">
                      <a:pos x="46" y="55"/>
                    </a:cxn>
                    <a:cxn ang="0">
                      <a:pos x="1" y="79"/>
                    </a:cxn>
                    <a:cxn ang="0">
                      <a:pos x="0" y="80"/>
                    </a:cxn>
                    <a:cxn ang="0">
                      <a:pos x="0" y="223"/>
                    </a:cxn>
                    <a:cxn ang="0">
                      <a:pos x="1" y="225"/>
                    </a:cxn>
                    <a:cxn ang="0">
                      <a:pos x="42" y="225"/>
                    </a:cxn>
                    <a:cxn ang="0">
                      <a:pos x="43" y="225"/>
                    </a:cxn>
                    <a:cxn ang="0">
                      <a:pos x="84" y="200"/>
                    </a:cxn>
                    <a:cxn ang="0">
                      <a:pos x="85" y="199"/>
                    </a:cxn>
                    <a:cxn ang="0">
                      <a:pos x="85" y="190"/>
                    </a:cxn>
                    <a:cxn ang="0">
                      <a:pos x="101" y="206"/>
                    </a:cxn>
                    <a:cxn ang="0">
                      <a:pos x="142" y="266"/>
                    </a:cxn>
                    <a:cxn ang="0">
                      <a:pos x="231" y="266"/>
                    </a:cxn>
                    <a:cxn ang="0">
                      <a:pos x="281" y="134"/>
                    </a:cxn>
                    <a:cxn ang="0">
                      <a:pos x="232" y="1"/>
                    </a:cxn>
                  </a:cxnLst>
                  <a:rect l="0" t="0" r="r" b="b"/>
                  <a:pathLst>
                    <a:path w="281" h="267">
                      <a:moveTo>
                        <a:pt x="232" y="1"/>
                      </a:moveTo>
                      <a:cubicBezTo>
                        <a:pt x="229" y="1"/>
                        <a:pt x="226" y="1"/>
                        <a:pt x="223" y="3"/>
                      </a:cubicBezTo>
                      <a:cubicBezTo>
                        <a:pt x="223" y="1"/>
                        <a:pt x="223" y="1"/>
                        <a:pt x="223" y="1"/>
                      </a:cubicBezTo>
                      <a:cubicBezTo>
                        <a:pt x="143" y="0"/>
                        <a:pt x="143" y="0"/>
                        <a:pt x="143" y="0"/>
                      </a:cubicBezTo>
                      <a:cubicBezTo>
                        <a:pt x="125" y="0"/>
                        <a:pt x="109" y="27"/>
                        <a:pt x="100" y="66"/>
                      </a:cubicBezTo>
                      <a:cubicBezTo>
                        <a:pt x="95" y="71"/>
                        <a:pt x="90" y="75"/>
                        <a:pt x="85" y="80"/>
                      </a:cubicBezTo>
                      <a:cubicBezTo>
                        <a:pt x="85" y="56"/>
                        <a:pt x="85" y="56"/>
                        <a:pt x="85" y="56"/>
                      </a:cubicBezTo>
                      <a:cubicBezTo>
                        <a:pt x="85" y="56"/>
                        <a:pt x="85" y="56"/>
                        <a:pt x="85" y="55"/>
                      </a:cubicBezTo>
                      <a:cubicBezTo>
                        <a:pt x="85" y="55"/>
                        <a:pt x="84" y="55"/>
                        <a:pt x="84" y="55"/>
                      </a:cubicBezTo>
                      <a:cubicBezTo>
                        <a:pt x="47" y="54"/>
                        <a:pt x="47" y="54"/>
                        <a:pt x="47" y="54"/>
                      </a:cubicBezTo>
                      <a:cubicBezTo>
                        <a:pt x="46" y="55"/>
                        <a:pt x="46" y="55"/>
                        <a:pt x="46" y="55"/>
                      </a:cubicBezTo>
                      <a:cubicBezTo>
                        <a:pt x="1" y="79"/>
                        <a:pt x="1" y="79"/>
                        <a:pt x="1" y="79"/>
                      </a:cubicBezTo>
                      <a:cubicBezTo>
                        <a:pt x="1" y="79"/>
                        <a:pt x="0" y="80"/>
                        <a:pt x="0" y="80"/>
                      </a:cubicBezTo>
                      <a:cubicBezTo>
                        <a:pt x="0" y="223"/>
                        <a:pt x="0" y="223"/>
                        <a:pt x="0" y="223"/>
                      </a:cubicBezTo>
                      <a:cubicBezTo>
                        <a:pt x="0" y="224"/>
                        <a:pt x="0" y="225"/>
                        <a:pt x="1" y="225"/>
                      </a:cubicBezTo>
                      <a:cubicBezTo>
                        <a:pt x="42" y="225"/>
                        <a:pt x="42" y="225"/>
                        <a:pt x="42" y="225"/>
                      </a:cubicBezTo>
                      <a:cubicBezTo>
                        <a:pt x="43" y="225"/>
                        <a:pt x="43" y="225"/>
                        <a:pt x="43" y="225"/>
                      </a:cubicBezTo>
                      <a:cubicBezTo>
                        <a:pt x="84" y="200"/>
                        <a:pt x="84" y="200"/>
                        <a:pt x="84" y="200"/>
                      </a:cubicBezTo>
                      <a:cubicBezTo>
                        <a:pt x="85" y="200"/>
                        <a:pt x="85" y="200"/>
                        <a:pt x="85" y="199"/>
                      </a:cubicBezTo>
                      <a:cubicBezTo>
                        <a:pt x="85" y="190"/>
                        <a:pt x="85" y="190"/>
                        <a:pt x="85" y="190"/>
                      </a:cubicBezTo>
                      <a:cubicBezTo>
                        <a:pt x="90" y="196"/>
                        <a:pt x="95" y="201"/>
                        <a:pt x="101" y="206"/>
                      </a:cubicBezTo>
                      <a:cubicBezTo>
                        <a:pt x="109" y="242"/>
                        <a:pt x="125" y="266"/>
                        <a:pt x="142" y="266"/>
                      </a:cubicBezTo>
                      <a:cubicBezTo>
                        <a:pt x="231" y="266"/>
                        <a:pt x="231" y="266"/>
                        <a:pt x="231" y="266"/>
                      </a:cubicBezTo>
                      <a:cubicBezTo>
                        <a:pt x="258" y="267"/>
                        <a:pt x="281" y="207"/>
                        <a:pt x="281" y="134"/>
                      </a:cubicBezTo>
                      <a:cubicBezTo>
                        <a:pt x="281" y="60"/>
                        <a:pt x="259" y="1"/>
                        <a:pt x="23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64" name="Freeform 441"/>
                <p:cNvSpPr>
                  <a:spLocks noEditPoints="1"/>
                </p:cNvSpPr>
                <p:nvPr/>
              </p:nvSpPr>
              <p:spPr bwMode="auto">
                <a:xfrm>
                  <a:off x="6270" y="675"/>
                  <a:ext cx="138" cy="132"/>
                </a:xfrm>
                <a:custGeom>
                  <a:avLst/>
                  <a:gdLst/>
                  <a:ahLst/>
                  <a:cxnLst>
                    <a:cxn ang="0">
                      <a:pos x="278" y="43"/>
                    </a:cxn>
                    <a:cxn ang="0">
                      <a:pos x="237" y="0"/>
                    </a:cxn>
                    <a:cxn ang="0">
                      <a:pos x="232" y="1"/>
                    </a:cxn>
                    <a:cxn ang="0">
                      <a:pos x="150" y="0"/>
                    </a:cxn>
                    <a:cxn ang="0">
                      <a:pos x="109" y="43"/>
                    </a:cxn>
                    <a:cxn ang="0">
                      <a:pos x="100" y="66"/>
                    </a:cxn>
                    <a:cxn ang="0">
                      <a:pos x="95" y="71"/>
                    </a:cxn>
                    <a:cxn ang="0">
                      <a:pos x="95" y="62"/>
                    </a:cxn>
                    <a:cxn ang="0">
                      <a:pos x="95" y="60"/>
                    </a:cxn>
                    <a:cxn ang="0">
                      <a:pos x="89" y="56"/>
                    </a:cxn>
                    <a:cxn ang="0">
                      <a:pos x="49" y="57"/>
                    </a:cxn>
                    <a:cxn ang="0">
                      <a:pos x="1" y="86"/>
                    </a:cxn>
                    <a:cxn ang="0">
                      <a:pos x="6" y="235"/>
                    </a:cxn>
                    <a:cxn ang="0">
                      <a:pos x="51" y="235"/>
                    </a:cxn>
                    <a:cxn ang="0">
                      <a:pos x="100" y="220"/>
                    </a:cxn>
                    <a:cxn ang="0">
                      <a:pos x="108" y="236"/>
                    </a:cxn>
                    <a:cxn ang="0">
                      <a:pos x="236" y="279"/>
                    </a:cxn>
                    <a:cxn ang="0">
                      <a:pos x="236" y="279"/>
                    </a:cxn>
                    <a:cxn ang="0">
                      <a:pos x="238" y="279"/>
                    </a:cxn>
                    <a:cxn ang="0">
                      <a:pos x="277" y="236"/>
                    </a:cxn>
                    <a:cxn ang="0">
                      <a:pos x="286" y="140"/>
                    </a:cxn>
                    <a:cxn ang="0">
                      <a:pos x="292" y="138"/>
                    </a:cxn>
                    <a:cxn ang="0">
                      <a:pos x="13" y="222"/>
                    </a:cxn>
                    <a:cxn ang="0">
                      <a:pos x="54" y="69"/>
                    </a:cxn>
                    <a:cxn ang="0">
                      <a:pos x="82" y="84"/>
                    </a:cxn>
                    <a:cxn ang="0">
                      <a:pos x="61" y="143"/>
                    </a:cxn>
                    <a:cxn ang="0">
                      <a:pos x="45" y="222"/>
                    </a:cxn>
                    <a:cxn ang="0">
                      <a:pos x="97" y="87"/>
                    </a:cxn>
                    <a:cxn ang="0">
                      <a:pos x="93" y="140"/>
                    </a:cxn>
                    <a:cxn ang="0">
                      <a:pos x="74" y="143"/>
                    </a:cxn>
                    <a:cxn ang="0">
                      <a:pos x="106" y="140"/>
                    </a:cxn>
                    <a:cxn ang="0">
                      <a:pos x="121" y="47"/>
                    </a:cxn>
                    <a:cxn ang="0">
                      <a:pos x="150" y="13"/>
                    </a:cxn>
                    <a:cxn ang="0">
                      <a:pos x="212" y="13"/>
                    </a:cxn>
                    <a:cxn ang="0">
                      <a:pos x="180" y="139"/>
                    </a:cxn>
                    <a:cxn ang="0">
                      <a:pos x="195" y="236"/>
                    </a:cxn>
                    <a:cxn ang="0">
                      <a:pos x="149" y="266"/>
                    </a:cxn>
                    <a:cxn ang="0">
                      <a:pos x="265" y="231"/>
                    </a:cxn>
                    <a:cxn ang="0">
                      <a:pos x="236" y="266"/>
                    </a:cxn>
                    <a:cxn ang="0">
                      <a:pos x="235" y="266"/>
                    </a:cxn>
                    <a:cxn ang="0">
                      <a:pos x="207" y="232"/>
                    </a:cxn>
                    <a:cxn ang="0">
                      <a:pos x="193" y="140"/>
                    </a:cxn>
                    <a:cxn ang="0">
                      <a:pos x="236" y="13"/>
                    </a:cxn>
                    <a:cxn ang="0">
                      <a:pos x="237" y="13"/>
                    </a:cxn>
                    <a:cxn ang="0">
                      <a:pos x="237" y="13"/>
                    </a:cxn>
                    <a:cxn ang="0">
                      <a:pos x="265" y="47"/>
                    </a:cxn>
                    <a:cxn ang="0">
                      <a:pos x="279" y="140"/>
                    </a:cxn>
                  </a:cxnLst>
                  <a:rect l="0" t="0" r="r" b="b"/>
                  <a:pathLst>
                    <a:path w="292" h="279">
                      <a:moveTo>
                        <a:pt x="292" y="138"/>
                      </a:moveTo>
                      <a:cubicBezTo>
                        <a:pt x="292" y="101"/>
                        <a:pt x="287" y="68"/>
                        <a:pt x="278" y="43"/>
                      </a:cubicBezTo>
                      <a:cubicBezTo>
                        <a:pt x="268" y="19"/>
                        <a:pt x="256" y="1"/>
                        <a:pt x="237" y="0"/>
                      </a:cubicBezTo>
                      <a:cubicBezTo>
                        <a:pt x="237" y="0"/>
                        <a:pt x="237" y="0"/>
                        <a:pt x="237" y="0"/>
                      </a:cubicBezTo>
                      <a:cubicBezTo>
                        <a:pt x="237" y="0"/>
                        <a:pt x="237" y="0"/>
                        <a:pt x="237" y="0"/>
                      </a:cubicBezTo>
                      <a:cubicBezTo>
                        <a:pt x="235" y="0"/>
                        <a:pt x="234" y="0"/>
                        <a:pt x="232" y="1"/>
                      </a:cubicBezTo>
                      <a:cubicBezTo>
                        <a:pt x="232" y="0"/>
                        <a:pt x="231" y="0"/>
                        <a:pt x="230" y="0"/>
                      </a:cubicBezTo>
                      <a:cubicBezTo>
                        <a:pt x="150" y="0"/>
                        <a:pt x="150" y="0"/>
                        <a:pt x="150" y="0"/>
                      </a:cubicBezTo>
                      <a:cubicBezTo>
                        <a:pt x="150" y="0"/>
                        <a:pt x="150" y="0"/>
                        <a:pt x="150" y="0"/>
                      </a:cubicBezTo>
                      <a:cubicBezTo>
                        <a:pt x="131" y="0"/>
                        <a:pt x="118" y="18"/>
                        <a:pt x="109" y="43"/>
                      </a:cubicBezTo>
                      <a:cubicBezTo>
                        <a:pt x="106" y="50"/>
                        <a:pt x="104" y="57"/>
                        <a:pt x="102" y="66"/>
                      </a:cubicBezTo>
                      <a:cubicBezTo>
                        <a:pt x="101" y="66"/>
                        <a:pt x="101" y="66"/>
                        <a:pt x="100" y="66"/>
                      </a:cubicBezTo>
                      <a:cubicBezTo>
                        <a:pt x="100" y="66"/>
                        <a:pt x="100" y="66"/>
                        <a:pt x="100" y="66"/>
                      </a:cubicBezTo>
                      <a:cubicBezTo>
                        <a:pt x="98" y="68"/>
                        <a:pt x="97" y="69"/>
                        <a:pt x="95" y="71"/>
                      </a:cubicBezTo>
                      <a:cubicBezTo>
                        <a:pt x="95" y="62"/>
                        <a:pt x="95" y="62"/>
                        <a:pt x="95" y="62"/>
                      </a:cubicBezTo>
                      <a:cubicBezTo>
                        <a:pt x="95" y="62"/>
                        <a:pt x="95" y="62"/>
                        <a:pt x="95" y="62"/>
                      </a:cubicBezTo>
                      <a:cubicBezTo>
                        <a:pt x="95" y="62"/>
                        <a:pt x="95" y="62"/>
                        <a:pt x="95" y="62"/>
                      </a:cubicBezTo>
                      <a:cubicBezTo>
                        <a:pt x="95" y="61"/>
                        <a:pt x="95" y="61"/>
                        <a:pt x="95" y="60"/>
                      </a:cubicBezTo>
                      <a:cubicBezTo>
                        <a:pt x="95" y="60"/>
                        <a:pt x="95" y="60"/>
                        <a:pt x="95" y="60"/>
                      </a:cubicBezTo>
                      <a:cubicBezTo>
                        <a:pt x="94" y="57"/>
                        <a:pt x="91" y="56"/>
                        <a:pt x="89" y="56"/>
                      </a:cubicBezTo>
                      <a:cubicBezTo>
                        <a:pt x="52" y="56"/>
                        <a:pt x="52" y="56"/>
                        <a:pt x="52" y="56"/>
                      </a:cubicBezTo>
                      <a:cubicBezTo>
                        <a:pt x="51" y="56"/>
                        <a:pt x="50" y="56"/>
                        <a:pt x="49" y="57"/>
                      </a:cubicBezTo>
                      <a:cubicBezTo>
                        <a:pt x="4" y="81"/>
                        <a:pt x="4" y="81"/>
                        <a:pt x="4" y="81"/>
                      </a:cubicBezTo>
                      <a:cubicBezTo>
                        <a:pt x="2" y="82"/>
                        <a:pt x="1" y="84"/>
                        <a:pt x="1" y="86"/>
                      </a:cubicBezTo>
                      <a:cubicBezTo>
                        <a:pt x="0" y="229"/>
                        <a:pt x="0" y="229"/>
                        <a:pt x="0" y="229"/>
                      </a:cubicBezTo>
                      <a:cubicBezTo>
                        <a:pt x="0" y="232"/>
                        <a:pt x="3" y="235"/>
                        <a:pt x="6" y="235"/>
                      </a:cubicBezTo>
                      <a:cubicBezTo>
                        <a:pt x="47" y="236"/>
                        <a:pt x="47" y="236"/>
                        <a:pt x="47" y="236"/>
                      </a:cubicBezTo>
                      <a:cubicBezTo>
                        <a:pt x="48" y="236"/>
                        <a:pt x="50" y="235"/>
                        <a:pt x="51" y="235"/>
                      </a:cubicBezTo>
                      <a:cubicBezTo>
                        <a:pt x="90" y="211"/>
                        <a:pt x="90" y="211"/>
                        <a:pt x="90" y="211"/>
                      </a:cubicBezTo>
                      <a:cubicBezTo>
                        <a:pt x="93" y="214"/>
                        <a:pt x="96" y="217"/>
                        <a:pt x="100" y="220"/>
                      </a:cubicBezTo>
                      <a:cubicBezTo>
                        <a:pt x="101" y="221"/>
                        <a:pt x="102" y="221"/>
                        <a:pt x="103" y="221"/>
                      </a:cubicBezTo>
                      <a:cubicBezTo>
                        <a:pt x="105" y="226"/>
                        <a:pt x="106" y="231"/>
                        <a:pt x="108" y="236"/>
                      </a:cubicBezTo>
                      <a:cubicBezTo>
                        <a:pt x="117" y="260"/>
                        <a:pt x="130" y="278"/>
                        <a:pt x="149" y="279"/>
                      </a:cubicBezTo>
                      <a:cubicBezTo>
                        <a:pt x="236" y="279"/>
                        <a:pt x="236" y="279"/>
                        <a:pt x="236" y="279"/>
                      </a:cubicBezTo>
                      <a:cubicBezTo>
                        <a:pt x="236" y="279"/>
                        <a:pt x="236" y="279"/>
                        <a:pt x="236" y="279"/>
                      </a:cubicBezTo>
                      <a:cubicBezTo>
                        <a:pt x="236" y="279"/>
                        <a:pt x="236" y="279"/>
                        <a:pt x="236" y="279"/>
                      </a:cubicBezTo>
                      <a:cubicBezTo>
                        <a:pt x="238" y="279"/>
                        <a:pt x="238" y="279"/>
                        <a:pt x="238" y="279"/>
                      </a:cubicBezTo>
                      <a:cubicBezTo>
                        <a:pt x="238" y="279"/>
                        <a:pt x="238" y="279"/>
                        <a:pt x="238" y="279"/>
                      </a:cubicBezTo>
                      <a:cubicBezTo>
                        <a:pt x="238" y="279"/>
                        <a:pt x="239" y="279"/>
                        <a:pt x="239" y="279"/>
                      </a:cubicBezTo>
                      <a:cubicBezTo>
                        <a:pt x="256" y="276"/>
                        <a:pt x="268" y="259"/>
                        <a:pt x="277" y="236"/>
                      </a:cubicBezTo>
                      <a:cubicBezTo>
                        <a:pt x="287" y="211"/>
                        <a:pt x="292" y="177"/>
                        <a:pt x="292" y="140"/>
                      </a:cubicBezTo>
                      <a:cubicBezTo>
                        <a:pt x="286" y="140"/>
                        <a:pt x="286" y="140"/>
                        <a:pt x="286" y="140"/>
                      </a:cubicBezTo>
                      <a:cubicBezTo>
                        <a:pt x="292" y="139"/>
                        <a:pt x="292" y="139"/>
                        <a:pt x="292" y="139"/>
                      </a:cubicBezTo>
                      <a:cubicBezTo>
                        <a:pt x="292" y="139"/>
                        <a:pt x="292" y="139"/>
                        <a:pt x="292" y="138"/>
                      </a:cubicBezTo>
                      <a:close/>
                      <a:moveTo>
                        <a:pt x="45" y="222"/>
                      </a:moveTo>
                      <a:cubicBezTo>
                        <a:pt x="13" y="222"/>
                        <a:pt x="13" y="222"/>
                        <a:pt x="13" y="222"/>
                      </a:cubicBezTo>
                      <a:cubicBezTo>
                        <a:pt x="14" y="90"/>
                        <a:pt x="14" y="90"/>
                        <a:pt x="14" y="90"/>
                      </a:cubicBezTo>
                      <a:cubicBezTo>
                        <a:pt x="54" y="69"/>
                        <a:pt x="54" y="69"/>
                        <a:pt x="54" y="69"/>
                      </a:cubicBezTo>
                      <a:cubicBezTo>
                        <a:pt x="82" y="69"/>
                        <a:pt x="82" y="69"/>
                        <a:pt x="82" y="69"/>
                      </a:cubicBezTo>
                      <a:cubicBezTo>
                        <a:pt x="82" y="84"/>
                        <a:pt x="82" y="84"/>
                        <a:pt x="82" y="84"/>
                      </a:cubicBezTo>
                      <a:cubicBezTo>
                        <a:pt x="69" y="101"/>
                        <a:pt x="61" y="121"/>
                        <a:pt x="61" y="143"/>
                      </a:cubicBezTo>
                      <a:cubicBezTo>
                        <a:pt x="61" y="143"/>
                        <a:pt x="61" y="143"/>
                        <a:pt x="61" y="143"/>
                      </a:cubicBezTo>
                      <a:cubicBezTo>
                        <a:pt x="61" y="165"/>
                        <a:pt x="68" y="185"/>
                        <a:pt x="81" y="201"/>
                      </a:cubicBezTo>
                      <a:lnTo>
                        <a:pt x="45" y="222"/>
                      </a:lnTo>
                      <a:close/>
                      <a:moveTo>
                        <a:pt x="74" y="143"/>
                      </a:moveTo>
                      <a:cubicBezTo>
                        <a:pt x="74" y="122"/>
                        <a:pt x="82" y="103"/>
                        <a:pt x="97" y="87"/>
                      </a:cubicBezTo>
                      <a:cubicBezTo>
                        <a:pt x="95" y="103"/>
                        <a:pt x="93" y="120"/>
                        <a:pt x="93" y="139"/>
                      </a:cubicBezTo>
                      <a:cubicBezTo>
                        <a:pt x="93" y="139"/>
                        <a:pt x="93" y="140"/>
                        <a:pt x="93" y="140"/>
                      </a:cubicBezTo>
                      <a:cubicBezTo>
                        <a:pt x="93" y="162"/>
                        <a:pt x="95" y="183"/>
                        <a:pt x="99" y="201"/>
                      </a:cubicBezTo>
                      <a:cubicBezTo>
                        <a:pt x="83" y="185"/>
                        <a:pt x="74" y="165"/>
                        <a:pt x="74" y="143"/>
                      </a:cubicBezTo>
                      <a:close/>
                      <a:moveTo>
                        <a:pt x="120" y="231"/>
                      </a:moveTo>
                      <a:cubicBezTo>
                        <a:pt x="112" y="208"/>
                        <a:pt x="106" y="176"/>
                        <a:pt x="106" y="140"/>
                      </a:cubicBezTo>
                      <a:cubicBezTo>
                        <a:pt x="106" y="140"/>
                        <a:pt x="106" y="140"/>
                        <a:pt x="106" y="139"/>
                      </a:cubicBezTo>
                      <a:cubicBezTo>
                        <a:pt x="106" y="103"/>
                        <a:pt x="112" y="70"/>
                        <a:pt x="121" y="47"/>
                      </a:cubicBezTo>
                      <a:cubicBezTo>
                        <a:pt x="129" y="24"/>
                        <a:pt x="141" y="12"/>
                        <a:pt x="150" y="13"/>
                      </a:cubicBezTo>
                      <a:cubicBezTo>
                        <a:pt x="150" y="13"/>
                        <a:pt x="150" y="13"/>
                        <a:pt x="150" y="13"/>
                      </a:cubicBezTo>
                      <a:cubicBezTo>
                        <a:pt x="150" y="13"/>
                        <a:pt x="150" y="13"/>
                        <a:pt x="150" y="13"/>
                      </a:cubicBezTo>
                      <a:cubicBezTo>
                        <a:pt x="212" y="13"/>
                        <a:pt x="212" y="13"/>
                        <a:pt x="212" y="13"/>
                      </a:cubicBezTo>
                      <a:cubicBezTo>
                        <a:pt x="206" y="21"/>
                        <a:pt x="200" y="31"/>
                        <a:pt x="195" y="43"/>
                      </a:cubicBezTo>
                      <a:cubicBezTo>
                        <a:pt x="186" y="68"/>
                        <a:pt x="180" y="102"/>
                        <a:pt x="180" y="139"/>
                      </a:cubicBezTo>
                      <a:cubicBezTo>
                        <a:pt x="180" y="140"/>
                        <a:pt x="180" y="140"/>
                        <a:pt x="180" y="141"/>
                      </a:cubicBezTo>
                      <a:cubicBezTo>
                        <a:pt x="180" y="178"/>
                        <a:pt x="186" y="211"/>
                        <a:pt x="195" y="236"/>
                      </a:cubicBezTo>
                      <a:cubicBezTo>
                        <a:pt x="199" y="248"/>
                        <a:pt x="205" y="258"/>
                        <a:pt x="211" y="266"/>
                      </a:cubicBezTo>
                      <a:cubicBezTo>
                        <a:pt x="149" y="266"/>
                        <a:pt x="149" y="266"/>
                        <a:pt x="149" y="266"/>
                      </a:cubicBezTo>
                      <a:cubicBezTo>
                        <a:pt x="140" y="266"/>
                        <a:pt x="129" y="254"/>
                        <a:pt x="120" y="231"/>
                      </a:cubicBezTo>
                      <a:close/>
                      <a:moveTo>
                        <a:pt x="265" y="231"/>
                      </a:moveTo>
                      <a:cubicBezTo>
                        <a:pt x="256" y="254"/>
                        <a:pt x="244" y="266"/>
                        <a:pt x="236" y="266"/>
                      </a:cubicBezTo>
                      <a:cubicBezTo>
                        <a:pt x="236" y="266"/>
                        <a:pt x="236" y="266"/>
                        <a:pt x="236" y="266"/>
                      </a:cubicBezTo>
                      <a:cubicBezTo>
                        <a:pt x="236" y="266"/>
                        <a:pt x="236" y="266"/>
                        <a:pt x="236" y="266"/>
                      </a:cubicBezTo>
                      <a:cubicBezTo>
                        <a:pt x="235" y="266"/>
                        <a:pt x="235" y="266"/>
                        <a:pt x="235" y="266"/>
                      </a:cubicBezTo>
                      <a:cubicBezTo>
                        <a:pt x="235" y="266"/>
                        <a:pt x="235" y="266"/>
                        <a:pt x="235" y="266"/>
                      </a:cubicBezTo>
                      <a:cubicBezTo>
                        <a:pt x="227" y="266"/>
                        <a:pt x="215" y="254"/>
                        <a:pt x="207" y="232"/>
                      </a:cubicBezTo>
                      <a:cubicBezTo>
                        <a:pt x="199" y="209"/>
                        <a:pt x="193" y="177"/>
                        <a:pt x="193" y="141"/>
                      </a:cubicBezTo>
                      <a:cubicBezTo>
                        <a:pt x="193" y="140"/>
                        <a:pt x="193" y="140"/>
                        <a:pt x="193" y="140"/>
                      </a:cubicBezTo>
                      <a:cubicBezTo>
                        <a:pt x="193" y="103"/>
                        <a:pt x="199" y="71"/>
                        <a:pt x="208" y="48"/>
                      </a:cubicBezTo>
                      <a:cubicBezTo>
                        <a:pt x="216" y="25"/>
                        <a:pt x="228" y="13"/>
                        <a:pt x="236" y="13"/>
                      </a:cubicBezTo>
                      <a:cubicBezTo>
                        <a:pt x="236" y="13"/>
                        <a:pt x="236" y="13"/>
                        <a:pt x="236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45" y="13"/>
                        <a:pt x="257" y="24"/>
                        <a:pt x="265" y="47"/>
                      </a:cubicBezTo>
                      <a:cubicBezTo>
                        <a:pt x="274" y="70"/>
                        <a:pt x="279" y="103"/>
                        <a:pt x="279" y="138"/>
                      </a:cubicBezTo>
                      <a:cubicBezTo>
                        <a:pt x="279" y="139"/>
                        <a:pt x="279" y="139"/>
                        <a:pt x="279" y="140"/>
                      </a:cubicBezTo>
                      <a:cubicBezTo>
                        <a:pt x="279" y="176"/>
                        <a:pt x="274" y="208"/>
                        <a:pt x="265" y="231"/>
                      </a:cubicBezTo>
                      <a:close/>
                    </a:path>
                  </a:pathLst>
                </a:custGeom>
                <a:solidFill>
                  <a:srgbClr val="FF82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10" name="Group 442"/>
            <p:cNvGrpSpPr>
              <a:grpSpLocks/>
            </p:cNvGrpSpPr>
            <p:nvPr/>
          </p:nvGrpSpPr>
          <p:grpSpPr bwMode="auto">
            <a:xfrm>
              <a:off x="983275" y="2606976"/>
              <a:ext cx="425450" cy="359299"/>
              <a:chOff x="5645" y="2746"/>
              <a:chExt cx="268" cy="268"/>
            </a:xfrm>
          </p:grpSpPr>
          <p:sp>
            <p:nvSpPr>
              <p:cNvPr id="249" name="Freeform 443"/>
              <p:cNvSpPr>
                <a:spLocks/>
              </p:cNvSpPr>
              <p:nvPr/>
            </p:nvSpPr>
            <p:spPr bwMode="auto">
              <a:xfrm>
                <a:off x="5648" y="2749"/>
                <a:ext cx="262" cy="262"/>
              </a:xfrm>
              <a:custGeom>
                <a:avLst/>
                <a:gdLst/>
                <a:ahLst/>
                <a:cxnLst>
                  <a:cxn ang="0">
                    <a:pos x="554" y="491"/>
                  </a:cxn>
                  <a:cxn ang="0">
                    <a:pos x="492" y="554"/>
                  </a:cxn>
                  <a:cxn ang="0">
                    <a:pos x="63" y="554"/>
                  </a:cxn>
                  <a:cxn ang="0">
                    <a:pos x="0" y="491"/>
                  </a:cxn>
                  <a:cxn ang="0">
                    <a:pos x="0" y="62"/>
                  </a:cxn>
                  <a:cxn ang="0">
                    <a:pos x="63" y="0"/>
                  </a:cxn>
                  <a:cxn ang="0">
                    <a:pos x="492" y="0"/>
                  </a:cxn>
                  <a:cxn ang="0">
                    <a:pos x="554" y="62"/>
                  </a:cxn>
                  <a:cxn ang="0">
                    <a:pos x="554" y="491"/>
                  </a:cxn>
                </a:cxnLst>
                <a:rect l="0" t="0" r="r" b="b"/>
                <a:pathLst>
                  <a:path w="554" h="554">
                    <a:moveTo>
                      <a:pt x="554" y="491"/>
                    </a:moveTo>
                    <a:cubicBezTo>
                      <a:pt x="554" y="526"/>
                      <a:pt x="526" y="554"/>
                      <a:pt x="492" y="554"/>
                    </a:cubicBezTo>
                    <a:cubicBezTo>
                      <a:pt x="63" y="554"/>
                      <a:pt x="63" y="554"/>
                      <a:pt x="63" y="554"/>
                    </a:cubicBezTo>
                    <a:cubicBezTo>
                      <a:pt x="29" y="554"/>
                      <a:pt x="0" y="526"/>
                      <a:pt x="0" y="491"/>
                    </a:cubicBezTo>
                    <a:cubicBezTo>
                      <a:pt x="0" y="62"/>
                      <a:pt x="0" y="62"/>
                      <a:pt x="0" y="62"/>
                    </a:cubicBezTo>
                    <a:cubicBezTo>
                      <a:pt x="0" y="28"/>
                      <a:pt x="29" y="0"/>
                      <a:pt x="63" y="0"/>
                    </a:cubicBezTo>
                    <a:cubicBezTo>
                      <a:pt x="492" y="0"/>
                      <a:pt x="492" y="0"/>
                      <a:pt x="492" y="0"/>
                    </a:cubicBezTo>
                    <a:cubicBezTo>
                      <a:pt x="526" y="0"/>
                      <a:pt x="554" y="28"/>
                      <a:pt x="554" y="62"/>
                    </a:cubicBezTo>
                    <a:lnTo>
                      <a:pt x="554" y="491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A3A3AD">
                      <a:gamma/>
                      <a:tint val="50980"/>
                      <a:invGamma/>
                    </a:srgbClr>
                  </a:gs>
                  <a:gs pos="100000">
                    <a:srgbClr val="A3A3AD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0" name="Freeform 444"/>
              <p:cNvSpPr>
                <a:spLocks noEditPoints="1"/>
              </p:cNvSpPr>
              <p:nvPr/>
            </p:nvSpPr>
            <p:spPr bwMode="auto">
              <a:xfrm>
                <a:off x="5645" y="2746"/>
                <a:ext cx="268" cy="268"/>
              </a:xfrm>
              <a:custGeom>
                <a:avLst/>
                <a:gdLst/>
                <a:ahLst/>
                <a:cxnLst>
                  <a:cxn ang="0">
                    <a:pos x="69" y="567"/>
                  </a:cxn>
                  <a:cxn ang="0">
                    <a:pos x="0" y="498"/>
                  </a:cxn>
                  <a:cxn ang="0">
                    <a:pos x="0" y="69"/>
                  </a:cxn>
                  <a:cxn ang="0">
                    <a:pos x="69" y="0"/>
                  </a:cxn>
                  <a:cxn ang="0">
                    <a:pos x="498" y="0"/>
                  </a:cxn>
                  <a:cxn ang="0">
                    <a:pos x="567" y="69"/>
                  </a:cxn>
                  <a:cxn ang="0">
                    <a:pos x="567" y="69"/>
                  </a:cxn>
                  <a:cxn ang="0">
                    <a:pos x="567" y="498"/>
                  </a:cxn>
                  <a:cxn ang="0">
                    <a:pos x="498" y="567"/>
                  </a:cxn>
                  <a:cxn ang="0">
                    <a:pos x="69" y="567"/>
                  </a:cxn>
                  <a:cxn ang="0">
                    <a:pos x="13" y="69"/>
                  </a:cxn>
                  <a:cxn ang="0">
                    <a:pos x="13" y="498"/>
                  </a:cxn>
                  <a:cxn ang="0">
                    <a:pos x="69" y="554"/>
                  </a:cxn>
                  <a:cxn ang="0">
                    <a:pos x="498" y="554"/>
                  </a:cxn>
                  <a:cxn ang="0">
                    <a:pos x="554" y="498"/>
                  </a:cxn>
                  <a:cxn ang="0">
                    <a:pos x="554" y="70"/>
                  </a:cxn>
                  <a:cxn ang="0">
                    <a:pos x="554" y="69"/>
                  </a:cxn>
                  <a:cxn ang="0">
                    <a:pos x="554" y="69"/>
                  </a:cxn>
                  <a:cxn ang="0">
                    <a:pos x="498" y="13"/>
                  </a:cxn>
                  <a:cxn ang="0">
                    <a:pos x="69" y="13"/>
                  </a:cxn>
                  <a:cxn ang="0">
                    <a:pos x="13" y="69"/>
                  </a:cxn>
                </a:cxnLst>
                <a:rect l="0" t="0" r="r" b="b"/>
                <a:pathLst>
                  <a:path w="567" h="567">
                    <a:moveTo>
                      <a:pt x="69" y="567"/>
                    </a:moveTo>
                    <a:cubicBezTo>
                      <a:pt x="31" y="567"/>
                      <a:pt x="0" y="536"/>
                      <a:pt x="0" y="49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31"/>
                      <a:pt x="31" y="0"/>
                      <a:pt x="69" y="0"/>
                    </a:cubicBezTo>
                    <a:cubicBezTo>
                      <a:pt x="498" y="0"/>
                      <a:pt x="498" y="0"/>
                      <a:pt x="498" y="0"/>
                    </a:cubicBezTo>
                    <a:cubicBezTo>
                      <a:pt x="536" y="0"/>
                      <a:pt x="567" y="31"/>
                      <a:pt x="567" y="69"/>
                    </a:cubicBezTo>
                    <a:cubicBezTo>
                      <a:pt x="567" y="69"/>
                      <a:pt x="567" y="69"/>
                      <a:pt x="567" y="69"/>
                    </a:cubicBezTo>
                    <a:cubicBezTo>
                      <a:pt x="567" y="498"/>
                      <a:pt x="567" y="498"/>
                      <a:pt x="567" y="498"/>
                    </a:cubicBezTo>
                    <a:cubicBezTo>
                      <a:pt x="567" y="536"/>
                      <a:pt x="536" y="567"/>
                      <a:pt x="498" y="567"/>
                    </a:cubicBezTo>
                    <a:lnTo>
                      <a:pt x="69" y="567"/>
                    </a:lnTo>
                    <a:close/>
                    <a:moveTo>
                      <a:pt x="13" y="69"/>
                    </a:moveTo>
                    <a:cubicBezTo>
                      <a:pt x="13" y="498"/>
                      <a:pt x="13" y="498"/>
                      <a:pt x="13" y="498"/>
                    </a:cubicBezTo>
                    <a:cubicBezTo>
                      <a:pt x="13" y="529"/>
                      <a:pt x="38" y="554"/>
                      <a:pt x="69" y="554"/>
                    </a:cubicBezTo>
                    <a:cubicBezTo>
                      <a:pt x="498" y="554"/>
                      <a:pt x="498" y="554"/>
                      <a:pt x="498" y="554"/>
                    </a:cubicBezTo>
                    <a:cubicBezTo>
                      <a:pt x="529" y="554"/>
                      <a:pt x="554" y="529"/>
                      <a:pt x="554" y="498"/>
                    </a:cubicBezTo>
                    <a:cubicBezTo>
                      <a:pt x="554" y="70"/>
                      <a:pt x="554" y="70"/>
                      <a:pt x="554" y="70"/>
                    </a:cubicBezTo>
                    <a:cubicBezTo>
                      <a:pt x="554" y="69"/>
                      <a:pt x="554" y="69"/>
                      <a:pt x="554" y="69"/>
                    </a:cubicBezTo>
                    <a:cubicBezTo>
                      <a:pt x="554" y="69"/>
                      <a:pt x="554" y="69"/>
                      <a:pt x="554" y="69"/>
                    </a:cubicBezTo>
                    <a:cubicBezTo>
                      <a:pt x="554" y="38"/>
                      <a:pt x="529" y="13"/>
                      <a:pt x="498" y="13"/>
                    </a:cubicBezTo>
                    <a:cubicBezTo>
                      <a:pt x="69" y="13"/>
                      <a:pt x="69" y="13"/>
                      <a:pt x="69" y="13"/>
                    </a:cubicBezTo>
                    <a:cubicBezTo>
                      <a:pt x="38" y="13"/>
                      <a:pt x="13" y="39"/>
                      <a:pt x="13" y="69"/>
                    </a:cubicBezTo>
                    <a:close/>
                  </a:path>
                </a:pathLst>
              </a:custGeom>
              <a:solidFill>
                <a:srgbClr val="A3A3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1" name="Freeform 445"/>
              <p:cNvSpPr>
                <a:spLocks/>
              </p:cNvSpPr>
              <p:nvPr/>
            </p:nvSpPr>
            <p:spPr bwMode="auto">
              <a:xfrm>
                <a:off x="5665" y="2769"/>
                <a:ext cx="225" cy="222"/>
              </a:xfrm>
              <a:custGeom>
                <a:avLst/>
                <a:gdLst/>
                <a:ahLst/>
                <a:cxnLst>
                  <a:cxn ang="0">
                    <a:pos x="151" y="437"/>
                  </a:cxn>
                  <a:cxn ang="0">
                    <a:pos x="151" y="1108"/>
                  </a:cxn>
                  <a:cxn ang="0">
                    <a:pos x="969" y="1112"/>
                  </a:cxn>
                  <a:cxn ang="0">
                    <a:pos x="973" y="437"/>
                  </a:cxn>
                  <a:cxn ang="0">
                    <a:pos x="1125" y="437"/>
                  </a:cxn>
                  <a:cxn ang="0">
                    <a:pos x="577" y="0"/>
                  </a:cxn>
                  <a:cxn ang="0">
                    <a:pos x="0" y="439"/>
                  </a:cxn>
                  <a:cxn ang="0">
                    <a:pos x="151" y="437"/>
                  </a:cxn>
                </a:cxnLst>
                <a:rect l="0" t="0" r="r" b="b"/>
                <a:pathLst>
                  <a:path w="1125" h="1112">
                    <a:moveTo>
                      <a:pt x="151" y="437"/>
                    </a:moveTo>
                    <a:lnTo>
                      <a:pt x="151" y="1108"/>
                    </a:lnTo>
                    <a:lnTo>
                      <a:pt x="969" y="1112"/>
                    </a:lnTo>
                    <a:lnTo>
                      <a:pt x="973" y="437"/>
                    </a:lnTo>
                    <a:lnTo>
                      <a:pt x="1125" y="437"/>
                    </a:lnTo>
                    <a:lnTo>
                      <a:pt x="577" y="0"/>
                    </a:lnTo>
                    <a:lnTo>
                      <a:pt x="0" y="439"/>
                    </a:lnTo>
                    <a:lnTo>
                      <a:pt x="151" y="43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2" name="Freeform 446"/>
              <p:cNvSpPr>
                <a:spLocks noEditPoints="1"/>
              </p:cNvSpPr>
              <p:nvPr/>
            </p:nvSpPr>
            <p:spPr bwMode="auto">
              <a:xfrm>
                <a:off x="5662" y="2765"/>
                <a:ext cx="232" cy="229"/>
              </a:xfrm>
              <a:custGeom>
                <a:avLst/>
                <a:gdLst/>
                <a:ahLst/>
                <a:cxnLst>
                  <a:cxn ang="0">
                    <a:pos x="417" y="484"/>
                  </a:cxn>
                  <a:cxn ang="0">
                    <a:pos x="71" y="482"/>
                  </a:cxn>
                  <a:cxn ang="0">
                    <a:pos x="64" y="476"/>
                  </a:cxn>
                  <a:cxn ang="0">
                    <a:pos x="64" y="199"/>
                  </a:cxn>
                  <a:cxn ang="0">
                    <a:pos x="7" y="200"/>
                  </a:cxn>
                  <a:cxn ang="0">
                    <a:pos x="1" y="195"/>
                  </a:cxn>
                  <a:cxn ang="0">
                    <a:pos x="3" y="188"/>
                  </a:cxn>
                  <a:cxn ang="0">
                    <a:pos x="247" y="2"/>
                  </a:cxn>
                  <a:cxn ang="0">
                    <a:pos x="255" y="2"/>
                  </a:cxn>
                  <a:cxn ang="0">
                    <a:pos x="487" y="187"/>
                  </a:cxn>
                  <a:cxn ang="0">
                    <a:pos x="489" y="194"/>
                  </a:cxn>
                  <a:cxn ang="0">
                    <a:pos x="483" y="199"/>
                  </a:cxn>
                  <a:cxn ang="0">
                    <a:pos x="426" y="199"/>
                  </a:cxn>
                  <a:cxn ang="0">
                    <a:pos x="424" y="478"/>
                  </a:cxn>
                  <a:cxn ang="0">
                    <a:pos x="417" y="484"/>
                  </a:cxn>
                  <a:cxn ang="0">
                    <a:pos x="76" y="188"/>
                  </a:cxn>
                  <a:cxn ang="0">
                    <a:pos x="77" y="192"/>
                  </a:cxn>
                  <a:cxn ang="0">
                    <a:pos x="77" y="469"/>
                  </a:cxn>
                  <a:cxn ang="0">
                    <a:pos x="411" y="471"/>
                  </a:cxn>
                  <a:cxn ang="0">
                    <a:pos x="413" y="192"/>
                  </a:cxn>
                  <a:cxn ang="0">
                    <a:pos x="419" y="186"/>
                  </a:cxn>
                  <a:cxn ang="0">
                    <a:pos x="464" y="186"/>
                  </a:cxn>
                  <a:cxn ang="0">
                    <a:pos x="251" y="15"/>
                  </a:cxn>
                  <a:cxn ang="0">
                    <a:pos x="27" y="186"/>
                  </a:cxn>
                  <a:cxn ang="0">
                    <a:pos x="71" y="186"/>
                  </a:cxn>
                  <a:cxn ang="0">
                    <a:pos x="71" y="186"/>
                  </a:cxn>
                  <a:cxn ang="0">
                    <a:pos x="76" y="188"/>
                  </a:cxn>
                </a:cxnLst>
                <a:rect l="0" t="0" r="r" b="b"/>
                <a:pathLst>
                  <a:path w="490" h="484">
                    <a:moveTo>
                      <a:pt x="417" y="484"/>
                    </a:moveTo>
                    <a:cubicBezTo>
                      <a:pt x="71" y="482"/>
                      <a:pt x="71" y="482"/>
                      <a:pt x="71" y="482"/>
                    </a:cubicBezTo>
                    <a:cubicBezTo>
                      <a:pt x="67" y="482"/>
                      <a:pt x="64" y="479"/>
                      <a:pt x="64" y="476"/>
                    </a:cubicBezTo>
                    <a:cubicBezTo>
                      <a:pt x="64" y="199"/>
                      <a:pt x="64" y="199"/>
                      <a:pt x="64" y="199"/>
                    </a:cubicBezTo>
                    <a:cubicBezTo>
                      <a:pt x="7" y="200"/>
                      <a:pt x="7" y="200"/>
                      <a:pt x="7" y="200"/>
                    </a:cubicBezTo>
                    <a:cubicBezTo>
                      <a:pt x="4" y="200"/>
                      <a:pt x="2" y="198"/>
                      <a:pt x="1" y="195"/>
                    </a:cubicBezTo>
                    <a:cubicBezTo>
                      <a:pt x="0" y="193"/>
                      <a:pt x="1" y="190"/>
                      <a:pt x="3" y="188"/>
                    </a:cubicBezTo>
                    <a:cubicBezTo>
                      <a:pt x="247" y="2"/>
                      <a:pt x="247" y="2"/>
                      <a:pt x="247" y="2"/>
                    </a:cubicBezTo>
                    <a:cubicBezTo>
                      <a:pt x="249" y="0"/>
                      <a:pt x="252" y="0"/>
                      <a:pt x="255" y="2"/>
                    </a:cubicBezTo>
                    <a:cubicBezTo>
                      <a:pt x="487" y="187"/>
                      <a:pt x="487" y="187"/>
                      <a:pt x="487" y="187"/>
                    </a:cubicBezTo>
                    <a:cubicBezTo>
                      <a:pt x="489" y="189"/>
                      <a:pt x="490" y="192"/>
                      <a:pt x="489" y="194"/>
                    </a:cubicBezTo>
                    <a:cubicBezTo>
                      <a:pt x="488" y="197"/>
                      <a:pt x="486" y="199"/>
                      <a:pt x="483" y="199"/>
                    </a:cubicBezTo>
                    <a:cubicBezTo>
                      <a:pt x="426" y="199"/>
                      <a:pt x="426" y="199"/>
                      <a:pt x="426" y="199"/>
                    </a:cubicBezTo>
                    <a:cubicBezTo>
                      <a:pt x="424" y="478"/>
                      <a:pt x="424" y="478"/>
                      <a:pt x="424" y="478"/>
                    </a:cubicBezTo>
                    <a:cubicBezTo>
                      <a:pt x="424" y="482"/>
                      <a:pt x="421" y="484"/>
                      <a:pt x="417" y="484"/>
                    </a:cubicBezTo>
                    <a:close/>
                    <a:moveTo>
                      <a:pt x="76" y="188"/>
                    </a:moveTo>
                    <a:cubicBezTo>
                      <a:pt x="77" y="189"/>
                      <a:pt x="77" y="190"/>
                      <a:pt x="77" y="192"/>
                    </a:cubicBezTo>
                    <a:cubicBezTo>
                      <a:pt x="77" y="469"/>
                      <a:pt x="77" y="469"/>
                      <a:pt x="77" y="469"/>
                    </a:cubicBezTo>
                    <a:cubicBezTo>
                      <a:pt x="411" y="471"/>
                      <a:pt x="411" y="471"/>
                      <a:pt x="411" y="471"/>
                    </a:cubicBezTo>
                    <a:cubicBezTo>
                      <a:pt x="413" y="192"/>
                      <a:pt x="413" y="192"/>
                      <a:pt x="413" y="192"/>
                    </a:cubicBezTo>
                    <a:cubicBezTo>
                      <a:pt x="413" y="189"/>
                      <a:pt x="416" y="186"/>
                      <a:pt x="419" y="186"/>
                    </a:cubicBezTo>
                    <a:cubicBezTo>
                      <a:pt x="464" y="186"/>
                      <a:pt x="464" y="186"/>
                      <a:pt x="464" y="186"/>
                    </a:cubicBezTo>
                    <a:cubicBezTo>
                      <a:pt x="251" y="15"/>
                      <a:pt x="251" y="15"/>
                      <a:pt x="251" y="15"/>
                    </a:cubicBezTo>
                    <a:cubicBezTo>
                      <a:pt x="27" y="186"/>
                      <a:pt x="27" y="186"/>
                      <a:pt x="27" y="186"/>
                    </a:cubicBezTo>
                    <a:cubicBezTo>
                      <a:pt x="71" y="186"/>
                      <a:pt x="71" y="186"/>
                      <a:pt x="71" y="186"/>
                    </a:cubicBezTo>
                    <a:cubicBezTo>
                      <a:pt x="71" y="186"/>
                      <a:pt x="71" y="186"/>
                      <a:pt x="71" y="186"/>
                    </a:cubicBezTo>
                    <a:cubicBezTo>
                      <a:pt x="73" y="186"/>
                      <a:pt x="74" y="186"/>
                      <a:pt x="76" y="188"/>
                    </a:cubicBezTo>
                    <a:close/>
                  </a:path>
                </a:pathLst>
              </a:custGeom>
              <a:solidFill>
                <a:srgbClr val="A3A3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3" name="Freeform 447"/>
              <p:cNvSpPr>
                <a:spLocks/>
              </p:cNvSpPr>
              <p:nvPr/>
            </p:nvSpPr>
            <p:spPr bwMode="auto">
              <a:xfrm>
                <a:off x="5719" y="2910"/>
                <a:ext cx="45" cy="81"/>
              </a:xfrm>
              <a:custGeom>
                <a:avLst/>
                <a:gdLst/>
                <a:ahLst/>
                <a:cxnLst>
                  <a:cxn ang="0">
                    <a:pos x="95" y="167"/>
                  </a:cxn>
                  <a:cxn ang="0">
                    <a:pos x="91" y="172"/>
                  </a:cxn>
                  <a:cxn ang="0">
                    <a:pos x="5" y="172"/>
                  </a:cxn>
                  <a:cxn ang="0">
                    <a:pos x="0" y="167"/>
                  </a:cxn>
                  <a:cxn ang="0">
                    <a:pos x="0" y="5"/>
                  </a:cxn>
                  <a:cxn ang="0">
                    <a:pos x="5" y="0"/>
                  </a:cxn>
                  <a:cxn ang="0">
                    <a:pos x="91" y="0"/>
                  </a:cxn>
                  <a:cxn ang="0">
                    <a:pos x="95" y="5"/>
                  </a:cxn>
                  <a:cxn ang="0">
                    <a:pos x="95" y="167"/>
                  </a:cxn>
                </a:cxnLst>
                <a:rect l="0" t="0" r="r" b="b"/>
                <a:pathLst>
                  <a:path w="95" h="172">
                    <a:moveTo>
                      <a:pt x="95" y="167"/>
                    </a:moveTo>
                    <a:cubicBezTo>
                      <a:pt x="95" y="170"/>
                      <a:pt x="93" y="172"/>
                      <a:pt x="91" y="172"/>
                    </a:cubicBezTo>
                    <a:cubicBezTo>
                      <a:pt x="5" y="172"/>
                      <a:pt x="5" y="172"/>
                      <a:pt x="5" y="172"/>
                    </a:cubicBezTo>
                    <a:cubicBezTo>
                      <a:pt x="2" y="172"/>
                      <a:pt x="0" y="170"/>
                      <a:pt x="0" y="167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93" y="0"/>
                      <a:pt x="95" y="2"/>
                      <a:pt x="95" y="5"/>
                    </a:cubicBezTo>
                    <a:lnTo>
                      <a:pt x="95" y="167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A3A3AD">
                      <a:gamma/>
                      <a:tint val="50980"/>
                      <a:invGamma/>
                    </a:srgbClr>
                  </a:gs>
                  <a:gs pos="100000">
                    <a:srgbClr val="A3A3AD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4" name="Freeform 448"/>
              <p:cNvSpPr>
                <a:spLocks/>
              </p:cNvSpPr>
              <p:nvPr/>
            </p:nvSpPr>
            <p:spPr bwMode="auto">
              <a:xfrm>
                <a:off x="5792" y="2866"/>
                <a:ext cx="44" cy="38"/>
              </a:xfrm>
              <a:custGeom>
                <a:avLst/>
                <a:gdLst/>
                <a:ahLst/>
                <a:cxnLst>
                  <a:cxn ang="0">
                    <a:pos x="95" y="77"/>
                  </a:cxn>
                  <a:cxn ang="0">
                    <a:pos x="91" y="79"/>
                  </a:cxn>
                  <a:cxn ang="0">
                    <a:pos x="5" y="79"/>
                  </a:cxn>
                  <a:cxn ang="0">
                    <a:pos x="0" y="77"/>
                  </a:cxn>
                  <a:cxn ang="0">
                    <a:pos x="0" y="3"/>
                  </a:cxn>
                  <a:cxn ang="0">
                    <a:pos x="5" y="0"/>
                  </a:cxn>
                  <a:cxn ang="0">
                    <a:pos x="91" y="0"/>
                  </a:cxn>
                  <a:cxn ang="0">
                    <a:pos x="95" y="3"/>
                  </a:cxn>
                  <a:cxn ang="0">
                    <a:pos x="95" y="77"/>
                  </a:cxn>
                </a:cxnLst>
                <a:rect l="0" t="0" r="r" b="b"/>
                <a:pathLst>
                  <a:path w="95" h="79">
                    <a:moveTo>
                      <a:pt x="95" y="77"/>
                    </a:moveTo>
                    <a:cubicBezTo>
                      <a:pt x="95" y="78"/>
                      <a:pt x="93" y="79"/>
                      <a:pt x="91" y="79"/>
                    </a:cubicBezTo>
                    <a:cubicBezTo>
                      <a:pt x="5" y="79"/>
                      <a:pt x="5" y="79"/>
                      <a:pt x="5" y="79"/>
                    </a:cubicBezTo>
                    <a:cubicBezTo>
                      <a:pt x="2" y="79"/>
                      <a:pt x="0" y="78"/>
                      <a:pt x="0" y="77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"/>
                      <a:pt x="2" y="0"/>
                      <a:pt x="5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93" y="0"/>
                      <a:pt x="95" y="1"/>
                      <a:pt x="95" y="3"/>
                    </a:cubicBezTo>
                    <a:lnTo>
                      <a:pt x="95" y="77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A3A3AD">
                      <a:gamma/>
                      <a:tint val="50980"/>
                      <a:invGamma/>
                    </a:srgbClr>
                  </a:gs>
                  <a:gs pos="100000">
                    <a:srgbClr val="A3A3AD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07" name="Oval 449"/>
            <p:cNvSpPr>
              <a:spLocks noChangeArrowheads="1"/>
            </p:cNvSpPr>
            <p:nvPr/>
          </p:nvSpPr>
          <p:spPr bwMode="auto">
            <a:xfrm rot="261021">
              <a:off x="1991341" y="2376640"/>
              <a:ext cx="1404937" cy="411063"/>
            </a:xfrm>
            <a:prstGeom prst="ellipse">
              <a:avLst/>
            </a:prstGeom>
            <a:solidFill>
              <a:srgbClr val="6E0673">
                <a:alpha val="70000"/>
              </a:srgbClr>
            </a:solidFill>
            <a:ln w="190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lIns="89994" tIns="46796" rIns="89994" bIns="46796" anchor="ctr">
              <a:spAutoFit/>
            </a:bodyPr>
            <a:lstStyle/>
            <a:p>
              <a:endParaRPr lang="en-US" sz="16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12" name="Group 450"/>
            <p:cNvGrpSpPr>
              <a:grpSpLocks/>
            </p:cNvGrpSpPr>
            <p:nvPr/>
          </p:nvGrpSpPr>
          <p:grpSpPr bwMode="auto">
            <a:xfrm>
              <a:off x="2351703" y="2242314"/>
              <a:ext cx="684213" cy="366003"/>
              <a:chOff x="159" y="1882"/>
              <a:chExt cx="431" cy="273"/>
            </a:xfrm>
          </p:grpSpPr>
          <p:grpSp>
            <p:nvGrpSpPr>
              <p:cNvPr id="114" name="Group 451"/>
              <p:cNvGrpSpPr>
                <a:grpSpLocks/>
              </p:cNvGrpSpPr>
              <p:nvPr/>
            </p:nvGrpSpPr>
            <p:grpSpPr bwMode="auto">
              <a:xfrm>
                <a:off x="159" y="1882"/>
                <a:ext cx="191" cy="271"/>
                <a:chOff x="4992" y="4622"/>
                <a:chExt cx="191" cy="271"/>
              </a:xfrm>
            </p:grpSpPr>
            <p:sp>
              <p:nvSpPr>
                <p:cNvPr id="240" name="Freeform 452"/>
                <p:cNvSpPr>
                  <a:spLocks/>
                </p:cNvSpPr>
                <p:nvPr/>
              </p:nvSpPr>
              <p:spPr bwMode="auto">
                <a:xfrm>
                  <a:off x="4992" y="4892"/>
                  <a:ext cx="2" cy="1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0" y="1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4" h="1">
                      <a:moveTo>
                        <a:pt x="4" y="0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2" y="0"/>
                        <a:pt x="3" y="0"/>
                        <a:pt x="4" y="0"/>
                      </a:cubicBezTo>
                    </a:path>
                  </a:pathLst>
                </a:custGeom>
                <a:solidFill>
                  <a:srgbClr val="1A171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1" name="Freeform 453"/>
                <p:cNvSpPr>
                  <a:spLocks/>
                </p:cNvSpPr>
                <p:nvPr/>
              </p:nvSpPr>
              <p:spPr bwMode="auto">
                <a:xfrm>
                  <a:off x="4995" y="4625"/>
                  <a:ext cx="185" cy="262"/>
                </a:xfrm>
                <a:custGeom>
                  <a:avLst/>
                  <a:gdLst/>
                  <a:ahLst/>
                  <a:cxnLst>
                    <a:cxn ang="0">
                      <a:pos x="373" y="79"/>
                    </a:cxn>
                    <a:cxn ang="0">
                      <a:pos x="209" y="5"/>
                    </a:cxn>
                    <a:cxn ang="0">
                      <a:pos x="183" y="5"/>
                    </a:cxn>
                    <a:cxn ang="0">
                      <a:pos x="18" y="78"/>
                    </a:cxn>
                    <a:cxn ang="0">
                      <a:pos x="0" y="114"/>
                    </a:cxn>
                    <a:cxn ang="0">
                      <a:pos x="0" y="509"/>
                    </a:cxn>
                    <a:cxn ang="0">
                      <a:pos x="46" y="555"/>
                    </a:cxn>
                    <a:cxn ang="0">
                      <a:pos x="345" y="555"/>
                    </a:cxn>
                    <a:cxn ang="0">
                      <a:pos x="391" y="509"/>
                    </a:cxn>
                    <a:cxn ang="0">
                      <a:pos x="391" y="112"/>
                    </a:cxn>
                    <a:cxn ang="0">
                      <a:pos x="373" y="79"/>
                    </a:cxn>
                  </a:cxnLst>
                  <a:rect l="0" t="0" r="r" b="b"/>
                  <a:pathLst>
                    <a:path w="391" h="555">
                      <a:moveTo>
                        <a:pt x="373" y="79"/>
                      </a:moveTo>
                      <a:cubicBezTo>
                        <a:pt x="368" y="75"/>
                        <a:pt x="209" y="5"/>
                        <a:pt x="209" y="5"/>
                      </a:cubicBezTo>
                      <a:cubicBezTo>
                        <a:pt x="202" y="0"/>
                        <a:pt x="190" y="0"/>
                        <a:pt x="183" y="5"/>
                      </a:cubicBezTo>
                      <a:cubicBezTo>
                        <a:pt x="18" y="78"/>
                        <a:pt x="18" y="78"/>
                        <a:pt x="18" y="78"/>
                      </a:cubicBezTo>
                      <a:cubicBezTo>
                        <a:pt x="18" y="78"/>
                        <a:pt x="0" y="89"/>
                        <a:pt x="0" y="114"/>
                      </a:cubicBezTo>
                      <a:cubicBezTo>
                        <a:pt x="0" y="115"/>
                        <a:pt x="0" y="509"/>
                        <a:pt x="0" y="509"/>
                      </a:cubicBezTo>
                      <a:cubicBezTo>
                        <a:pt x="0" y="539"/>
                        <a:pt x="18" y="555"/>
                        <a:pt x="46" y="555"/>
                      </a:cubicBezTo>
                      <a:cubicBezTo>
                        <a:pt x="345" y="555"/>
                        <a:pt x="345" y="555"/>
                        <a:pt x="345" y="555"/>
                      </a:cubicBezTo>
                      <a:cubicBezTo>
                        <a:pt x="375" y="555"/>
                        <a:pt x="391" y="543"/>
                        <a:pt x="391" y="509"/>
                      </a:cubicBezTo>
                      <a:cubicBezTo>
                        <a:pt x="391" y="509"/>
                        <a:pt x="391" y="127"/>
                        <a:pt x="391" y="112"/>
                      </a:cubicBezTo>
                      <a:cubicBezTo>
                        <a:pt x="391" y="98"/>
                        <a:pt x="381" y="85"/>
                        <a:pt x="373" y="7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A3A3AD">
                        <a:gamma/>
                        <a:tint val="50980"/>
                        <a:invGamma/>
                      </a:srgbClr>
                    </a:gs>
                    <a:gs pos="100000">
                      <a:srgbClr val="A3A3AD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2" name="Freeform 454"/>
                <p:cNvSpPr>
                  <a:spLocks noEditPoints="1"/>
                </p:cNvSpPr>
                <p:nvPr/>
              </p:nvSpPr>
              <p:spPr bwMode="auto">
                <a:xfrm>
                  <a:off x="4992" y="4622"/>
                  <a:ext cx="191" cy="268"/>
                </a:xfrm>
                <a:custGeom>
                  <a:avLst/>
                  <a:gdLst/>
                  <a:ahLst/>
                  <a:cxnLst>
                    <a:cxn ang="0">
                      <a:pos x="15" y="553"/>
                    </a:cxn>
                    <a:cxn ang="0">
                      <a:pos x="0" y="514"/>
                    </a:cxn>
                    <a:cxn ang="0">
                      <a:pos x="0" y="119"/>
                    </a:cxn>
                    <a:cxn ang="0">
                      <a:pos x="22" y="78"/>
                    </a:cxn>
                    <a:cxn ang="0">
                      <a:pos x="22" y="77"/>
                    </a:cxn>
                    <a:cxn ang="0">
                      <a:pos x="187" y="4"/>
                    </a:cxn>
                    <a:cxn ang="0">
                      <a:pos x="203" y="0"/>
                    </a:cxn>
                    <a:cxn ang="0">
                      <a:pos x="219" y="4"/>
                    </a:cxn>
                    <a:cxn ang="0">
                      <a:pos x="374" y="73"/>
                    </a:cxn>
                    <a:cxn ang="0">
                      <a:pos x="384" y="78"/>
                    </a:cxn>
                    <a:cxn ang="0">
                      <a:pos x="380" y="84"/>
                    </a:cxn>
                    <a:cxn ang="0">
                      <a:pos x="384" y="79"/>
                    </a:cxn>
                    <a:cxn ang="0">
                      <a:pos x="404" y="117"/>
                    </a:cxn>
                    <a:cxn ang="0">
                      <a:pos x="404" y="514"/>
                    </a:cxn>
                    <a:cxn ang="0">
                      <a:pos x="391" y="554"/>
                    </a:cxn>
                    <a:cxn ang="0">
                      <a:pos x="352" y="567"/>
                    </a:cxn>
                    <a:cxn ang="0">
                      <a:pos x="53" y="567"/>
                    </a:cxn>
                    <a:cxn ang="0">
                      <a:pos x="53" y="567"/>
                    </a:cxn>
                    <a:cxn ang="0">
                      <a:pos x="15" y="553"/>
                    </a:cxn>
                    <a:cxn ang="0">
                      <a:pos x="28" y="89"/>
                    </a:cxn>
                    <a:cxn ang="0">
                      <a:pos x="26" y="90"/>
                    </a:cxn>
                    <a:cxn ang="0">
                      <a:pos x="21" y="96"/>
                    </a:cxn>
                    <a:cxn ang="0">
                      <a:pos x="13" y="119"/>
                    </a:cxn>
                    <a:cxn ang="0">
                      <a:pos x="13" y="514"/>
                    </a:cxn>
                    <a:cxn ang="0">
                      <a:pos x="53" y="554"/>
                    </a:cxn>
                    <a:cxn ang="0">
                      <a:pos x="352" y="554"/>
                    </a:cxn>
                    <a:cxn ang="0">
                      <a:pos x="382" y="545"/>
                    </a:cxn>
                    <a:cxn ang="0">
                      <a:pos x="391" y="514"/>
                    </a:cxn>
                    <a:cxn ang="0">
                      <a:pos x="391" y="117"/>
                    </a:cxn>
                    <a:cxn ang="0">
                      <a:pos x="376" y="89"/>
                    </a:cxn>
                    <a:cxn ang="0">
                      <a:pos x="376" y="89"/>
                    </a:cxn>
                    <a:cxn ang="0">
                      <a:pos x="374" y="88"/>
                    </a:cxn>
                    <a:cxn ang="0">
                      <a:pos x="368" y="85"/>
                    </a:cxn>
                    <a:cxn ang="0">
                      <a:pos x="349" y="76"/>
                    </a:cxn>
                    <a:cxn ang="0">
                      <a:pos x="293" y="51"/>
                    </a:cxn>
                    <a:cxn ang="0">
                      <a:pos x="213" y="16"/>
                    </a:cxn>
                    <a:cxn ang="0">
                      <a:pos x="213" y="15"/>
                    </a:cxn>
                    <a:cxn ang="0">
                      <a:pos x="212" y="15"/>
                    </a:cxn>
                    <a:cxn ang="0">
                      <a:pos x="203" y="13"/>
                    </a:cxn>
                    <a:cxn ang="0">
                      <a:pos x="194" y="15"/>
                    </a:cxn>
                    <a:cxn ang="0">
                      <a:pos x="194" y="15"/>
                    </a:cxn>
                    <a:cxn ang="0">
                      <a:pos x="28" y="89"/>
                    </a:cxn>
                  </a:cxnLst>
                  <a:rect l="0" t="0" r="r" b="b"/>
                  <a:pathLst>
                    <a:path w="404" h="567">
                      <a:moveTo>
                        <a:pt x="15" y="553"/>
                      </a:moveTo>
                      <a:cubicBezTo>
                        <a:pt x="5" y="544"/>
                        <a:pt x="0" y="530"/>
                        <a:pt x="0" y="514"/>
                      </a:cubicBezTo>
                      <a:cubicBezTo>
                        <a:pt x="0" y="514"/>
                        <a:pt x="0" y="120"/>
                        <a:pt x="0" y="119"/>
                      </a:cubicBezTo>
                      <a:cubicBezTo>
                        <a:pt x="0" y="91"/>
                        <a:pt x="21" y="78"/>
                        <a:pt x="22" y="78"/>
                      </a:cubicBezTo>
                      <a:cubicBezTo>
                        <a:pt x="22" y="77"/>
                        <a:pt x="22" y="77"/>
                        <a:pt x="22" y="77"/>
                      </a:cubicBezTo>
                      <a:cubicBezTo>
                        <a:pt x="187" y="4"/>
                        <a:pt x="187" y="4"/>
                        <a:pt x="187" y="4"/>
                      </a:cubicBezTo>
                      <a:cubicBezTo>
                        <a:pt x="192" y="1"/>
                        <a:pt x="198" y="0"/>
                        <a:pt x="203" y="0"/>
                      </a:cubicBezTo>
                      <a:cubicBezTo>
                        <a:pt x="209" y="0"/>
                        <a:pt x="214" y="1"/>
                        <a:pt x="219" y="4"/>
                      </a:cubicBezTo>
                      <a:cubicBezTo>
                        <a:pt x="227" y="7"/>
                        <a:pt x="341" y="58"/>
                        <a:pt x="374" y="73"/>
                      </a:cubicBezTo>
                      <a:cubicBezTo>
                        <a:pt x="379" y="76"/>
                        <a:pt x="382" y="77"/>
                        <a:pt x="384" y="78"/>
                      </a:cubicBezTo>
                      <a:cubicBezTo>
                        <a:pt x="380" y="84"/>
                        <a:pt x="380" y="84"/>
                        <a:pt x="380" y="84"/>
                      </a:cubicBezTo>
                      <a:cubicBezTo>
                        <a:pt x="384" y="79"/>
                        <a:pt x="384" y="79"/>
                        <a:pt x="384" y="79"/>
                      </a:cubicBezTo>
                      <a:cubicBezTo>
                        <a:pt x="393" y="86"/>
                        <a:pt x="404" y="100"/>
                        <a:pt x="404" y="117"/>
                      </a:cubicBezTo>
                      <a:cubicBezTo>
                        <a:pt x="404" y="132"/>
                        <a:pt x="404" y="514"/>
                        <a:pt x="404" y="514"/>
                      </a:cubicBezTo>
                      <a:cubicBezTo>
                        <a:pt x="404" y="532"/>
                        <a:pt x="400" y="545"/>
                        <a:pt x="391" y="554"/>
                      </a:cubicBezTo>
                      <a:cubicBezTo>
                        <a:pt x="381" y="563"/>
                        <a:pt x="368" y="567"/>
                        <a:pt x="352" y="567"/>
                      </a:cubicBezTo>
                      <a:cubicBezTo>
                        <a:pt x="53" y="567"/>
                        <a:pt x="53" y="567"/>
                        <a:pt x="53" y="567"/>
                      </a:cubicBezTo>
                      <a:cubicBezTo>
                        <a:pt x="53" y="567"/>
                        <a:pt x="53" y="567"/>
                        <a:pt x="53" y="567"/>
                      </a:cubicBezTo>
                      <a:cubicBezTo>
                        <a:pt x="37" y="567"/>
                        <a:pt x="24" y="562"/>
                        <a:pt x="15" y="553"/>
                      </a:cubicBezTo>
                      <a:close/>
                      <a:moveTo>
                        <a:pt x="28" y="89"/>
                      </a:moveTo>
                      <a:cubicBezTo>
                        <a:pt x="28" y="89"/>
                        <a:pt x="27" y="90"/>
                        <a:pt x="26" y="90"/>
                      </a:cubicBezTo>
                      <a:cubicBezTo>
                        <a:pt x="25" y="92"/>
                        <a:pt x="23" y="93"/>
                        <a:pt x="21" y="96"/>
                      </a:cubicBezTo>
                      <a:cubicBezTo>
                        <a:pt x="17" y="101"/>
                        <a:pt x="13" y="108"/>
                        <a:pt x="13" y="119"/>
                      </a:cubicBezTo>
                      <a:cubicBezTo>
                        <a:pt x="13" y="120"/>
                        <a:pt x="13" y="514"/>
                        <a:pt x="13" y="514"/>
                      </a:cubicBezTo>
                      <a:cubicBezTo>
                        <a:pt x="14" y="541"/>
                        <a:pt x="27" y="553"/>
                        <a:pt x="53" y="554"/>
                      </a:cubicBezTo>
                      <a:cubicBezTo>
                        <a:pt x="352" y="554"/>
                        <a:pt x="352" y="554"/>
                        <a:pt x="352" y="554"/>
                      </a:cubicBezTo>
                      <a:cubicBezTo>
                        <a:pt x="366" y="554"/>
                        <a:pt x="376" y="551"/>
                        <a:pt x="382" y="545"/>
                      </a:cubicBezTo>
                      <a:cubicBezTo>
                        <a:pt x="387" y="539"/>
                        <a:pt x="391" y="530"/>
                        <a:pt x="391" y="514"/>
                      </a:cubicBezTo>
                      <a:cubicBezTo>
                        <a:pt x="391" y="514"/>
                        <a:pt x="391" y="132"/>
                        <a:pt x="391" y="117"/>
                      </a:cubicBezTo>
                      <a:cubicBezTo>
                        <a:pt x="391" y="106"/>
                        <a:pt x="383" y="95"/>
                        <a:pt x="376" y="89"/>
                      </a:cubicBezTo>
                      <a:cubicBezTo>
                        <a:pt x="376" y="89"/>
                        <a:pt x="376" y="89"/>
                        <a:pt x="376" y="89"/>
                      </a:cubicBezTo>
                      <a:cubicBezTo>
                        <a:pt x="375" y="89"/>
                        <a:pt x="375" y="88"/>
                        <a:pt x="374" y="88"/>
                      </a:cubicBezTo>
                      <a:cubicBezTo>
                        <a:pt x="373" y="87"/>
                        <a:pt x="371" y="86"/>
                        <a:pt x="368" y="85"/>
                      </a:cubicBezTo>
                      <a:cubicBezTo>
                        <a:pt x="364" y="83"/>
                        <a:pt x="357" y="80"/>
                        <a:pt x="349" y="76"/>
                      </a:cubicBezTo>
                      <a:cubicBezTo>
                        <a:pt x="334" y="69"/>
                        <a:pt x="313" y="60"/>
                        <a:pt x="293" y="51"/>
                      </a:cubicBezTo>
                      <a:cubicBezTo>
                        <a:pt x="253" y="33"/>
                        <a:pt x="213" y="16"/>
                        <a:pt x="213" y="16"/>
                      </a:cubicBezTo>
                      <a:cubicBezTo>
                        <a:pt x="213" y="15"/>
                        <a:pt x="213" y="15"/>
                        <a:pt x="213" y="15"/>
                      </a:cubicBezTo>
                      <a:cubicBezTo>
                        <a:pt x="212" y="15"/>
                        <a:pt x="212" y="15"/>
                        <a:pt x="212" y="15"/>
                      </a:cubicBezTo>
                      <a:cubicBezTo>
                        <a:pt x="211" y="14"/>
                        <a:pt x="207" y="13"/>
                        <a:pt x="203" y="13"/>
                      </a:cubicBezTo>
                      <a:cubicBezTo>
                        <a:pt x="199" y="13"/>
                        <a:pt x="196" y="14"/>
                        <a:pt x="194" y="15"/>
                      </a:cubicBezTo>
                      <a:cubicBezTo>
                        <a:pt x="194" y="15"/>
                        <a:pt x="194" y="15"/>
                        <a:pt x="194" y="15"/>
                      </a:cubicBezTo>
                      <a:cubicBezTo>
                        <a:pt x="28" y="89"/>
                        <a:pt x="28" y="89"/>
                        <a:pt x="28" y="89"/>
                      </a:cubicBezTo>
                      <a:close/>
                    </a:path>
                  </a:pathLst>
                </a:custGeom>
                <a:solidFill>
                  <a:srgbClr val="A3A3AD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3" name="Freeform 455"/>
                <p:cNvSpPr>
                  <a:spLocks noEditPoints="1"/>
                </p:cNvSpPr>
                <p:nvPr/>
              </p:nvSpPr>
              <p:spPr bwMode="auto">
                <a:xfrm>
                  <a:off x="5012" y="4679"/>
                  <a:ext cx="53" cy="53"/>
                </a:xfrm>
                <a:custGeom>
                  <a:avLst/>
                  <a:gdLst/>
                  <a:ahLst/>
                  <a:cxnLst>
                    <a:cxn ang="0">
                      <a:pos x="21" y="112"/>
                    </a:cxn>
                    <a:cxn ang="0">
                      <a:pos x="0" y="92"/>
                    </a:cxn>
                    <a:cxn ang="0">
                      <a:pos x="0" y="20"/>
                    </a:cxn>
                    <a:cxn ang="0">
                      <a:pos x="21" y="0"/>
                    </a:cxn>
                    <a:cxn ang="0">
                      <a:pos x="91" y="0"/>
                    </a:cxn>
                    <a:cxn ang="0">
                      <a:pos x="112" y="20"/>
                    </a:cxn>
                    <a:cxn ang="0">
                      <a:pos x="112" y="92"/>
                    </a:cxn>
                    <a:cxn ang="0">
                      <a:pos x="91" y="112"/>
                    </a:cxn>
                    <a:cxn ang="0">
                      <a:pos x="21" y="112"/>
                    </a:cxn>
                    <a:cxn ang="0">
                      <a:pos x="13" y="20"/>
                    </a:cxn>
                    <a:cxn ang="0">
                      <a:pos x="13" y="92"/>
                    </a:cxn>
                    <a:cxn ang="0">
                      <a:pos x="21" y="99"/>
                    </a:cxn>
                    <a:cxn ang="0">
                      <a:pos x="91" y="99"/>
                    </a:cxn>
                    <a:cxn ang="0">
                      <a:pos x="99" y="92"/>
                    </a:cxn>
                    <a:cxn ang="0">
                      <a:pos x="99" y="20"/>
                    </a:cxn>
                    <a:cxn ang="0">
                      <a:pos x="91" y="13"/>
                    </a:cxn>
                    <a:cxn ang="0">
                      <a:pos x="21" y="13"/>
                    </a:cxn>
                    <a:cxn ang="0">
                      <a:pos x="13" y="20"/>
                    </a:cxn>
                  </a:cxnLst>
                  <a:rect l="0" t="0" r="r" b="b"/>
                  <a:pathLst>
                    <a:path w="112" h="112">
                      <a:moveTo>
                        <a:pt x="21" y="112"/>
                      </a:moveTo>
                      <a:cubicBezTo>
                        <a:pt x="10" y="112"/>
                        <a:pt x="0" y="103"/>
                        <a:pt x="0" y="92"/>
                      </a:cubicBezTo>
                      <a:cubicBezTo>
                        <a:pt x="0" y="20"/>
                        <a:pt x="0" y="20"/>
                        <a:pt x="0" y="20"/>
                      </a:cubicBezTo>
                      <a:cubicBezTo>
                        <a:pt x="0" y="9"/>
                        <a:pt x="10" y="0"/>
                        <a:pt x="21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102" y="0"/>
                        <a:pt x="112" y="9"/>
                        <a:pt x="112" y="20"/>
                      </a:cubicBezTo>
                      <a:cubicBezTo>
                        <a:pt x="112" y="92"/>
                        <a:pt x="112" y="92"/>
                        <a:pt x="112" y="92"/>
                      </a:cubicBezTo>
                      <a:cubicBezTo>
                        <a:pt x="112" y="103"/>
                        <a:pt x="102" y="112"/>
                        <a:pt x="91" y="112"/>
                      </a:cubicBezTo>
                      <a:lnTo>
                        <a:pt x="21" y="112"/>
                      </a:lnTo>
                      <a:close/>
                      <a:moveTo>
                        <a:pt x="13" y="20"/>
                      </a:moveTo>
                      <a:cubicBezTo>
                        <a:pt x="13" y="92"/>
                        <a:pt x="13" y="92"/>
                        <a:pt x="13" y="92"/>
                      </a:cubicBezTo>
                      <a:cubicBezTo>
                        <a:pt x="13" y="96"/>
                        <a:pt x="17" y="99"/>
                        <a:pt x="21" y="99"/>
                      </a:cubicBezTo>
                      <a:cubicBezTo>
                        <a:pt x="91" y="99"/>
                        <a:pt x="91" y="99"/>
                        <a:pt x="91" y="99"/>
                      </a:cubicBezTo>
                      <a:cubicBezTo>
                        <a:pt x="95" y="99"/>
                        <a:pt x="99" y="96"/>
                        <a:pt x="99" y="92"/>
                      </a:cubicBezTo>
                      <a:cubicBezTo>
                        <a:pt x="99" y="20"/>
                        <a:pt x="99" y="20"/>
                        <a:pt x="99" y="20"/>
                      </a:cubicBezTo>
                      <a:cubicBezTo>
                        <a:pt x="99" y="16"/>
                        <a:pt x="95" y="13"/>
                        <a:pt x="91" y="13"/>
                      </a:cubicBezTo>
                      <a:cubicBezTo>
                        <a:pt x="21" y="13"/>
                        <a:pt x="21" y="13"/>
                        <a:pt x="21" y="13"/>
                      </a:cubicBezTo>
                      <a:cubicBezTo>
                        <a:pt x="17" y="13"/>
                        <a:pt x="13" y="16"/>
                        <a:pt x="13" y="2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4" name="Freeform 456"/>
                <p:cNvSpPr>
                  <a:spLocks noEditPoints="1"/>
                </p:cNvSpPr>
                <p:nvPr/>
              </p:nvSpPr>
              <p:spPr bwMode="auto">
                <a:xfrm>
                  <a:off x="5110" y="4679"/>
                  <a:ext cx="52" cy="53"/>
                </a:xfrm>
                <a:custGeom>
                  <a:avLst/>
                  <a:gdLst/>
                  <a:ahLst/>
                  <a:cxnLst>
                    <a:cxn ang="0">
                      <a:pos x="21" y="112"/>
                    </a:cxn>
                    <a:cxn ang="0">
                      <a:pos x="0" y="92"/>
                    </a:cxn>
                    <a:cxn ang="0">
                      <a:pos x="0" y="20"/>
                    </a:cxn>
                    <a:cxn ang="0">
                      <a:pos x="21" y="0"/>
                    </a:cxn>
                    <a:cxn ang="0">
                      <a:pos x="91" y="0"/>
                    </a:cxn>
                    <a:cxn ang="0">
                      <a:pos x="111" y="20"/>
                    </a:cxn>
                    <a:cxn ang="0">
                      <a:pos x="111" y="92"/>
                    </a:cxn>
                    <a:cxn ang="0">
                      <a:pos x="91" y="112"/>
                    </a:cxn>
                    <a:cxn ang="0">
                      <a:pos x="21" y="112"/>
                    </a:cxn>
                    <a:cxn ang="0">
                      <a:pos x="13" y="20"/>
                    </a:cxn>
                    <a:cxn ang="0">
                      <a:pos x="13" y="92"/>
                    </a:cxn>
                    <a:cxn ang="0">
                      <a:pos x="21" y="99"/>
                    </a:cxn>
                    <a:cxn ang="0">
                      <a:pos x="91" y="99"/>
                    </a:cxn>
                    <a:cxn ang="0">
                      <a:pos x="98" y="92"/>
                    </a:cxn>
                    <a:cxn ang="0">
                      <a:pos x="98" y="20"/>
                    </a:cxn>
                    <a:cxn ang="0">
                      <a:pos x="91" y="13"/>
                    </a:cxn>
                    <a:cxn ang="0">
                      <a:pos x="21" y="13"/>
                    </a:cxn>
                    <a:cxn ang="0">
                      <a:pos x="13" y="20"/>
                    </a:cxn>
                  </a:cxnLst>
                  <a:rect l="0" t="0" r="r" b="b"/>
                  <a:pathLst>
                    <a:path w="111" h="112">
                      <a:moveTo>
                        <a:pt x="21" y="112"/>
                      </a:moveTo>
                      <a:cubicBezTo>
                        <a:pt x="9" y="112"/>
                        <a:pt x="0" y="103"/>
                        <a:pt x="0" y="92"/>
                      </a:cubicBezTo>
                      <a:cubicBezTo>
                        <a:pt x="0" y="20"/>
                        <a:pt x="0" y="20"/>
                        <a:pt x="0" y="20"/>
                      </a:cubicBezTo>
                      <a:cubicBezTo>
                        <a:pt x="0" y="9"/>
                        <a:pt x="9" y="0"/>
                        <a:pt x="21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102" y="0"/>
                        <a:pt x="111" y="9"/>
                        <a:pt x="111" y="20"/>
                      </a:cubicBezTo>
                      <a:cubicBezTo>
                        <a:pt x="111" y="92"/>
                        <a:pt x="111" y="92"/>
                        <a:pt x="111" y="92"/>
                      </a:cubicBezTo>
                      <a:cubicBezTo>
                        <a:pt x="111" y="103"/>
                        <a:pt x="102" y="112"/>
                        <a:pt x="91" y="112"/>
                      </a:cubicBezTo>
                      <a:lnTo>
                        <a:pt x="21" y="112"/>
                      </a:lnTo>
                      <a:close/>
                      <a:moveTo>
                        <a:pt x="13" y="20"/>
                      </a:moveTo>
                      <a:cubicBezTo>
                        <a:pt x="13" y="92"/>
                        <a:pt x="13" y="92"/>
                        <a:pt x="13" y="92"/>
                      </a:cubicBezTo>
                      <a:cubicBezTo>
                        <a:pt x="13" y="96"/>
                        <a:pt x="17" y="99"/>
                        <a:pt x="21" y="99"/>
                      </a:cubicBezTo>
                      <a:cubicBezTo>
                        <a:pt x="91" y="99"/>
                        <a:pt x="91" y="99"/>
                        <a:pt x="91" y="99"/>
                      </a:cubicBezTo>
                      <a:cubicBezTo>
                        <a:pt x="95" y="99"/>
                        <a:pt x="98" y="96"/>
                        <a:pt x="98" y="92"/>
                      </a:cubicBezTo>
                      <a:cubicBezTo>
                        <a:pt x="98" y="20"/>
                        <a:pt x="98" y="20"/>
                        <a:pt x="98" y="20"/>
                      </a:cubicBezTo>
                      <a:cubicBezTo>
                        <a:pt x="98" y="16"/>
                        <a:pt x="95" y="13"/>
                        <a:pt x="91" y="13"/>
                      </a:cubicBezTo>
                      <a:cubicBezTo>
                        <a:pt x="21" y="13"/>
                        <a:pt x="21" y="13"/>
                        <a:pt x="21" y="13"/>
                      </a:cubicBezTo>
                      <a:cubicBezTo>
                        <a:pt x="17" y="13"/>
                        <a:pt x="13" y="16"/>
                        <a:pt x="13" y="2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5" name="Freeform 457"/>
                <p:cNvSpPr>
                  <a:spLocks noEditPoints="1"/>
                </p:cNvSpPr>
                <p:nvPr/>
              </p:nvSpPr>
              <p:spPr bwMode="auto">
                <a:xfrm>
                  <a:off x="5012" y="4818"/>
                  <a:ext cx="53" cy="54"/>
                </a:xfrm>
                <a:custGeom>
                  <a:avLst/>
                  <a:gdLst/>
                  <a:ahLst/>
                  <a:cxnLst>
                    <a:cxn ang="0">
                      <a:pos x="21" y="113"/>
                    </a:cxn>
                    <a:cxn ang="0">
                      <a:pos x="0" y="92"/>
                    </a:cxn>
                    <a:cxn ang="0">
                      <a:pos x="0" y="21"/>
                    </a:cxn>
                    <a:cxn ang="0">
                      <a:pos x="21" y="0"/>
                    </a:cxn>
                    <a:cxn ang="0">
                      <a:pos x="91" y="0"/>
                    </a:cxn>
                    <a:cxn ang="0">
                      <a:pos x="112" y="21"/>
                    </a:cxn>
                    <a:cxn ang="0">
                      <a:pos x="112" y="92"/>
                    </a:cxn>
                    <a:cxn ang="0">
                      <a:pos x="91" y="113"/>
                    </a:cxn>
                    <a:cxn ang="0">
                      <a:pos x="21" y="113"/>
                    </a:cxn>
                    <a:cxn ang="0">
                      <a:pos x="13" y="21"/>
                    </a:cxn>
                    <a:cxn ang="0">
                      <a:pos x="13" y="92"/>
                    </a:cxn>
                    <a:cxn ang="0">
                      <a:pos x="21" y="100"/>
                    </a:cxn>
                    <a:cxn ang="0">
                      <a:pos x="91" y="100"/>
                    </a:cxn>
                    <a:cxn ang="0">
                      <a:pos x="99" y="92"/>
                    </a:cxn>
                    <a:cxn ang="0">
                      <a:pos x="99" y="21"/>
                    </a:cxn>
                    <a:cxn ang="0">
                      <a:pos x="91" y="13"/>
                    </a:cxn>
                    <a:cxn ang="0">
                      <a:pos x="21" y="13"/>
                    </a:cxn>
                    <a:cxn ang="0">
                      <a:pos x="13" y="21"/>
                    </a:cxn>
                  </a:cxnLst>
                  <a:rect l="0" t="0" r="r" b="b"/>
                  <a:pathLst>
                    <a:path w="112" h="113">
                      <a:moveTo>
                        <a:pt x="21" y="113"/>
                      </a:moveTo>
                      <a:cubicBezTo>
                        <a:pt x="10" y="113"/>
                        <a:pt x="0" y="104"/>
                        <a:pt x="0" y="92"/>
                      </a:cubicBezTo>
                      <a:cubicBezTo>
                        <a:pt x="0" y="21"/>
                        <a:pt x="0" y="21"/>
                        <a:pt x="0" y="21"/>
                      </a:cubicBezTo>
                      <a:cubicBezTo>
                        <a:pt x="0" y="9"/>
                        <a:pt x="10" y="0"/>
                        <a:pt x="21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102" y="0"/>
                        <a:pt x="112" y="9"/>
                        <a:pt x="112" y="21"/>
                      </a:cubicBezTo>
                      <a:cubicBezTo>
                        <a:pt x="112" y="92"/>
                        <a:pt x="112" y="92"/>
                        <a:pt x="112" y="92"/>
                      </a:cubicBezTo>
                      <a:cubicBezTo>
                        <a:pt x="112" y="104"/>
                        <a:pt x="102" y="113"/>
                        <a:pt x="91" y="113"/>
                      </a:cubicBezTo>
                      <a:lnTo>
                        <a:pt x="21" y="113"/>
                      </a:lnTo>
                      <a:close/>
                      <a:moveTo>
                        <a:pt x="13" y="21"/>
                      </a:moveTo>
                      <a:cubicBezTo>
                        <a:pt x="13" y="92"/>
                        <a:pt x="13" y="92"/>
                        <a:pt x="13" y="92"/>
                      </a:cubicBezTo>
                      <a:cubicBezTo>
                        <a:pt x="13" y="96"/>
                        <a:pt x="17" y="100"/>
                        <a:pt x="21" y="100"/>
                      </a:cubicBezTo>
                      <a:cubicBezTo>
                        <a:pt x="91" y="100"/>
                        <a:pt x="91" y="100"/>
                        <a:pt x="91" y="100"/>
                      </a:cubicBezTo>
                      <a:cubicBezTo>
                        <a:pt x="95" y="100"/>
                        <a:pt x="99" y="96"/>
                        <a:pt x="99" y="92"/>
                      </a:cubicBezTo>
                      <a:cubicBezTo>
                        <a:pt x="99" y="21"/>
                        <a:pt x="99" y="21"/>
                        <a:pt x="99" y="21"/>
                      </a:cubicBezTo>
                      <a:cubicBezTo>
                        <a:pt x="99" y="16"/>
                        <a:pt x="95" y="13"/>
                        <a:pt x="91" y="13"/>
                      </a:cubicBezTo>
                      <a:cubicBezTo>
                        <a:pt x="21" y="13"/>
                        <a:pt x="21" y="13"/>
                        <a:pt x="21" y="13"/>
                      </a:cubicBezTo>
                      <a:cubicBezTo>
                        <a:pt x="17" y="13"/>
                        <a:pt x="13" y="16"/>
                        <a:pt x="13" y="2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6" name="Freeform 458"/>
                <p:cNvSpPr>
                  <a:spLocks noEditPoints="1"/>
                </p:cNvSpPr>
                <p:nvPr/>
              </p:nvSpPr>
              <p:spPr bwMode="auto">
                <a:xfrm>
                  <a:off x="5110" y="4818"/>
                  <a:ext cx="52" cy="54"/>
                </a:xfrm>
                <a:custGeom>
                  <a:avLst/>
                  <a:gdLst/>
                  <a:ahLst/>
                  <a:cxnLst>
                    <a:cxn ang="0">
                      <a:pos x="21" y="113"/>
                    </a:cxn>
                    <a:cxn ang="0">
                      <a:pos x="0" y="92"/>
                    </a:cxn>
                    <a:cxn ang="0">
                      <a:pos x="0" y="21"/>
                    </a:cxn>
                    <a:cxn ang="0">
                      <a:pos x="21" y="0"/>
                    </a:cxn>
                    <a:cxn ang="0">
                      <a:pos x="91" y="0"/>
                    </a:cxn>
                    <a:cxn ang="0">
                      <a:pos x="111" y="21"/>
                    </a:cxn>
                    <a:cxn ang="0">
                      <a:pos x="111" y="92"/>
                    </a:cxn>
                    <a:cxn ang="0">
                      <a:pos x="91" y="113"/>
                    </a:cxn>
                    <a:cxn ang="0">
                      <a:pos x="21" y="113"/>
                    </a:cxn>
                    <a:cxn ang="0">
                      <a:pos x="13" y="21"/>
                    </a:cxn>
                    <a:cxn ang="0">
                      <a:pos x="13" y="92"/>
                    </a:cxn>
                    <a:cxn ang="0">
                      <a:pos x="21" y="100"/>
                    </a:cxn>
                    <a:cxn ang="0">
                      <a:pos x="91" y="100"/>
                    </a:cxn>
                    <a:cxn ang="0">
                      <a:pos x="98" y="92"/>
                    </a:cxn>
                    <a:cxn ang="0">
                      <a:pos x="98" y="21"/>
                    </a:cxn>
                    <a:cxn ang="0">
                      <a:pos x="91" y="13"/>
                    </a:cxn>
                    <a:cxn ang="0">
                      <a:pos x="21" y="13"/>
                    </a:cxn>
                    <a:cxn ang="0">
                      <a:pos x="13" y="21"/>
                    </a:cxn>
                  </a:cxnLst>
                  <a:rect l="0" t="0" r="r" b="b"/>
                  <a:pathLst>
                    <a:path w="111" h="113">
                      <a:moveTo>
                        <a:pt x="21" y="113"/>
                      </a:moveTo>
                      <a:cubicBezTo>
                        <a:pt x="9" y="113"/>
                        <a:pt x="0" y="104"/>
                        <a:pt x="0" y="92"/>
                      </a:cubicBezTo>
                      <a:cubicBezTo>
                        <a:pt x="0" y="21"/>
                        <a:pt x="0" y="21"/>
                        <a:pt x="0" y="21"/>
                      </a:cubicBezTo>
                      <a:cubicBezTo>
                        <a:pt x="0" y="9"/>
                        <a:pt x="9" y="0"/>
                        <a:pt x="21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102" y="0"/>
                        <a:pt x="111" y="9"/>
                        <a:pt x="111" y="21"/>
                      </a:cubicBezTo>
                      <a:cubicBezTo>
                        <a:pt x="111" y="92"/>
                        <a:pt x="111" y="92"/>
                        <a:pt x="111" y="92"/>
                      </a:cubicBezTo>
                      <a:cubicBezTo>
                        <a:pt x="111" y="104"/>
                        <a:pt x="102" y="113"/>
                        <a:pt x="91" y="113"/>
                      </a:cubicBezTo>
                      <a:lnTo>
                        <a:pt x="21" y="113"/>
                      </a:lnTo>
                      <a:close/>
                      <a:moveTo>
                        <a:pt x="13" y="21"/>
                      </a:moveTo>
                      <a:cubicBezTo>
                        <a:pt x="13" y="92"/>
                        <a:pt x="13" y="92"/>
                        <a:pt x="13" y="92"/>
                      </a:cubicBezTo>
                      <a:cubicBezTo>
                        <a:pt x="13" y="96"/>
                        <a:pt x="17" y="100"/>
                        <a:pt x="21" y="100"/>
                      </a:cubicBezTo>
                      <a:cubicBezTo>
                        <a:pt x="91" y="100"/>
                        <a:pt x="91" y="100"/>
                        <a:pt x="91" y="100"/>
                      </a:cubicBezTo>
                      <a:cubicBezTo>
                        <a:pt x="95" y="100"/>
                        <a:pt x="98" y="96"/>
                        <a:pt x="98" y="92"/>
                      </a:cubicBezTo>
                      <a:cubicBezTo>
                        <a:pt x="98" y="21"/>
                        <a:pt x="98" y="21"/>
                        <a:pt x="98" y="21"/>
                      </a:cubicBezTo>
                      <a:cubicBezTo>
                        <a:pt x="98" y="16"/>
                        <a:pt x="95" y="13"/>
                        <a:pt x="91" y="13"/>
                      </a:cubicBezTo>
                      <a:cubicBezTo>
                        <a:pt x="21" y="13"/>
                        <a:pt x="21" y="13"/>
                        <a:pt x="21" y="13"/>
                      </a:cubicBezTo>
                      <a:cubicBezTo>
                        <a:pt x="17" y="13"/>
                        <a:pt x="13" y="16"/>
                        <a:pt x="13" y="2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7" name="Freeform 459"/>
                <p:cNvSpPr>
                  <a:spLocks noEditPoints="1"/>
                </p:cNvSpPr>
                <p:nvPr/>
              </p:nvSpPr>
              <p:spPr bwMode="auto">
                <a:xfrm>
                  <a:off x="5012" y="4748"/>
                  <a:ext cx="53" cy="54"/>
                </a:xfrm>
                <a:custGeom>
                  <a:avLst/>
                  <a:gdLst/>
                  <a:ahLst/>
                  <a:cxnLst>
                    <a:cxn ang="0">
                      <a:pos x="21" y="113"/>
                    </a:cxn>
                    <a:cxn ang="0">
                      <a:pos x="0" y="93"/>
                    </a:cxn>
                    <a:cxn ang="0">
                      <a:pos x="0" y="21"/>
                    </a:cxn>
                    <a:cxn ang="0">
                      <a:pos x="21" y="0"/>
                    </a:cxn>
                    <a:cxn ang="0">
                      <a:pos x="91" y="0"/>
                    </a:cxn>
                    <a:cxn ang="0">
                      <a:pos x="112" y="21"/>
                    </a:cxn>
                    <a:cxn ang="0">
                      <a:pos x="112" y="93"/>
                    </a:cxn>
                    <a:cxn ang="0">
                      <a:pos x="91" y="113"/>
                    </a:cxn>
                    <a:cxn ang="0">
                      <a:pos x="21" y="113"/>
                    </a:cxn>
                    <a:cxn ang="0">
                      <a:pos x="13" y="21"/>
                    </a:cxn>
                    <a:cxn ang="0">
                      <a:pos x="13" y="93"/>
                    </a:cxn>
                    <a:cxn ang="0">
                      <a:pos x="21" y="100"/>
                    </a:cxn>
                    <a:cxn ang="0">
                      <a:pos x="91" y="100"/>
                    </a:cxn>
                    <a:cxn ang="0">
                      <a:pos x="99" y="93"/>
                    </a:cxn>
                    <a:cxn ang="0">
                      <a:pos x="99" y="21"/>
                    </a:cxn>
                    <a:cxn ang="0">
                      <a:pos x="91" y="13"/>
                    </a:cxn>
                    <a:cxn ang="0">
                      <a:pos x="21" y="13"/>
                    </a:cxn>
                    <a:cxn ang="0">
                      <a:pos x="13" y="21"/>
                    </a:cxn>
                  </a:cxnLst>
                  <a:rect l="0" t="0" r="r" b="b"/>
                  <a:pathLst>
                    <a:path w="112" h="113">
                      <a:moveTo>
                        <a:pt x="21" y="113"/>
                      </a:moveTo>
                      <a:cubicBezTo>
                        <a:pt x="10" y="113"/>
                        <a:pt x="0" y="104"/>
                        <a:pt x="0" y="93"/>
                      </a:cubicBezTo>
                      <a:cubicBezTo>
                        <a:pt x="0" y="21"/>
                        <a:pt x="0" y="21"/>
                        <a:pt x="0" y="21"/>
                      </a:cubicBezTo>
                      <a:cubicBezTo>
                        <a:pt x="0" y="10"/>
                        <a:pt x="10" y="0"/>
                        <a:pt x="21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102" y="0"/>
                        <a:pt x="112" y="10"/>
                        <a:pt x="112" y="21"/>
                      </a:cubicBezTo>
                      <a:cubicBezTo>
                        <a:pt x="112" y="93"/>
                        <a:pt x="112" y="93"/>
                        <a:pt x="112" y="93"/>
                      </a:cubicBezTo>
                      <a:cubicBezTo>
                        <a:pt x="112" y="104"/>
                        <a:pt x="102" y="113"/>
                        <a:pt x="91" y="113"/>
                      </a:cubicBezTo>
                      <a:lnTo>
                        <a:pt x="21" y="113"/>
                      </a:lnTo>
                      <a:close/>
                      <a:moveTo>
                        <a:pt x="13" y="21"/>
                      </a:moveTo>
                      <a:cubicBezTo>
                        <a:pt x="13" y="93"/>
                        <a:pt x="13" y="93"/>
                        <a:pt x="13" y="93"/>
                      </a:cubicBezTo>
                      <a:cubicBezTo>
                        <a:pt x="13" y="97"/>
                        <a:pt x="17" y="100"/>
                        <a:pt x="21" y="100"/>
                      </a:cubicBezTo>
                      <a:cubicBezTo>
                        <a:pt x="91" y="100"/>
                        <a:pt x="91" y="100"/>
                        <a:pt x="91" y="100"/>
                      </a:cubicBezTo>
                      <a:cubicBezTo>
                        <a:pt x="95" y="100"/>
                        <a:pt x="99" y="97"/>
                        <a:pt x="99" y="93"/>
                      </a:cubicBezTo>
                      <a:cubicBezTo>
                        <a:pt x="99" y="21"/>
                        <a:pt x="99" y="21"/>
                        <a:pt x="99" y="21"/>
                      </a:cubicBezTo>
                      <a:cubicBezTo>
                        <a:pt x="99" y="17"/>
                        <a:pt x="95" y="13"/>
                        <a:pt x="91" y="13"/>
                      </a:cubicBezTo>
                      <a:cubicBezTo>
                        <a:pt x="21" y="13"/>
                        <a:pt x="21" y="13"/>
                        <a:pt x="21" y="13"/>
                      </a:cubicBezTo>
                      <a:cubicBezTo>
                        <a:pt x="17" y="13"/>
                        <a:pt x="13" y="17"/>
                        <a:pt x="13" y="2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8" name="Freeform 460"/>
                <p:cNvSpPr>
                  <a:spLocks noEditPoints="1"/>
                </p:cNvSpPr>
                <p:nvPr/>
              </p:nvSpPr>
              <p:spPr bwMode="auto">
                <a:xfrm>
                  <a:off x="5110" y="4748"/>
                  <a:ext cx="52" cy="54"/>
                </a:xfrm>
                <a:custGeom>
                  <a:avLst/>
                  <a:gdLst/>
                  <a:ahLst/>
                  <a:cxnLst>
                    <a:cxn ang="0">
                      <a:pos x="21" y="113"/>
                    </a:cxn>
                    <a:cxn ang="0">
                      <a:pos x="0" y="93"/>
                    </a:cxn>
                    <a:cxn ang="0">
                      <a:pos x="0" y="21"/>
                    </a:cxn>
                    <a:cxn ang="0">
                      <a:pos x="21" y="0"/>
                    </a:cxn>
                    <a:cxn ang="0">
                      <a:pos x="91" y="0"/>
                    </a:cxn>
                    <a:cxn ang="0">
                      <a:pos x="111" y="21"/>
                    </a:cxn>
                    <a:cxn ang="0">
                      <a:pos x="111" y="93"/>
                    </a:cxn>
                    <a:cxn ang="0">
                      <a:pos x="91" y="113"/>
                    </a:cxn>
                    <a:cxn ang="0">
                      <a:pos x="21" y="113"/>
                    </a:cxn>
                    <a:cxn ang="0">
                      <a:pos x="13" y="21"/>
                    </a:cxn>
                    <a:cxn ang="0">
                      <a:pos x="13" y="93"/>
                    </a:cxn>
                    <a:cxn ang="0">
                      <a:pos x="21" y="100"/>
                    </a:cxn>
                    <a:cxn ang="0">
                      <a:pos x="91" y="100"/>
                    </a:cxn>
                    <a:cxn ang="0">
                      <a:pos x="98" y="93"/>
                    </a:cxn>
                    <a:cxn ang="0">
                      <a:pos x="98" y="21"/>
                    </a:cxn>
                    <a:cxn ang="0">
                      <a:pos x="91" y="13"/>
                    </a:cxn>
                    <a:cxn ang="0">
                      <a:pos x="21" y="13"/>
                    </a:cxn>
                    <a:cxn ang="0">
                      <a:pos x="13" y="21"/>
                    </a:cxn>
                  </a:cxnLst>
                  <a:rect l="0" t="0" r="r" b="b"/>
                  <a:pathLst>
                    <a:path w="111" h="113">
                      <a:moveTo>
                        <a:pt x="21" y="113"/>
                      </a:moveTo>
                      <a:cubicBezTo>
                        <a:pt x="9" y="113"/>
                        <a:pt x="0" y="104"/>
                        <a:pt x="0" y="93"/>
                      </a:cubicBezTo>
                      <a:cubicBezTo>
                        <a:pt x="0" y="21"/>
                        <a:pt x="0" y="21"/>
                        <a:pt x="0" y="21"/>
                      </a:cubicBezTo>
                      <a:cubicBezTo>
                        <a:pt x="0" y="10"/>
                        <a:pt x="9" y="0"/>
                        <a:pt x="21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102" y="0"/>
                        <a:pt x="111" y="10"/>
                        <a:pt x="111" y="21"/>
                      </a:cubicBezTo>
                      <a:cubicBezTo>
                        <a:pt x="111" y="93"/>
                        <a:pt x="111" y="93"/>
                        <a:pt x="111" y="93"/>
                      </a:cubicBezTo>
                      <a:cubicBezTo>
                        <a:pt x="111" y="104"/>
                        <a:pt x="102" y="113"/>
                        <a:pt x="91" y="113"/>
                      </a:cubicBezTo>
                      <a:lnTo>
                        <a:pt x="21" y="113"/>
                      </a:lnTo>
                      <a:close/>
                      <a:moveTo>
                        <a:pt x="13" y="21"/>
                      </a:moveTo>
                      <a:cubicBezTo>
                        <a:pt x="13" y="93"/>
                        <a:pt x="13" y="93"/>
                        <a:pt x="13" y="93"/>
                      </a:cubicBezTo>
                      <a:cubicBezTo>
                        <a:pt x="13" y="97"/>
                        <a:pt x="17" y="100"/>
                        <a:pt x="21" y="100"/>
                      </a:cubicBezTo>
                      <a:cubicBezTo>
                        <a:pt x="91" y="100"/>
                        <a:pt x="91" y="100"/>
                        <a:pt x="91" y="100"/>
                      </a:cubicBezTo>
                      <a:cubicBezTo>
                        <a:pt x="95" y="100"/>
                        <a:pt x="98" y="97"/>
                        <a:pt x="98" y="93"/>
                      </a:cubicBezTo>
                      <a:cubicBezTo>
                        <a:pt x="98" y="21"/>
                        <a:pt x="98" y="21"/>
                        <a:pt x="98" y="21"/>
                      </a:cubicBezTo>
                      <a:cubicBezTo>
                        <a:pt x="98" y="17"/>
                        <a:pt x="95" y="13"/>
                        <a:pt x="91" y="13"/>
                      </a:cubicBezTo>
                      <a:cubicBezTo>
                        <a:pt x="21" y="13"/>
                        <a:pt x="21" y="13"/>
                        <a:pt x="21" y="13"/>
                      </a:cubicBezTo>
                      <a:cubicBezTo>
                        <a:pt x="17" y="13"/>
                        <a:pt x="13" y="17"/>
                        <a:pt x="13" y="2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15" name="Group 461"/>
              <p:cNvGrpSpPr>
                <a:grpSpLocks noChangeAspect="1"/>
              </p:cNvGrpSpPr>
              <p:nvPr/>
            </p:nvGrpSpPr>
            <p:grpSpPr bwMode="auto">
              <a:xfrm>
                <a:off x="386" y="1950"/>
                <a:ext cx="204" cy="205"/>
                <a:chOff x="6249" y="609"/>
                <a:chExt cx="268" cy="269"/>
              </a:xfrm>
            </p:grpSpPr>
            <p:sp>
              <p:nvSpPr>
                <p:cNvPr id="232" name="Freeform 462"/>
                <p:cNvSpPr>
                  <a:spLocks noChangeAspect="1"/>
                </p:cNvSpPr>
                <p:nvPr/>
              </p:nvSpPr>
              <p:spPr bwMode="auto">
                <a:xfrm>
                  <a:off x="6251" y="612"/>
                  <a:ext cx="263" cy="262"/>
                </a:xfrm>
                <a:custGeom>
                  <a:avLst/>
                  <a:gdLst/>
                  <a:ahLst/>
                  <a:cxnLst>
                    <a:cxn ang="0">
                      <a:pos x="554" y="494"/>
                    </a:cxn>
                    <a:cxn ang="0">
                      <a:pos x="491" y="556"/>
                    </a:cxn>
                    <a:cxn ang="0">
                      <a:pos x="63" y="554"/>
                    </a:cxn>
                    <a:cxn ang="0">
                      <a:pos x="0" y="492"/>
                    </a:cxn>
                    <a:cxn ang="0">
                      <a:pos x="2" y="63"/>
                    </a:cxn>
                    <a:cxn ang="0">
                      <a:pos x="65" y="0"/>
                    </a:cxn>
                    <a:cxn ang="0">
                      <a:pos x="494" y="2"/>
                    </a:cxn>
                    <a:cxn ang="0">
                      <a:pos x="556" y="65"/>
                    </a:cxn>
                    <a:cxn ang="0">
                      <a:pos x="554" y="494"/>
                    </a:cxn>
                  </a:cxnLst>
                  <a:rect l="0" t="0" r="r" b="b"/>
                  <a:pathLst>
                    <a:path w="556" h="556">
                      <a:moveTo>
                        <a:pt x="554" y="494"/>
                      </a:moveTo>
                      <a:cubicBezTo>
                        <a:pt x="554" y="528"/>
                        <a:pt x="526" y="556"/>
                        <a:pt x="491" y="556"/>
                      </a:cubicBezTo>
                      <a:cubicBezTo>
                        <a:pt x="63" y="554"/>
                        <a:pt x="63" y="554"/>
                        <a:pt x="63" y="554"/>
                      </a:cubicBezTo>
                      <a:cubicBezTo>
                        <a:pt x="28" y="554"/>
                        <a:pt x="0" y="526"/>
                        <a:pt x="0" y="492"/>
                      </a:cubicBezTo>
                      <a:cubicBezTo>
                        <a:pt x="2" y="63"/>
                        <a:pt x="2" y="63"/>
                        <a:pt x="2" y="63"/>
                      </a:cubicBezTo>
                      <a:cubicBezTo>
                        <a:pt x="2" y="28"/>
                        <a:pt x="30" y="0"/>
                        <a:pt x="65" y="0"/>
                      </a:cubicBezTo>
                      <a:cubicBezTo>
                        <a:pt x="494" y="2"/>
                        <a:pt x="494" y="2"/>
                        <a:pt x="494" y="2"/>
                      </a:cubicBezTo>
                      <a:cubicBezTo>
                        <a:pt x="528" y="2"/>
                        <a:pt x="556" y="30"/>
                        <a:pt x="556" y="65"/>
                      </a:cubicBezTo>
                      <a:lnTo>
                        <a:pt x="554" y="49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A3A3AD">
                        <a:gamma/>
                        <a:tint val="50980"/>
                        <a:invGamma/>
                      </a:srgbClr>
                    </a:gs>
                    <a:gs pos="100000">
                      <a:srgbClr val="A3A3AD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3" name="Freeform 463"/>
                <p:cNvSpPr>
                  <a:spLocks noChangeAspect="1" noEditPoints="1"/>
                </p:cNvSpPr>
                <p:nvPr/>
              </p:nvSpPr>
              <p:spPr bwMode="auto">
                <a:xfrm>
                  <a:off x="6249" y="609"/>
                  <a:ext cx="268" cy="269"/>
                </a:xfrm>
                <a:custGeom>
                  <a:avLst/>
                  <a:gdLst/>
                  <a:ahLst/>
                  <a:cxnLst>
                    <a:cxn ang="0">
                      <a:pos x="498" y="569"/>
                    </a:cxn>
                    <a:cxn ang="0">
                      <a:pos x="498" y="569"/>
                    </a:cxn>
                    <a:cxn ang="0">
                      <a:pos x="498" y="569"/>
                    </a:cxn>
                    <a:cxn ang="0">
                      <a:pos x="69" y="567"/>
                    </a:cxn>
                    <a:cxn ang="0">
                      <a:pos x="0" y="498"/>
                    </a:cxn>
                    <a:cxn ang="0">
                      <a:pos x="0" y="497"/>
                    </a:cxn>
                    <a:cxn ang="0">
                      <a:pos x="2" y="69"/>
                    </a:cxn>
                    <a:cxn ang="0">
                      <a:pos x="71" y="0"/>
                    </a:cxn>
                    <a:cxn ang="0">
                      <a:pos x="71" y="0"/>
                    </a:cxn>
                    <a:cxn ang="0">
                      <a:pos x="71" y="0"/>
                    </a:cxn>
                    <a:cxn ang="0">
                      <a:pos x="500" y="2"/>
                    </a:cxn>
                    <a:cxn ang="0">
                      <a:pos x="568" y="70"/>
                    </a:cxn>
                    <a:cxn ang="0">
                      <a:pos x="568" y="71"/>
                    </a:cxn>
                    <a:cxn ang="0">
                      <a:pos x="567" y="500"/>
                    </a:cxn>
                    <a:cxn ang="0">
                      <a:pos x="498" y="569"/>
                    </a:cxn>
                    <a:cxn ang="0">
                      <a:pos x="498" y="569"/>
                    </a:cxn>
                    <a:cxn ang="0">
                      <a:pos x="69" y="554"/>
                    </a:cxn>
                    <a:cxn ang="0">
                      <a:pos x="497" y="556"/>
                    </a:cxn>
                    <a:cxn ang="0">
                      <a:pos x="498" y="556"/>
                    </a:cxn>
                    <a:cxn ang="0">
                      <a:pos x="498" y="556"/>
                    </a:cxn>
                    <a:cxn ang="0">
                      <a:pos x="554" y="500"/>
                    </a:cxn>
                    <a:cxn ang="0">
                      <a:pos x="555" y="71"/>
                    </a:cxn>
                    <a:cxn ang="0">
                      <a:pos x="555" y="71"/>
                    </a:cxn>
                    <a:cxn ang="0">
                      <a:pos x="500" y="15"/>
                    </a:cxn>
                    <a:cxn ang="0">
                      <a:pos x="71" y="13"/>
                    </a:cxn>
                    <a:cxn ang="0">
                      <a:pos x="71" y="13"/>
                    </a:cxn>
                    <a:cxn ang="0">
                      <a:pos x="71" y="13"/>
                    </a:cxn>
                    <a:cxn ang="0">
                      <a:pos x="15" y="69"/>
                    </a:cxn>
                    <a:cxn ang="0">
                      <a:pos x="13" y="498"/>
                    </a:cxn>
                    <a:cxn ang="0">
                      <a:pos x="13" y="498"/>
                    </a:cxn>
                    <a:cxn ang="0">
                      <a:pos x="69" y="554"/>
                    </a:cxn>
                  </a:cxnLst>
                  <a:rect l="0" t="0" r="r" b="b"/>
                  <a:pathLst>
                    <a:path w="568" h="569">
                      <a:moveTo>
                        <a:pt x="498" y="569"/>
                      </a:moveTo>
                      <a:cubicBezTo>
                        <a:pt x="498" y="569"/>
                        <a:pt x="498" y="569"/>
                        <a:pt x="498" y="569"/>
                      </a:cubicBezTo>
                      <a:cubicBezTo>
                        <a:pt x="498" y="569"/>
                        <a:pt x="498" y="569"/>
                        <a:pt x="498" y="569"/>
                      </a:cubicBezTo>
                      <a:cubicBezTo>
                        <a:pt x="69" y="567"/>
                        <a:pt x="69" y="567"/>
                        <a:pt x="69" y="567"/>
                      </a:cubicBezTo>
                      <a:cubicBezTo>
                        <a:pt x="31" y="567"/>
                        <a:pt x="0" y="536"/>
                        <a:pt x="0" y="498"/>
                      </a:cubicBezTo>
                      <a:cubicBezTo>
                        <a:pt x="0" y="498"/>
                        <a:pt x="0" y="498"/>
                        <a:pt x="0" y="497"/>
                      </a:cubicBezTo>
                      <a:cubicBezTo>
                        <a:pt x="2" y="69"/>
                        <a:pt x="2" y="69"/>
                        <a:pt x="2" y="69"/>
                      </a:cubicBezTo>
                      <a:cubicBezTo>
                        <a:pt x="2" y="31"/>
                        <a:pt x="33" y="0"/>
                        <a:pt x="71" y="0"/>
                      </a:cubicBezTo>
                      <a:cubicBezTo>
                        <a:pt x="71" y="0"/>
                        <a:pt x="71" y="0"/>
                        <a:pt x="71" y="0"/>
                      </a:cubicBezTo>
                      <a:cubicBezTo>
                        <a:pt x="71" y="0"/>
                        <a:pt x="71" y="0"/>
                        <a:pt x="71" y="0"/>
                      </a:cubicBezTo>
                      <a:cubicBezTo>
                        <a:pt x="500" y="2"/>
                        <a:pt x="500" y="2"/>
                        <a:pt x="500" y="2"/>
                      </a:cubicBezTo>
                      <a:cubicBezTo>
                        <a:pt x="538" y="2"/>
                        <a:pt x="568" y="33"/>
                        <a:pt x="568" y="70"/>
                      </a:cubicBezTo>
                      <a:cubicBezTo>
                        <a:pt x="568" y="71"/>
                        <a:pt x="568" y="71"/>
                        <a:pt x="568" y="71"/>
                      </a:cubicBezTo>
                      <a:cubicBezTo>
                        <a:pt x="567" y="500"/>
                        <a:pt x="567" y="500"/>
                        <a:pt x="567" y="500"/>
                      </a:cubicBezTo>
                      <a:cubicBezTo>
                        <a:pt x="567" y="538"/>
                        <a:pt x="536" y="568"/>
                        <a:pt x="498" y="569"/>
                      </a:cubicBezTo>
                      <a:cubicBezTo>
                        <a:pt x="498" y="569"/>
                        <a:pt x="498" y="569"/>
                        <a:pt x="498" y="569"/>
                      </a:cubicBezTo>
                      <a:close/>
                      <a:moveTo>
                        <a:pt x="69" y="554"/>
                      </a:moveTo>
                      <a:cubicBezTo>
                        <a:pt x="497" y="556"/>
                        <a:pt x="497" y="556"/>
                        <a:pt x="497" y="556"/>
                      </a:cubicBezTo>
                      <a:cubicBezTo>
                        <a:pt x="498" y="556"/>
                        <a:pt x="498" y="556"/>
                        <a:pt x="498" y="556"/>
                      </a:cubicBezTo>
                      <a:cubicBezTo>
                        <a:pt x="498" y="556"/>
                        <a:pt x="498" y="556"/>
                        <a:pt x="498" y="556"/>
                      </a:cubicBezTo>
                      <a:cubicBezTo>
                        <a:pt x="529" y="556"/>
                        <a:pt x="554" y="531"/>
                        <a:pt x="554" y="500"/>
                      </a:cubicBezTo>
                      <a:cubicBezTo>
                        <a:pt x="555" y="71"/>
                        <a:pt x="555" y="71"/>
                        <a:pt x="555" y="71"/>
                      </a:cubicBezTo>
                      <a:cubicBezTo>
                        <a:pt x="555" y="71"/>
                        <a:pt x="555" y="71"/>
                        <a:pt x="555" y="71"/>
                      </a:cubicBezTo>
                      <a:cubicBezTo>
                        <a:pt x="555" y="40"/>
                        <a:pt x="530" y="15"/>
                        <a:pt x="500" y="15"/>
                      </a:cubicBezTo>
                      <a:cubicBezTo>
                        <a:pt x="71" y="13"/>
                        <a:pt x="71" y="13"/>
                        <a:pt x="71" y="13"/>
                      </a:cubicBezTo>
                      <a:cubicBezTo>
                        <a:pt x="71" y="13"/>
                        <a:pt x="71" y="13"/>
                        <a:pt x="71" y="13"/>
                      </a:cubicBezTo>
                      <a:cubicBezTo>
                        <a:pt x="71" y="13"/>
                        <a:pt x="71" y="13"/>
                        <a:pt x="71" y="13"/>
                      </a:cubicBezTo>
                      <a:cubicBezTo>
                        <a:pt x="40" y="13"/>
                        <a:pt x="15" y="38"/>
                        <a:pt x="15" y="69"/>
                      </a:cubicBezTo>
                      <a:cubicBezTo>
                        <a:pt x="13" y="498"/>
                        <a:pt x="13" y="498"/>
                        <a:pt x="13" y="498"/>
                      </a:cubicBezTo>
                      <a:cubicBezTo>
                        <a:pt x="13" y="498"/>
                        <a:pt x="13" y="498"/>
                        <a:pt x="13" y="498"/>
                      </a:cubicBezTo>
                      <a:cubicBezTo>
                        <a:pt x="13" y="529"/>
                        <a:pt x="38" y="554"/>
                        <a:pt x="69" y="554"/>
                      </a:cubicBezTo>
                      <a:close/>
                    </a:path>
                  </a:pathLst>
                </a:custGeom>
                <a:solidFill>
                  <a:srgbClr val="A3A3AD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4" name="Freeform 464"/>
                <p:cNvSpPr>
                  <a:spLocks noChangeAspect="1"/>
                </p:cNvSpPr>
                <p:nvPr/>
              </p:nvSpPr>
              <p:spPr bwMode="auto">
                <a:xfrm>
                  <a:off x="6414" y="709"/>
                  <a:ext cx="18" cy="64"/>
                </a:xfrm>
                <a:custGeom>
                  <a:avLst/>
                  <a:gdLst/>
                  <a:ahLst/>
                  <a:cxnLst>
                    <a:cxn ang="0">
                      <a:pos x="3" y="133"/>
                    </a:cxn>
                    <a:cxn ang="0">
                      <a:pos x="3" y="124"/>
                    </a:cxn>
                    <a:cxn ang="0">
                      <a:pos x="26" y="68"/>
                    </a:cxn>
                    <a:cxn ang="0">
                      <a:pos x="26" y="68"/>
                    </a:cxn>
                    <a:cxn ang="0">
                      <a:pos x="4" y="12"/>
                    </a:cxn>
                    <a:cxn ang="0">
                      <a:pos x="4" y="3"/>
                    </a:cxn>
                    <a:cxn ang="0">
                      <a:pos x="13" y="3"/>
                    </a:cxn>
                    <a:cxn ang="0">
                      <a:pos x="39" y="68"/>
                    </a:cxn>
                    <a:cxn ang="0">
                      <a:pos x="39" y="68"/>
                    </a:cxn>
                    <a:cxn ang="0">
                      <a:pos x="12" y="133"/>
                    </a:cxn>
                    <a:cxn ang="0">
                      <a:pos x="12" y="133"/>
                    </a:cxn>
                    <a:cxn ang="0">
                      <a:pos x="8" y="135"/>
                    </a:cxn>
                    <a:cxn ang="0">
                      <a:pos x="3" y="133"/>
                    </a:cxn>
                  </a:cxnLst>
                  <a:rect l="0" t="0" r="r" b="b"/>
                  <a:pathLst>
                    <a:path w="39" h="135">
                      <a:moveTo>
                        <a:pt x="3" y="133"/>
                      </a:moveTo>
                      <a:cubicBezTo>
                        <a:pt x="0" y="130"/>
                        <a:pt x="0" y="126"/>
                        <a:pt x="3" y="124"/>
                      </a:cubicBezTo>
                      <a:cubicBezTo>
                        <a:pt x="17" y="110"/>
                        <a:pt x="26" y="90"/>
                        <a:pt x="26" y="68"/>
                      </a:cubicBezTo>
                      <a:cubicBezTo>
                        <a:pt x="26" y="68"/>
                        <a:pt x="26" y="68"/>
                        <a:pt x="26" y="68"/>
                      </a:cubicBezTo>
                      <a:cubicBezTo>
                        <a:pt x="26" y="46"/>
                        <a:pt x="18" y="26"/>
                        <a:pt x="4" y="12"/>
                      </a:cubicBezTo>
                      <a:cubicBezTo>
                        <a:pt x="1" y="9"/>
                        <a:pt x="1" y="5"/>
                        <a:pt x="4" y="3"/>
                      </a:cubicBezTo>
                      <a:cubicBezTo>
                        <a:pt x="6" y="0"/>
                        <a:pt x="10" y="0"/>
                        <a:pt x="13" y="3"/>
                      </a:cubicBezTo>
                      <a:cubicBezTo>
                        <a:pt x="29" y="19"/>
                        <a:pt x="39" y="42"/>
                        <a:pt x="39" y="68"/>
                      </a:cubicBezTo>
                      <a:cubicBezTo>
                        <a:pt x="39" y="68"/>
                        <a:pt x="39" y="68"/>
                        <a:pt x="39" y="68"/>
                      </a:cubicBezTo>
                      <a:cubicBezTo>
                        <a:pt x="39" y="93"/>
                        <a:pt x="29" y="116"/>
                        <a:pt x="12" y="133"/>
                      </a:cubicBezTo>
                      <a:cubicBezTo>
                        <a:pt x="12" y="133"/>
                        <a:pt x="12" y="133"/>
                        <a:pt x="12" y="133"/>
                      </a:cubicBezTo>
                      <a:cubicBezTo>
                        <a:pt x="11" y="134"/>
                        <a:pt x="9" y="135"/>
                        <a:pt x="8" y="135"/>
                      </a:cubicBezTo>
                      <a:cubicBezTo>
                        <a:pt x="6" y="135"/>
                        <a:pt x="4" y="134"/>
                        <a:pt x="3" y="13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5" name="Freeform 465"/>
                <p:cNvSpPr>
                  <a:spLocks noChangeAspect="1"/>
                </p:cNvSpPr>
                <p:nvPr/>
              </p:nvSpPr>
              <p:spPr bwMode="auto">
                <a:xfrm>
                  <a:off x="6429" y="695"/>
                  <a:ext cx="24" cy="92"/>
                </a:xfrm>
                <a:custGeom>
                  <a:avLst/>
                  <a:gdLst/>
                  <a:ahLst/>
                  <a:cxnLst>
                    <a:cxn ang="0">
                      <a:pos x="2" y="193"/>
                    </a:cxn>
                    <a:cxn ang="0">
                      <a:pos x="2" y="184"/>
                    </a:cxn>
                    <a:cxn ang="0">
                      <a:pos x="38" y="98"/>
                    </a:cxn>
                    <a:cxn ang="0">
                      <a:pos x="38" y="98"/>
                    </a:cxn>
                    <a:cxn ang="0">
                      <a:pos x="3" y="12"/>
                    </a:cxn>
                    <a:cxn ang="0">
                      <a:pos x="3" y="12"/>
                    </a:cxn>
                    <a:cxn ang="0">
                      <a:pos x="3" y="2"/>
                    </a:cxn>
                    <a:cxn ang="0">
                      <a:pos x="12" y="3"/>
                    </a:cxn>
                    <a:cxn ang="0">
                      <a:pos x="51" y="98"/>
                    </a:cxn>
                    <a:cxn ang="0">
                      <a:pos x="51" y="98"/>
                    </a:cxn>
                    <a:cxn ang="0">
                      <a:pos x="51" y="98"/>
                    </a:cxn>
                    <a:cxn ang="0">
                      <a:pos x="11" y="193"/>
                    </a:cxn>
                    <a:cxn ang="0">
                      <a:pos x="7" y="195"/>
                    </a:cxn>
                    <a:cxn ang="0">
                      <a:pos x="2" y="193"/>
                    </a:cxn>
                  </a:cxnLst>
                  <a:rect l="0" t="0" r="r" b="b"/>
                  <a:pathLst>
                    <a:path w="51" h="195">
                      <a:moveTo>
                        <a:pt x="2" y="193"/>
                      </a:moveTo>
                      <a:cubicBezTo>
                        <a:pt x="0" y="191"/>
                        <a:pt x="0" y="187"/>
                        <a:pt x="2" y="184"/>
                      </a:cubicBezTo>
                      <a:cubicBezTo>
                        <a:pt x="24" y="162"/>
                        <a:pt x="38" y="132"/>
                        <a:pt x="38" y="98"/>
                      </a:cubicBezTo>
                      <a:cubicBezTo>
                        <a:pt x="38" y="98"/>
                        <a:pt x="38" y="98"/>
                        <a:pt x="38" y="98"/>
                      </a:cubicBezTo>
                      <a:cubicBezTo>
                        <a:pt x="38" y="64"/>
                        <a:pt x="25" y="34"/>
                        <a:pt x="3" y="12"/>
                      </a:cubicBezTo>
                      <a:cubicBezTo>
                        <a:pt x="3" y="12"/>
                        <a:pt x="3" y="12"/>
                        <a:pt x="3" y="12"/>
                      </a:cubicBezTo>
                      <a:cubicBezTo>
                        <a:pt x="0" y="9"/>
                        <a:pt x="0" y="5"/>
                        <a:pt x="3" y="2"/>
                      </a:cubicBezTo>
                      <a:cubicBezTo>
                        <a:pt x="5" y="0"/>
                        <a:pt x="10" y="0"/>
                        <a:pt x="12" y="3"/>
                      </a:cubicBezTo>
                      <a:cubicBezTo>
                        <a:pt x="36" y="27"/>
                        <a:pt x="51" y="61"/>
                        <a:pt x="51" y="98"/>
                      </a:cubicBezTo>
                      <a:cubicBezTo>
                        <a:pt x="51" y="98"/>
                        <a:pt x="51" y="98"/>
                        <a:pt x="51" y="98"/>
                      </a:cubicBezTo>
                      <a:cubicBezTo>
                        <a:pt x="51" y="98"/>
                        <a:pt x="51" y="98"/>
                        <a:pt x="51" y="98"/>
                      </a:cubicBezTo>
                      <a:cubicBezTo>
                        <a:pt x="51" y="135"/>
                        <a:pt x="36" y="169"/>
                        <a:pt x="11" y="193"/>
                      </a:cubicBezTo>
                      <a:cubicBezTo>
                        <a:pt x="10" y="195"/>
                        <a:pt x="8" y="195"/>
                        <a:pt x="7" y="195"/>
                      </a:cubicBezTo>
                      <a:cubicBezTo>
                        <a:pt x="5" y="195"/>
                        <a:pt x="3" y="195"/>
                        <a:pt x="2" y="19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6" name="Freeform 466"/>
                <p:cNvSpPr>
                  <a:spLocks noChangeAspect="1"/>
                </p:cNvSpPr>
                <p:nvPr/>
              </p:nvSpPr>
              <p:spPr bwMode="auto">
                <a:xfrm>
                  <a:off x="6443" y="681"/>
                  <a:ext cx="30" cy="121"/>
                </a:xfrm>
                <a:custGeom>
                  <a:avLst/>
                  <a:gdLst/>
                  <a:ahLst/>
                  <a:cxnLst>
                    <a:cxn ang="0">
                      <a:pos x="2" y="254"/>
                    </a:cxn>
                    <a:cxn ang="0">
                      <a:pos x="2" y="245"/>
                    </a:cxn>
                    <a:cxn ang="0">
                      <a:pos x="51" y="128"/>
                    </a:cxn>
                    <a:cxn ang="0">
                      <a:pos x="51" y="128"/>
                    </a:cxn>
                    <a:cxn ang="0">
                      <a:pos x="3" y="12"/>
                    </a:cxn>
                    <a:cxn ang="0">
                      <a:pos x="3" y="2"/>
                    </a:cxn>
                    <a:cxn ang="0">
                      <a:pos x="13" y="2"/>
                    </a:cxn>
                    <a:cxn ang="0">
                      <a:pos x="64" y="128"/>
                    </a:cxn>
                    <a:cxn ang="0">
                      <a:pos x="64" y="128"/>
                    </a:cxn>
                    <a:cxn ang="0">
                      <a:pos x="12" y="254"/>
                    </a:cxn>
                    <a:cxn ang="0">
                      <a:pos x="12" y="254"/>
                    </a:cxn>
                    <a:cxn ang="0">
                      <a:pos x="7" y="256"/>
                    </a:cxn>
                    <a:cxn ang="0">
                      <a:pos x="2" y="254"/>
                    </a:cxn>
                  </a:cxnLst>
                  <a:rect l="0" t="0" r="r" b="b"/>
                  <a:pathLst>
                    <a:path w="64" h="256">
                      <a:moveTo>
                        <a:pt x="2" y="254"/>
                      </a:moveTo>
                      <a:cubicBezTo>
                        <a:pt x="0" y="251"/>
                        <a:pt x="0" y="247"/>
                        <a:pt x="2" y="245"/>
                      </a:cubicBezTo>
                      <a:cubicBezTo>
                        <a:pt x="32" y="215"/>
                        <a:pt x="51" y="174"/>
                        <a:pt x="51" y="128"/>
                      </a:cubicBezTo>
                      <a:cubicBezTo>
                        <a:pt x="51" y="128"/>
                        <a:pt x="51" y="128"/>
                        <a:pt x="51" y="128"/>
                      </a:cubicBezTo>
                      <a:cubicBezTo>
                        <a:pt x="51" y="82"/>
                        <a:pt x="33" y="41"/>
                        <a:pt x="3" y="12"/>
                      </a:cubicBezTo>
                      <a:cubicBezTo>
                        <a:pt x="1" y="9"/>
                        <a:pt x="1" y="5"/>
                        <a:pt x="3" y="2"/>
                      </a:cubicBezTo>
                      <a:cubicBezTo>
                        <a:pt x="6" y="0"/>
                        <a:pt x="10" y="0"/>
                        <a:pt x="13" y="2"/>
                      </a:cubicBezTo>
                      <a:cubicBezTo>
                        <a:pt x="44" y="34"/>
                        <a:pt x="64" y="79"/>
                        <a:pt x="64" y="128"/>
                      </a:cubicBezTo>
                      <a:cubicBezTo>
                        <a:pt x="64" y="128"/>
                        <a:pt x="64" y="128"/>
                        <a:pt x="64" y="128"/>
                      </a:cubicBezTo>
                      <a:cubicBezTo>
                        <a:pt x="64" y="177"/>
                        <a:pt x="44" y="222"/>
                        <a:pt x="12" y="254"/>
                      </a:cubicBezTo>
                      <a:cubicBezTo>
                        <a:pt x="12" y="254"/>
                        <a:pt x="12" y="254"/>
                        <a:pt x="12" y="254"/>
                      </a:cubicBezTo>
                      <a:cubicBezTo>
                        <a:pt x="10" y="255"/>
                        <a:pt x="9" y="256"/>
                        <a:pt x="7" y="256"/>
                      </a:cubicBezTo>
                      <a:cubicBezTo>
                        <a:pt x="5" y="256"/>
                        <a:pt x="4" y="255"/>
                        <a:pt x="2" y="25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7" name="Freeform 467"/>
                <p:cNvSpPr>
                  <a:spLocks noChangeAspect="1"/>
                </p:cNvSpPr>
                <p:nvPr/>
              </p:nvSpPr>
              <p:spPr bwMode="auto">
                <a:xfrm>
                  <a:off x="6457" y="667"/>
                  <a:ext cx="36" cy="149"/>
                </a:xfrm>
                <a:custGeom>
                  <a:avLst/>
                  <a:gdLst/>
                  <a:ahLst/>
                  <a:cxnLst>
                    <a:cxn ang="0">
                      <a:pos x="3" y="314"/>
                    </a:cxn>
                    <a:cxn ang="0">
                      <a:pos x="3" y="305"/>
                    </a:cxn>
                    <a:cxn ang="0">
                      <a:pos x="64" y="159"/>
                    </a:cxn>
                    <a:cxn ang="0">
                      <a:pos x="64" y="158"/>
                    </a:cxn>
                    <a:cxn ang="0">
                      <a:pos x="4" y="11"/>
                    </a:cxn>
                    <a:cxn ang="0">
                      <a:pos x="4" y="2"/>
                    </a:cxn>
                    <a:cxn ang="0">
                      <a:pos x="13" y="2"/>
                    </a:cxn>
                    <a:cxn ang="0">
                      <a:pos x="77" y="158"/>
                    </a:cxn>
                    <a:cxn ang="0">
                      <a:pos x="77" y="158"/>
                    </a:cxn>
                    <a:cxn ang="0">
                      <a:pos x="12" y="314"/>
                    </a:cxn>
                    <a:cxn ang="0">
                      <a:pos x="7" y="316"/>
                    </a:cxn>
                    <a:cxn ang="0">
                      <a:pos x="3" y="314"/>
                    </a:cxn>
                  </a:cxnLst>
                  <a:rect l="0" t="0" r="r" b="b"/>
                  <a:pathLst>
                    <a:path w="77" h="316">
                      <a:moveTo>
                        <a:pt x="3" y="314"/>
                      </a:moveTo>
                      <a:cubicBezTo>
                        <a:pt x="0" y="312"/>
                        <a:pt x="0" y="308"/>
                        <a:pt x="3" y="305"/>
                      </a:cubicBezTo>
                      <a:cubicBezTo>
                        <a:pt x="40" y="268"/>
                        <a:pt x="64" y="216"/>
                        <a:pt x="64" y="159"/>
                      </a:cubicBezTo>
                      <a:cubicBezTo>
                        <a:pt x="64" y="158"/>
                        <a:pt x="64" y="158"/>
                        <a:pt x="64" y="158"/>
                      </a:cubicBezTo>
                      <a:cubicBezTo>
                        <a:pt x="64" y="101"/>
                        <a:pt x="41" y="49"/>
                        <a:pt x="4" y="11"/>
                      </a:cubicBezTo>
                      <a:cubicBezTo>
                        <a:pt x="1" y="9"/>
                        <a:pt x="1" y="5"/>
                        <a:pt x="4" y="2"/>
                      </a:cubicBezTo>
                      <a:cubicBezTo>
                        <a:pt x="6" y="0"/>
                        <a:pt x="10" y="0"/>
                        <a:pt x="13" y="2"/>
                      </a:cubicBezTo>
                      <a:cubicBezTo>
                        <a:pt x="53" y="42"/>
                        <a:pt x="77" y="97"/>
                        <a:pt x="77" y="158"/>
                      </a:cubicBezTo>
                      <a:cubicBezTo>
                        <a:pt x="77" y="158"/>
                        <a:pt x="77" y="158"/>
                        <a:pt x="77" y="158"/>
                      </a:cubicBezTo>
                      <a:cubicBezTo>
                        <a:pt x="77" y="219"/>
                        <a:pt x="52" y="275"/>
                        <a:pt x="12" y="314"/>
                      </a:cubicBezTo>
                      <a:cubicBezTo>
                        <a:pt x="10" y="316"/>
                        <a:pt x="9" y="316"/>
                        <a:pt x="7" y="316"/>
                      </a:cubicBezTo>
                      <a:cubicBezTo>
                        <a:pt x="5" y="316"/>
                        <a:pt x="4" y="316"/>
                        <a:pt x="3" y="31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8" name="Freeform 468"/>
                <p:cNvSpPr>
                  <a:spLocks noChangeAspect="1"/>
                </p:cNvSpPr>
                <p:nvPr/>
              </p:nvSpPr>
              <p:spPr bwMode="auto">
                <a:xfrm>
                  <a:off x="6273" y="678"/>
                  <a:ext cx="132" cy="126"/>
                </a:xfrm>
                <a:custGeom>
                  <a:avLst/>
                  <a:gdLst/>
                  <a:ahLst/>
                  <a:cxnLst>
                    <a:cxn ang="0">
                      <a:pos x="232" y="1"/>
                    </a:cxn>
                    <a:cxn ang="0">
                      <a:pos x="223" y="3"/>
                    </a:cxn>
                    <a:cxn ang="0">
                      <a:pos x="223" y="1"/>
                    </a:cxn>
                    <a:cxn ang="0">
                      <a:pos x="143" y="0"/>
                    </a:cxn>
                    <a:cxn ang="0">
                      <a:pos x="100" y="66"/>
                    </a:cxn>
                    <a:cxn ang="0">
                      <a:pos x="85" y="80"/>
                    </a:cxn>
                    <a:cxn ang="0">
                      <a:pos x="85" y="56"/>
                    </a:cxn>
                    <a:cxn ang="0">
                      <a:pos x="85" y="55"/>
                    </a:cxn>
                    <a:cxn ang="0">
                      <a:pos x="84" y="55"/>
                    </a:cxn>
                    <a:cxn ang="0">
                      <a:pos x="47" y="54"/>
                    </a:cxn>
                    <a:cxn ang="0">
                      <a:pos x="46" y="55"/>
                    </a:cxn>
                    <a:cxn ang="0">
                      <a:pos x="1" y="79"/>
                    </a:cxn>
                    <a:cxn ang="0">
                      <a:pos x="0" y="80"/>
                    </a:cxn>
                    <a:cxn ang="0">
                      <a:pos x="0" y="223"/>
                    </a:cxn>
                    <a:cxn ang="0">
                      <a:pos x="1" y="225"/>
                    </a:cxn>
                    <a:cxn ang="0">
                      <a:pos x="42" y="225"/>
                    </a:cxn>
                    <a:cxn ang="0">
                      <a:pos x="43" y="225"/>
                    </a:cxn>
                    <a:cxn ang="0">
                      <a:pos x="84" y="200"/>
                    </a:cxn>
                    <a:cxn ang="0">
                      <a:pos x="85" y="199"/>
                    </a:cxn>
                    <a:cxn ang="0">
                      <a:pos x="85" y="190"/>
                    </a:cxn>
                    <a:cxn ang="0">
                      <a:pos x="101" y="206"/>
                    </a:cxn>
                    <a:cxn ang="0">
                      <a:pos x="142" y="266"/>
                    </a:cxn>
                    <a:cxn ang="0">
                      <a:pos x="231" y="266"/>
                    </a:cxn>
                    <a:cxn ang="0">
                      <a:pos x="281" y="134"/>
                    </a:cxn>
                    <a:cxn ang="0">
                      <a:pos x="232" y="1"/>
                    </a:cxn>
                  </a:cxnLst>
                  <a:rect l="0" t="0" r="r" b="b"/>
                  <a:pathLst>
                    <a:path w="281" h="267">
                      <a:moveTo>
                        <a:pt x="232" y="1"/>
                      </a:moveTo>
                      <a:cubicBezTo>
                        <a:pt x="229" y="1"/>
                        <a:pt x="226" y="1"/>
                        <a:pt x="223" y="3"/>
                      </a:cubicBezTo>
                      <a:cubicBezTo>
                        <a:pt x="223" y="1"/>
                        <a:pt x="223" y="1"/>
                        <a:pt x="223" y="1"/>
                      </a:cubicBezTo>
                      <a:cubicBezTo>
                        <a:pt x="143" y="0"/>
                        <a:pt x="143" y="0"/>
                        <a:pt x="143" y="0"/>
                      </a:cubicBezTo>
                      <a:cubicBezTo>
                        <a:pt x="125" y="0"/>
                        <a:pt x="109" y="27"/>
                        <a:pt x="100" y="66"/>
                      </a:cubicBezTo>
                      <a:cubicBezTo>
                        <a:pt x="95" y="71"/>
                        <a:pt x="90" y="75"/>
                        <a:pt x="85" y="80"/>
                      </a:cubicBezTo>
                      <a:cubicBezTo>
                        <a:pt x="85" y="56"/>
                        <a:pt x="85" y="56"/>
                        <a:pt x="85" y="56"/>
                      </a:cubicBezTo>
                      <a:cubicBezTo>
                        <a:pt x="85" y="56"/>
                        <a:pt x="85" y="56"/>
                        <a:pt x="85" y="55"/>
                      </a:cubicBezTo>
                      <a:cubicBezTo>
                        <a:pt x="85" y="55"/>
                        <a:pt x="84" y="55"/>
                        <a:pt x="84" y="55"/>
                      </a:cubicBezTo>
                      <a:cubicBezTo>
                        <a:pt x="47" y="54"/>
                        <a:pt x="47" y="54"/>
                        <a:pt x="47" y="54"/>
                      </a:cubicBezTo>
                      <a:cubicBezTo>
                        <a:pt x="46" y="55"/>
                        <a:pt x="46" y="55"/>
                        <a:pt x="46" y="55"/>
                      </a:cubicBezTo>
                      <a:cubicBezTo>
                        <a:pt x="1" y="79"/>
                        <a:pt x="1" y="79"/>
                        <a:pt x="1" y="79"/>
                      </a:cubicBezTo>
                      <a:cubicBezTo>
                        <a:pt x="1" y="79"/>
                        <a:pt x="0" y="80"/>
                        <a:pt x="0" y="80"/>
                      </a:cubicBezTo>
                      <a:cubicBezTo>
                        <a:pt x="0" y="223"/>
                        <a:pt x="0" y="223"/>
                        <a:pt x="0" y="223"/>
                      </a:cubicBezTo>
                      <a:cubicBezTo>
                        <a:pt x="0" y="224"/>
                        <a:pt x="0" y="225"/>
                        <a:pt x="1" y="225"/>
                      </a:cubicBezTo>
                      <a:cubicBezTo>
                        <a:pt x="42" y="225"/>
                        <a:pt x="42" y="225"/>
                        <a:pt x="42" y="225"/>
                      </a:cubicBezTo>
                      <a:cubicBezTo>
                        <a:pt x="43" y="225"/>
                        <a:pt x="43" y="225"/>
                        <a:pt x="43" y="225"/>
                      </a:cubicBezTo>
                      <a:cubicBezTo>
                        <a:pt x="84" y="200"/>
                        <a:pt x="84" y="200"/>
                        <a:pt x="84" y="200"/>
                      </a:cubicBezTo>
                      <a:cubicBezTo>
                        <a:pt x="85" y="200"/>
                        <a:pt x="85" y="200"/>
                        <a:pt x="85" y="199"/>
                      </a:cubicBezTo>
                      <a:cubicBezTo>
                        <a:pt x="85" y="190"/>
                        <a:pt x="85" y="190"/>
                        <a:pt x="85" y="190"/>
                      </a:cubicBezTo>
                      <a:cubicBezTo>
                        <a:pt x="90" y="196"/>
                        <a:pt x="95" y="201"/>
                        <a:pt x="101" y="206"/>
                      </a:cubicBezTo>
                      <a:cubicBezTo>
                        <a:pt x="109" y="242"/>
                        <a:pt x="125" y="266"/>
                        <a:pt x="142" y="266"/>
                      </a:cubicBezTo>
                      <a:cubicBezTo>
                        <a:pt x="231" y="266"/>
                        <a:pt x="231" y="266"/>
                        <a:pt x="231" y="266"/>
                      </a:cubicBezTo>
                      <a:cubicBezTo>
                        <a:pt x="258" y="267"/>
                        <a:pt x="281" y="207"/>
                        <a:pt x="281" y="134"/>
                      </a:cubicBezTo>
                      <a:cubicBezTo>
                        <a:pt x="281" y="60"/>
                        <a:pt x="259" y="1"/>
                        <a:pt x="23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9" name="Freeform 469"/>
                <p:cNvSpPr>
                  <a:spLocks noChangeAspect="1" noEditPoints="1"/>
                </p:cNvSpPr>
                <p:nvPr/>
              </p:nvSpPr>
              <p:spPr bwMode="auto">
                <a:xfrm>
                  <a:off x="6270" y="675"/>
                  <a:ext cx="138" cy="132"/>
                </a:xfrm>
                <a:custGeom>
                  <a:avLst/>
                  <a:gdLst/>
                  <a:ahLst/>
                  <a:cxnLst>
                    <a:cxn ang="0">
                      <a:pos x="278" y="43"/>
                    </a:cxn>
                    <a:cxn ang="0">
                      <a:pos x="237" y="0"/>
                    </a:cxn>
                    <a:cxn ang="0">
                      <a:pos x="232" y="1"/>
                    </a:cxn>
                    <a:cxn ang="0">
                      <a:pos x="150" y="0"/>
                    </a:cxn>
                    <a:cxn ang="0">
                      <a:pos x="109" y="43"/>
                    </a:cxn>
                    <a:cxn ang="0">
                      <a:pos x="100" y="66"/>
                    </a:cxn>
                    <a:cxn ang="0">
                      <a:pos x="95" y="71"/>
                    </a:cxn>
                    <a:cxn ang="0">
                      <a:pos x="95" y="62"/>
                    </a:cxn>
                    <a:cxn ang="0">
                      <a:pos x="95" y="60"/>
                    </a:cxn>
                    <a:cxn ang="0">
                      <a:pos x="89" y="56"/>
                    </a:cxn>
                    <a:cxn ang="0">
                      <a:pos x="49" y="57"/>
                    </a:cxn>
                    <a:cxn ang="0">
                      <a:pos x="1" y="86"/>
                    </a:cxn>
                    <a:cxn ang="0">
                      <a:pos x="6" y="235"/>
                    </a:cxn>
                    <a:cxn ang="0">
                      <a:pos x="51" y="235"/>
                    </a:cxn>
                    <a:cxn ang="0">
                      <a:pos x="100" y="220"/>
                    </a:cxn>
                    <a:cxn ang="0">
                      <a:pos x="108" y="236"/>
                    </a:cxn>
                    <a:cxn ang="0">
                      <a:pos x="236" y="279"/>
                    </a:cxn>
                    <a:cxn ang="0">
                      <a:pos x="236" y="279"/>
                    </a:cxn>
                    <a:cxn ang="0">
                      <a:pos x="238" y="279"/>
                    </a:cxn>
                    <a:cxn ang="0">
                      <a:pos x="277" y="236"/>
                    </a:cxn>
                    <a:cxn ang="0">
                      <a:pos x="286" y="140"/>
                    </a:cxn>
                    <a:cxn ang="0">
                      <a:pos x="292" y="138"/>
                    </a:cxn>
                    <a:cxn ang="0">
                      <a:pos x="13" y="222"/>
                    </a:cxn>
                    <a:cxn ang="0">
                      <a:pos x="54" y="69"/>
                    </a:cxn>
                    <a:cxn ang="0">
                      <a:pos x="82" y="84"/>
                    </a:cxn>
                    <a:cxn ang="0">
                      <a:pos x="61" y="143"/>
                    </a:cxn>
                    <a:cxn ang="0">
                      <a:pos x="45" y="222"/>
                    </a:cxn>
                    <a:cxn ang="0">
                      <a:pos x="97" y="87"/>
                    </a:cxn>
                    <a:cxn ang="0">
                      <a:pos x="93" y="140"/>
                    </a:cxn>
                    <a:cxn ang="0">
                      <a:pos x="74" y="143"/>
                    </a:cxn>
                    <a:cxn ang="0">
                      <a:pos x="106" y="140"/>
                    </a:cxn>
                    <a:cxn ang="0">
                      <a:pos x="121" y="47"/>
                    </a:cxn>
                    <a:cxn ang="0">
                      <a:pos x="150" y="13"/>
                    </a:cxn>
                    <a:cxn ang="0">
                      <a:pos x="212" y="13"/>
                    </a:cxn>
                    <a:cxn ang="0">
                      <a:pos x="180" y="139"/>
                    </a:cxn>
                    <a:cxn ang="0">
                      <a:pos x="195" y="236"/>
                    </a:cxn>
                    <a:cxn ang="0">
                      <a:pos x="149" y="266"/>
                    </a:cxn>
                    <a:cxn ang="0">
                      <a:pos x="265" y="231"/>
                    </a:cxn>
                    <a:cxn ang="0">
                      <a:pos x="236" y="266"/>
                    </a:cxn>
                    <a:cxn ang="0">
                      <a:pos x="235" y="266"/>
                    </a:cxn>
                    <a:cxn ang="0">
                      <a:pos x="207" y="232"/>
                    </a:cxn>
                    <a:cxn ang="0">
                      <a:pos x="193" y="140"/>
                    </a:cxn>
                    <a:cxn ang="0">
                      <a:pos x="236" y="13"/>
                    </a:cxn>
                    <a:cxn ang="0">
                      <a:pos x="237" y="13"/>
                    </a:cxn>
                    <a:cxn ang="0">
                      <a:pos x="237" y="13"/>
                    </a:cxn>
                    <a:cxn ang="0">
                      <a:pos x="265" y="47"/>
                    </a:cxn>
                    <a:cxn ang="0">
                      <a:pos x="279" y="140"/>
                    </a:cxn>
                  </a:cxnLst>
                  <a:rect l="0" t="0" r="r" b="b"/>
                  <a:pathLst>
                    <a:path w="292" h="279">
                      <a:moveTo>
                        <a:pt x="292" y="138"/>
                      </a:moveTo>
                      <a:cubicBezTo>
                        <a:pt x="292" y="101"/>
                        <a:pt x="287" y="68"/>
                        <a:pt x="278" y="43"/>
                      </a:cubicBezTo>
                      <a:cubicBezTo>
                        <a:pt x="268" y="19"/>
                        <a:pt x="256" y="1"/>
                        <a:pt x="237" y="0"/>
                      </a:cubicBezTo>
                      <a:cubicBezTo>
                        <a:pt x="237" y="0"/>
                        <a:pt x="237" y="0"/>
                        <a:pt x="237" y="0"/>
                      </a:cubicBezTo>
                      <a:cubicBezTo>
                        <a:pt x="237" y="0"/>
                        <a:pt x="237" y="0"/>
                        <a:pt x="237" y="0"/>
                      </a:cubicBezTo>
                      <a:cubicBezTo>
                        <a:pt x="235" y="0"/>
                        <a:pt x="234" y="0"/>
                        <a:pt x="232" y="1"/>
                      </a:cubicBezTo>
                      <a:cubicBezTo>
                        <a:pt x="232" y="0"/>
                        <a:pt x="231" y="0"/>
                        <a:pt x="230" y="0"/>
                      </a:cubicBezTo>
                      <a:cubicBezTo>
                        <a:pt x="150" y="0"/>
                        <a:pt x="150" y="0"/>
                        <a:pt x="150" y="0"/>
                      </a:cubicBezTo>
                      <a:cubicBezTo>
                        <a:pt x="150" y="0"/>
                        <a:pt x="150" y="0"/>
                        <a:pt x="150" y="0"/>
                      </a:cubicBezTo>
                      <a:cubicBezTo>
                        <a:pt x="131" y="0"/>
                        <a:pt x="118" y="18"/>
                        <a:pt x="109" y="43"/>
                      </a:cubicBezTo>
                      <a:cubicBezTo>
                        <a:pt x="106" y="50"/>
                        <a:pt x="104" y="57"/>
                        <a:pt x="102" y="66"/>
                      </a:cubicBezTo>
                      <a:cubicBezTo>
                        <a:pt x="101" y="66"/>
                        <a:pt x="101" y="66"/>
                        <a:pt x="100" y="66"/>
                      </a:cubicBezTo>
                      <a:cubicBezTo>
                        <a:pt x="100" y="66"/>
                        <a:pt x="100" y="66"/>
                        <a:pt x="100" y="66"/>
                      </a:cubicBezTo>
                      <a:cubicBezTo>
                        <a:pt x="98" y="68"/>
                        <a:pt x="97" y="69"/>
                        <a:pt x="95" y="71"/>
                      </a:cubicBezTo>
                      <a:cubicBezTo>
                        <a:pt x="95" y="62"/>
                        <a:pt x="95" y="62"/>
                        <a:pt x="95" y="62"/>
                      </a:cubicBezTo>
                      <a:cubicBezTo>
                        <a:pt x="95" y="62"/>
                        <a:pt x="95" y="62"/>
                        <a:pt x="95" y="62"/>
                      </a:cubicBezTo>
                      <a:cubicBezTo>
                        <a:pt x="95" y="62"/>
                        <a:pt x="95" y="62"/>
                        <a:pt x="95" y="62"/>
                      </a:cubicBezTo>
                      <a:cubicBezTo>
                        <a:pt x="95" y="61"/>
                        <a:pt x="95" y="61"/>
                        <a:pt x="95" y="60"/>
                      </a:cubicBezTo>
                      <a:cubicBezTo>
                        <a:pt x="95" y="60"/>
                        <a:pt x="95" y="60"/>
                        <a:pt x="95" y="60"/>
                      </a:cubicBezTo>
                      <a:cubicBezTo>
                        <a:pt x="94" y="57"/>
                        <a:pt x="91" y="56"/>
                        <a:pt x="89" y="56"/>
                      </a:cubicBezTo>
                      <a:cubicBezTo>
                        <a:pt x="52" y="56"/>
                        <a:pt x="52" y="56"/>
                        <a:pt x="52" y="56"/>
                      </a:cubicBezTo>
                      <a:cubicBezTo>
                        <a:pt x="51" y="56"/>
                        <a:pt x="50" y="56"/>
                        <a:pt x="49" y="57"/>
                      </a:cubicBezTo>
                      <a:cubicBezTo>
                        <a:pt x="4" y="81"/>
                        <a:pt x="4" y="81"/>
                        <a:pt x="4" y="81"/>
                      </a:cubicBezTo>
                      <a:cubicBezTo>
                        <a:pt x="2" y="82"/>
                        <a:pt x="1" y="84"/>
                        <a:pt x="1" y="86"/>
                      </a:cubicBezTo>
                      <a:cubicBezTo>
                        <a:pt x="0" y="229"/>
                        <a:pt x="0" y="229"/>
                        <a:pt x="0" y="229"/>
                      </a:cubicBezTo>
                      <a:cubicBezTo>
                        <a:pt x="0" y="232"/>
                        <a:pt x="3" y="235"/>
                        <a:pt x="6" y="235"/>
                      </a:cubicBezTo>
                      <a:cubicBezTo>
                        <a:pt x="47" y="236"/>
                        <a:pt x="47" y="236"/>
                        <a:pt x="47" y="236"/>
                      </a:cubicBezTo>
                      <a:cubicBezTo>
                        <a:pt x="48" y="236"/>
                        <a:pt x="50" y="235"/>
                        <a:pt x="51" y="235"/>
                      </a:cubicBezTo>
                      <a:cubicBezTo>
                        <a:pt x="90" y="211"/>
                        <a:pt x="90" y="211"/>
                        <a:pt x="90" y="211"/>
                      </a:cubicBezTo>
                      <a:cubicBezTo>
                        <a:pt x="93" y="214"/>
                        <a:pt x="96" y="217"/>
                        <a:pt x="100" y="220"/>
                      </a:cubicBezTo>
                      <a:cubicBezTo>
                        <a:pt x="101" y="221"/>
                        <a:pt x="102" y="221"/>
                        <a:pt x="103" y="221"/>
                      </a:cubicBezTo>
                      <a:cubicBezTo>
                        <a:pt x="105" y="226"/>
                        <a:pt x="106" y="231"/>
                        <a:pt x="108" y="236"/>
                      </a:cubicBezTo>
                      <a:cubicBezTo>
                        <a:pt x="117" y="260"/>
                        <a:pt x="130" y="278"/>
                        <a:pt x="149" y="279"/>
                      </a:cubicBezTo>
                      <a:cubicBezTo>
                        <a:pt x="236" y="279"/>
                        <a:pt x="236" y="279"/>
                        <a:pt x="236" y="279"/>
                      </a:cubicBezTo>
                      <a:cubicBezTo>
                        <a:pt x="236" y="279"/>
                        <a:pt x="236" y="279"/>
                        <a:pt x="236" y="279"/>
                      </a:cubicBezTo>
                      <a:cubicBezTo>
                        <a:pt x="236" y="279"/>
                        <a:pt x="236" y="279"/>
                        <a:pt x="236" y="279"/>
                      </a:cubicBezTo>
                      <a:cubicBezTo>
                        <a:pt x="238" y="279"/>
                        <a:pt x="238" y="279"/>
                        <a:pt x="238" y="279"/>
                      </a:cubicBezTo>
                      <a:cubicBezTo>
                        <a:pt x="238" y="279"/>
                        <a:pt x="238" y="279"/>
                        <a:pt x="238" y="279"/>
                      </a:cubicBezTo>
                      <a:cubicBezTo>
                        <a:pt x="238" y="279"/>
                        <a:pt x="239" y="279"/>
                        <a:pt x="239" y="279"/>
                      </a:cubicBezTo>
                      <a:cubicBezTo>
                        <a:pt x="256" y="276"/>
                        <a:pt x="268" y="259"/>
                        <a:pt x="277" y="236"/>
                      </a:cubicBezTo>
                      <a:cubicBezTo>
                        <a:pt x="287" y="211"/>
                        <a:pt x="292" y="177"/>
                        <a:pt x="292" y="140"/>
                      </a:cubicBezTo>
                      <a:cubicBezTo>
                        <a:pt x="286" y="140"/>
                        <a:pt x="286" y="140"/>
                        <a:pt x="286" y="140"/>
                      </a:cubicBezTo>
                      <a:cubicBezTo>
                        <a:pt x="292" y="139"/>
                        <a:pt x="292" y="139"/>
                        <a:pt x="292" y="139"/>
                      </a:cubicBezTo>
                      <a:cubicBezTo>
                        <a:pt x="292" y="139"/>
                        <a:pt x="292" y="139"/>
                        <a:pt x="292" y="138"/>
                      </a:cubicBezTo>
                      <a:close/>
                      <a:moveTo>
                        <a:pt x="45" y="222"/>
                      </a:moveTo>
                      <a:cubicBezTo>
                        <a:pt x="13" y="222"/>
                        <a:pt x="13" y="222"/>
                        <a:pt x="13" y="222"/>
                      </a:cubicBezTo>
                      <a:cubicBezTo>
                        <a:pt x="14" y="90"/>
                        <a:pt x="14" y="90"/>
                        <a:pt x="14" y="90"/>
                      </a:cubicBezTo>
                      <a:cubicBezTo>
                        <a:pt x="54" y="69"/>
                        <a:pt x="54" y="69"/>
                        <a:pt x="54" y="69"/>
                      </a:cubicBezTo>
                      <a:cubicBezTo>
                        <a:pt x="82" y="69"/>
                        <a:pt x="82" y="69"/>
                        <a:pt x="82" y="69"/>
                      </a:cubicBezTo>
                      <a:cubicBezTo>
                        <a:pt x="82" y="84"/>
                        <a:pt x="82" y="84"/>
                        <a:pt x="82" y="84"/>
                      </a:cubicBezTo>
                      <a:cubicBezTo>
                        <a:pt x="69" y="101"/>
                        <a:pt x="61" y="121"/>
                        <a:pt x="61" y="143"/>
                      </a:cubicBezTo>
                      <a:cubicBezTo>
                        <a:pt x="61" y="143"/>
                        <a:pt x="61" y="143"/>
                        <a:pt x="61" y="143"/>
                      </a:cubicBezTo>
                      <a:cubicBezTo>
                        <a:pt x="61" y="165"/>
                        <a:pt x="68" y="185"/>
                        <a:pt x="81" y="201"/>
                      </a:cubicBezTo>
                      <a:lnTo>
                        <a:pt x="45" y="222"/>
                      </a:lnTo>
                      <a:close/>
                      <a:moveTo>
                        <a:pt x="74" y="143"/>
                      </a:moveTo>
                      <a:cubicBezTo>
                        <a:pt x="74" y="122"/>
                        <a:pt x="82" y="103"/>
                        <a:pt x="97" y="87"/>
                      </a:cubicBezTo>
                      <a:cubicBezTo>
                        <a:pt x="95" y="103"/>
                        <a:pt x="93" y="120"/>
                        <a:pt x="93" y="139"/>
                      </a:cubicBezTo>
                      <a:cubicBezTo>
                        <a:pt x="93" y="139"/>
                        <a:pt x="93" y="140"/>
                        <a:pt x="93" y="140"/>
                      </a:cubicBezTo>
                      <a:cubicBezTo>
                        <a:pt x="93" y="162"/>
                        <a:pt x="95" y="183"/>
                        <a:pt x="99" y="201"/>
                      </a:cubicBezTo>
                      <a:cubicBezTo>
                        <a:pt x="83" y="185"/>
                        <a:pt x="74" y="165"/>
                        <a:pt x="74" y="143"/>
                      </a:cubicBezTo>
                      <a:close/>
                      <a:moveTo>
                        <a:pt x="120" y="231"/>
                      </a:moveTo>
                      <a:cubicBezTo>
                        <a:pt x="112" y="208"/>
                        <a:pt x="106" y="176"/>
                        <a:pt x="106" y="140"/>
                      </a:cubicBezTo>
                      <a:cubicBezTo>
                        <a:pt x="106" y="140"/>
                        <a:pt x="106" y="140"/>
                        <a:pt x="106" y="139"/>
                      </a:cubicBezTo>
                      <a:cubicBezTo>
                        <a:pt x="106" y="103"/>
                        <a:pt x="112" y="70"/>
                        <a:pt x="121" y="47"/>
                      </a:cubicBezTo>
                      <a:cubicBezTo>
                        <a:pt x="129" y="24"/>
                        <a:pt x="141" y="12"/>
                        <a:pt x="150" y="13"/>
                      </a:cubicBezTo>
                      <a:cubicBezTo>
                        <a:pt x="150" y="13"/>
                        <a:pt x="150" y="13"/>
                        <a:pt x="150" y="13"/>
                      </a:cubicBezTo>
                      <a:cubicBezTo>
                        <a:pt x="150" y="13"/>
                        <a:pt x="150" y="13"/>
                        <a:pt x="150" y="13"/>
                      </a:cubicBezTo>
                      <a:cubicBezTo>
                        <a:pt x="212" y="13"/>
                        <a:pt x="212" y="13"/>
                        <a:pt x="212" y="13"/>
                      </a:cubicBezTo>
                      <a:cubicBezTo>
                        <a:pt x="206" y="21"/>
                        <a:pt x="200" y="31"/>
                        <a:pt x="195" y="43"/>
                      </a:cubicBezTo>
                      <a:cubicBezTo>
                        <a:pt x="186" y="68"/>
                        <a:pt x="180" y="102"/>
                        <a:pt x="180" y="139"/>
                      </a:cubicBezTo>
                      <a:cubicBezTo>
                        <a:pt x="180" y="140"/>
                        <a:pt x="180" y="140"/>
                        <a:pt x="180" y="141"/>
                      </a:cubicBezTo>
                      <a:cubicBezTo>
                        <a:pt x="180" y="178"/>
                        <a:pt x="186" y="211"/>
                        <a:pt x="195" y="236"/>
                      </a:cubicBezTo>
                      <a:cubicBezTo>
                        <a:pt x="199" y="248"/>
                        <a:pt x="205" y="258"/>
                        <a:pt x="211" y="266"/>
                      </a:cubicBezTo>
                      <a:cubicBezTo>
                        <a:pt x="149" y="266"/>
                        <a:pt x="149" y="266"/>
                        <a:pt x="149" y="266"/>
                      </a:cubicBezTo>
                      <a:cubicBezTo>
                        <a:pt x="140" y="266"/>
                        <a:pt x="129" y="254"/>
                        <a:pt x="120" y="231"/>
                      </a:cubicBezTo>
                      <a:close/>
                      <a:moveTo>
                        <a:pt x="265" y="231"/>
                      </a:moveTo>
                      <a:cubicBezTo>
                        <a:pt x="256" y="254"/>
                        <a:pt x="244" y="266"/>
                        <a:pt x="236" y="266"/>
                      </a:cubicBezTo>
                      <a:cubicBezTo>
                        <a:pt x="236" y="266"/>
                        <a:pt x="236" y="266"/>
                        <a:pt x="236" y="266"/>
                      </a:cubicBezTo>
                      <a:cubicBezTo>
                        <a:pt x="236" y="266"/>
                        <a:pt x="236" y="266"/>
                        <a:pt x="236" y="266"/>
                      </a:cubicBezTo>
                      <a:cubicBezTo>
                        <a:pt x="235" y="266"/>
                        <a:pt x="235" y="266"/>
                        <a:pt x="235" y="266"/>
                      </a:cubicBezTo>
                      <a:cubicBezTo>
                        <a:pt x="235" y="266"/>
                        <a:pt x="235" y="266"/>
                        <a:pt x="235" y="266"/>
                      </a:cubicBezTo>
                      <a:cubicBezTo>
                        <a:pt x="227" y="266"/>
                        <a:pt x="215" y="254"/>
                        <a:pt x="207" y="232"/>
                      </a:cubicBezTo>
                      <a:cubicBezTo>
                        <a:pt x="199" y="209"/>
                        <a:pt x="193" y="177"/>
                        <a:pt x="193" y="141"/>
                      </a:cubicBezTo>
                      <a:cubicBezTo>
                        <a:pt x="193" y="140"/>
                        <a:pt x="193" y="140"/>
                        <a:pt x="193" y="140"/>
                      </a:cubicBezTo>
                      <a:cubicBezTo>
                        <a:pt x="193" y="103"/>
                        <a:pt x="199" y="71"/>
                        <a:pt x="208" y="48"/>
                      </a:cubicBezTo>
                      <a:cubicBezTo>
                        <a:pt x="216" y="25"/>
                        <a:pt x="228" y="13"/>
                        <a:pt x="236" y="13"/>
                      </a:cubicBezTo>
                      <a:cubicBezTo>
                        <a:pt x="236" y="13"/>
                        <a:pt x="236" y="13"/>
                        <a:pt x="236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45" y="13"/>
                        <a:pt x="257" y="24"/>
                        <a:pt x="265" y="47"/>
                      </a:cubicBezTo>
                      <a:cubicBezTo>
                        <a:pt x="274" y="70"/>
                        <a:pt x="279" y="103"/>
                        <a:pt x="279" y="138"/>
                      </a:cubicBezTo>
                      <a:cubicBezTo>
                        <a:pt x="279" y="139"/>
                        <a:pt x="279" y="139"/>
                        <a:pt x="279" y="140"/>
                      </a:cubicBezTo>
                      <a:cubicBezTo>
                        <a:pt x="279" y="176"/>
                        <a:pt x="274" y="208"/>
                        <a:pt x="265" y="231"/>
                      </a:cubicBezTo>
                      <a:close/>
                    </a:path>
                  </a:pathLst>
                </a:custGeom>
                <a:solidFill>
                  <a:srgbClr val="A3A3AD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16" name="Group 470"/>
            <p:cNvGrpSpPr>
              <a:grpSpLocks/>
            </p:cNvGrpSpPr>
            <p:nvPr/>
          </p:nvGrpSpPr>
          <p:grpSpPr bwMode="auto">
            <a:xfrm>
              <a:off x="1775440" y="2546645"/>
              <a:ext cx="425450" cy="359299"/>
              <a:chOff x="1565" y="1769"/>
              <a:chExt cx="268" cy="268"/>
            </a:xfrm>
          </p:grpSpPr>
          <p:sp>
            <p:nvSpPr>
              <p:cNvPr id="215" name="Freeform 471"/>
              <p:cNvSpPr>
                <a:spLocks/>
              </p:cNvSpPr>
              <p:nvPr/>
            </p:nvSpPr>
            <p:spPr bwMode="auto">
              <a:xfrm>
                <a:off x="1565" y="1769"/>
                <a:ext cx="262" cy="261"/>
              </a:xfrm>
              <a:custGeom>
                <a:avLst/>
                <a:gdLst/>
                <a:ahLst/>
                <a:cxnLst>
                  <a:cxn ang="0">
                    <a:pos x="554" y="492"/>
                  </a:cxn>
                  <a:cxn ang="0">
                    <a:pos x="492" y="554"/>
                  </a:cxn>
                  <a:cxn ang="0">
                    <a:pos x="63" y="554"/>
                  </a:cxn>
                  <a:cxn ang="0">
                    <a:pos x="0" y="492"/>
                  </a:cxn>
                  <a:cxn ang="0">
                    <a:pos x="0" y="63"/>
                  </a:cxn>
                  <a:cxn ang="0">
                    <a:pos x="63" y="0"/>
                  </a:cxn>
                  <a:cxn ang="0">
                    <a:pos x="492" y="0"/>
                  </a:cxn>
                  <a:cxn ang="0">
                    <a:pos x="554" y="63"/>
                  </a:cxn>
                  <a:cxn ang="0">
                    <a:pos x="554" y="492"/>
                  </a:cxn>
                </a:cxnLst>
                <a:rect l="0" t="0" r="r" b="b"/>
                <a:pathLst>
                  <a:path w="554" h="554">
                    <a:moveTo>
                      <a:pt x="554" y="492"/>
                    </a:moveTo>
                    <a:cubicBezTo>
                      <a:pt x="554" y="526"/>
                      <a:pt x="526" y="554"/>
                      <a:pt x="492" y="554"/>
                    </a:cubicBezTo>
                    <a:cubicBezTo>
                      <a:pt x="63" y="554"/>
                      <a:pt x="63" y="554"/>
                      <a:pt x="63" y="554"/>
                    </a:cubicBezTo>
                    <a:cubicBezTo>
                      <a:pt x="29" y="554"/>
                      <a:pt x="0" y="526"/>
                      <a:pt x="0" y="492"/>
                    </a:cubicBezTo>
                    <a:cubicBezTo>
                      <a:pt x="0" y="63"/>
                      <a:pt x="0" y="63"/>
                      <a:pt x="0" y="63"/>
                    </a:cubicBezTo>
                    <a:cubicBezTo>
                      <a:pt x="0" y="28"/>
                      <a:pt x="29" y="0"/>
                      <a:pt x="63" y="0"/>
                    </a:cubicBezTo>
                    <a:cubicBezTo>
                      <a:pt x="492" y="0"/>
                      <a:pt x="492" y="0"/>
                      <a:pt x="492" y="0"/>
                    </a:cubicBezTo>
                    <a:cubicBezTo>
                      <a:pt x="526" y="0"/>
                      <a:pt x="554" y="28"/>
                      <a:pt x="554" y="63"/>
                    </a:cubicBezTo>
                    <a:lnTo>
                      <a:pt x="554" y="49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6E0673">
                      <a:gamma/>
                      <a:tint val="50980"/>
                      <a:invGamma/>
                    </a:srgbClr>
                  </a:gs>
                  <a:gs pos="100000">
                    <a:srgbClr val="6E067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6" name="Freeform 472"/>
              <p:cNvSpPr>
                <a:spLocks noEditPoints="1"/>
              </p:cNvSpPr>
              <p:nvPr/>
            </p:nvSpPr>
            <p:spPr bwMode="auto">
              <a:xfrm>
                <a:off x="1565" y="1769"/>
                <a:ext cx="268" cy="268"/>
              </a:xfrm>
              <a:custGeom>
                <a:avLst/>
                <a:gdLst/>
                <a:ahLst/>
                <a:cxnLst>
                  <a:cxn ang="0">
                    <a:pos x="69" y="567"/>
                  </a:cxn>
                  <a:cxn ang="0">
                    <a:pos x="0" y="498"/>
                  </a:cxn>
                  <a:cxn ang="0">
                    <a:pos x="0" y="69"/>
                  </a:cxn>
                  <a:cxn ang="0">
                    <a:pos x="69" y="0"/>
                  </a:cxn>
                  <a:cxn ang="0">
                    <a:pos x="498" y="0"/>
                  </a:cxn>
                  <a:cxn ang="0">
                    <a:pos x="567" y="68"/>
                  </a:cxn>
                  <a:cxn ang="0">
                    <a:pos x="567" y="68"/>
                  </a:cxn>
                  <a:cxn ang="0">
                    <a:pos x="567" y="498"/>
                  </a:cxn>
                  <a:cxn ang="0">
                    <a:pos x="498" y="567"/>
                  </a:cxn>
                  <a:cxn ang="0">
                    <a:pos x="69" y="567"/>
                  </a:cxn>
                  <a:cxn ang="0">
                    <a:pos x="13" y="69"/>
                  </a:cxn>
                  <a:cxn ang="0">
                    <a:pos x="13" y="498"/>
                  </a:cxn>
                  <a:cxn ang="0">
                    <a:pos x="69" y="554"/>
                  </a:cxn>
                  <a:cxn ang="0">
                    <a:pos x="498" y="554"/>
                  </a:cxn>
                  <a:cxn ang="0">
                    <a:pos x="554" y="498"/>
                  </a:cxn>
                  <a:cxn ang="0">
                    <a:pos x="554" y="69"/>
                  </a:cxn>
                  <a:cxn ang="0">
                    <a:pos x="554" y="69"/>
                  </a:cxn>
                  <a:cxn ang="0">
                    <a:pos x="498" y="13"/>
                  </a:cxn>
                  <a:cxn ang="0">
                    <a:pos x="69" y="13"/>
                  </a:cxn>
                  <a:cxn ang="0">
                    <a:pos x="13" y="69"/>
                  </a:cxn>
                </a:cxnLst>
                <a:rect l="0" t="0" r="r" b="b"/>
                <a:pathLst>
                  <a:path w="567" h="567">
                    <a:moveTo>
                      <a:pt x="69" y="567"/>
                    </a:moveTo>
                    <a:cubicBezTo>
                      <a:pt x="31" y="567"/>
                      <a:pt x="0" y="536"/>
                      <a:pt x="0" y="49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31"/>
                      <a:pt x="31" y="0"/>
                      <a:pt x="69" y="0"/>
                    </a:cubicBezTo>
                    <a:cubicBezTo>
                      <a:pt x="498" y="0"/>
                      <a:pt x="498" y="0"/>
                      <a:pt x="498" y="0"/>
                    </a:cubicBezTo>
                    <a:cubicBezTo>
                      <a:pt x="535" y="0"/>
                      <a:pt x="566" y="30"/>
                      <a:pt x="567" y="68"/>
                    </a:cubicBezTo>
                    <a:cubicBezTo>
                      <a:pt x="567" y="68"/>
                      <a:pt x="567" y="68"/>
                      <a:pt x="567" y="68"/>
                    </a:cubicBezTo>
                    <a:cubicBezTo>
                      <a:pt x="567" y="498"/>
                      <a:pt x="567" y="498"/>
                      <a:pt x="567" y="498"/>
                    </a:cubicBezTo>
                    <a:cubicBezTo>
                      <a:pt x="567" y="536"/>
                      <a:pt x="536" y="567"/>
                      <a:pt x="498" y="567"/>
                    </a:cubicBezTo>
                    <a:lnTo>
                      <a:pt x="69" y="567"/>
                    </a:lnTo>
                    <a:close/>
                    <a:moveTo>
                      <a:pt x="13" y="69"/>
                    </a:moveTo>
                    <a:cubicBezTo>
                      <a:pt x="13" y="498"/>
                      <a:pt x="13" y="498"/>
                      <a:pt x="13" y="498"/>
                    </a:cubicBezTo>
                    <a:cubicBezTo>
                      <a:pt x="13" y="529"/>
                      <a:pt x="38" y="554"/>
                      <a:pt x="69" y="554"/>
                    </a:cubicBezTo>
                    <a:cubicBezTo>
                      <a:pt x="498" y="554"/>
                      <a:pt x="498" y="554"/>
                      <a:pt x="498" y="554"/>
                    </a:cubicBezTo>
                    <a:cubicBezTo>
                      <a:pt x="529" y="554"/>
                      <a:pt x="554" y="529"/>
                      <a:pt x="554" y="498"/>
                    </a:cubicBezTo>
                    <a:cubicBezTo>
                      <a:pt x="554" y="69"/>
                      <a:pt x="554" y="69"/>
                      <a:pt x="554" y="69"/>
                    </a:cubicBezTo>
                    <a:cubicBezTo>
                      <a:pt x="554" y="69"/>
                      <a:pt x="554" y="69"/>
                      <a:pt x="554" y="69"/>
                    </a:cubicBezTo>
                    <a:cubicBezTo>
                      <a:pt x="554" y="38"/>
                      <a:pt x="529" y="13"/>
                      <a:pt x="498" y="13"/>
                    </a:cubicBezTo>
                    <a:cubicBezTo>
                      <a:pt x="69" y="13"/>
                      <a:pt x="69" y="13"/>
                      <a:pt x="69" y="13"/>
                    </a:cubicBezTo>
                    <a:cubicBezTo>
                      <a:pt x="38" y="13"/>
                      <a:pt x="13" y="38"/>
                      <a:pt x="13" y="69"/>
                    </a:cubicBezTo>
                    <a:close/>
                  </a:path>
                </a:pathLst>
              </a:custGeom>
              <a:solidFill>
                <a:srgbClr val="6E067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7" name="Freeform 473"/>
              <p:cNvSpPr>
                <a:spLocks/>
              </p:cNvSpPr>
              <p:nvPr/>
            </p:nvSpPr>
            <p:spPr bwMode="auto">
              <a:xfrm>
                <a:off x="1749" y="1834"/>
                <a:ext cx="17" cy="58"/>
              </a:xfrm>
              <a:custGeom>
                <a:avLst/>
                <a:gdLst/>
                <a:ahLst/>
                <a:cxnLst>
                  <a:cxn ang="0">
                    <a:pos x="2" y="120"/>
                  </a:cxn>
                  <a:cxn ang="0">
                    <a:pos x="2" y="111"/>
                  </a:cxn>
                  <a:cxn ang="0">
                    <a:pos x="23" y="61"/>
                  </a:cxn>
                  <a:cxn ang="0">
                    <a:pos x="2" y="11"/>
                  </a:cxn>
                  <a:cxn ang="0">
                    <a:pos x="2" y="2"/>
                  </a:cxn>
                  <a:cxn ang="0">
                    <a:pos x="11" y="2"/>
                  </a:cxn>
                  <a:cxn ang="0">
                    <a:pos x="36" y="61"/>
                  </a:cxn>
                  <a:cxn ang="0">
                    <a:pos x="11" y="120"/>
                  </a:cxn>
                  <a:cxn ang="0">
                    <a:pos x="7" y="122"/>
                  </a:cxn>
                  <a:cxn ang="0">
                    <a:pos x="2" y="120"/>
                  </a:cxn>
                </a:cxnLst>
                <a:rect l="0" t="0" r="r" b="b"/>
                <a:pathLst>
                  <a:path w="36" h="122">
                    <a:moveTo>
                      <a:pt x="2" y="120"/>
                    </a:moveTo>
                    <a:cubicBezTo>
                      <a:pt x="0" y="117"/>
                      <a:pt x="0" y="113"/>
                      <a:pt x="2" y="111"/>
                    </a:cubicBezTo>
                    <a:cubicBezTo>
                      <a:pt x="15" y="98"/>
                      <a:pt x="23" y="80"/>
                      <a:pt x="23" y="61"/>
                    </a:cubicBezTo>
                    <a:cubicBezTo>
                      <a:pt x="23" y="42"/>
                      <a:pt x="15" y="24"/>
                      <a:pt x="2" y="11"/>
                    </a:cubicBezTo>
                    <a:cubicBezTo>
                      <a:pt x="0" y="9"/>
                      <a:pt x="0" y="5"/>
                      <a:pt x="2" y="2"/>
                    </a:cubicBezTo>
                    <a:cubicBezTo>
                      <a:pt x="5" y="0"/>
                      <a:pt x="9" y="0"/>
                      <a:pt x="11" y="2"/>
                    </a:cubicBezTo>
                    <a:cubicBezTo>
                      <a:pt x="26" y="17"/>
                      <a:pt x="36" y="38"/>
                      <a:pt x="36" y="61"/>
                    </a:cubicBezTo>
                    <a:cubicBezTo>
                      <a:pt x="36" y="84"/>
                      <a:pt x="26" y="105"/>
                      <a:pt x="11" y="120"/>
                    </a:cubicBezTo>
                    <a:cubicBezTo>
                      <a:pt x="10" y="121"/>
                      <a:pt x="8" y="122"/>
                      <a:pt x="7" y="122"/>
                    </a:cubicBezTo>
                    <a:cubicBezTo>
                      <a:pt x="5" y="122"/>
                      <a:pt x="3" y="121"/>
                      <a:pt x="2" y="12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8" name="Freeform 474"/>
              <p:cNvSpPr>
                <a:spLocks/>
              </p:cNvSpPr>
              <p:nvPr/>
            </p:nvSpPr>
            <p:spPr bwMode="auto">
              <a:xfrm>
                <a:off x="1759" y="1821"/>
                <a:ext cx="22" cy="84"/>
              </a:xfrm>
              <a:custGeom>
                <a:avLst/>
                <a:gdLst/>
                <a:ahLst/>
                <a:cxnLst>
                  <a:cxn ang="0">
                    <a:pos x="2" y="174"/>
                  </a:cxn>
                  <a:cxn ang="0">
                    <a:pos x="2" y="165"/>
                  </a:cxn>
                  <a:cxn ang="0">
                    <a:pos x="34" y="88"/>
                  </a:cxn>
                  <a:cxn ang="0">
                    <a:pos x="2" y="11"/>
                  </a:cxn>
                  <a:cxn ang="0">
                    <a:pos x="2" y="2"/>
                  </a:cxn>
                  <a:cxn ang="0">
                    <a:pos x="11" y="2"/>
                  </a:cxn>
                  <a:cxn ang="0">
                    <a:pos x="47" y="88"/>
                  </a:cxn>
                  <a:cxn ang="0">
                    <a:pos x="12" y="174"/>
                  </a:cxn>
                  <a:cxn ang="0">
                    <a:pos x="7" y="176"/>
                  </a:cxn>
                  <a:cxn ang="0">
                    <a:pos x="2" y="174"/>
                  </a:cxn>
                </a:cxnLst>
                <a:rect l="0" t="0" r="r" b="b"/>
                <a:pathLst>
                  <a:path w="47" h="176">
                    <a:moveTo>
                      <a:pt x="2" y="174"/>
                    </a:moveTo>
                    <a:cubicBezTo>
                      <a:pt x="0" y="171"/>
                      <a:pt x="0" y="167"/>
                      <a:pt x="2" y="165"/>
                    </a:cubicBezTo>
                    <a:cubicBezTo>
                      <a:pt x="22" y="145"/>
                      <a:pt x="34" y="118"/>
                      <a:pt x="34" y="88"/>
                    </a:cubicBezTo>
                    <a:cubicBezTo>
                      <a:pt x="34" y="58"/>
                      <a:pt x="22" y="31"/>
                      <a:pt x="2" y="11"/>
                    </a:cubicBezTo>
                    <a:cubicBezTo>
                      <a:pt x="0" y="9"/>
                      <a:pt x="0" y="5"/>
                      <a:pt x="2" y="2"/>
                    </a:cubicBezTo>
                    <a:cubicBezTo>
                      <a:pt x="5" y="0"/>
                      <a:pt x="9" y="0"/>
                      <a:pt x="11" y="2"/>
                    </a:cubicBezTo>
                    <a:cubicBezTo>
                      <a:pt x="33" y="24"/>
                      <a:pt x="47" y="55"/>
                      <a:pt x="47" y="88"/>
                    </a:cubicBezTo>
                    <a:cubicBezTo>
                      <a:pt x="47" y="122"/>
                      <a:pt x="33" y="152"/>
                      <a:pt x="12" y="174"/>
                    </a:cubicBezTo>
                    <a:cubicBezTo>
                      <a:pt x="10" y="175"/>
                      <a:pt x="9" y="176"/>
                      <a:pt x="7" y="176"/>
                    </a:cubicBezTo>
                    <a:cubicBezTo>
                      <a:pt x="5" y="176"/>
                      <a:pt x="4" y="175"/>
                      <a:pt x="2" y="17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9" name="Freeform 475"/>
              <p:cNvSpPr>
                <a:spLocks/>
              </p:cNvSpPr>
              <p:nvPr/>
            </p:nvSpPr>
            <p:spPr bwMode="auto">
              <a:xfrm>
                <a:off x="1770" y="1808"/>
                <a:ext cx="27" cy="109"/>
              </a:xfrm>
              <a:custGeom>
                <a:avLst/>
                <a:gdLst/>
                <a:ahLst/>
                <a:cxnLst>
                  <a:cxn ang="0">
                    <a:pos x="2" y="229"/>
                  </a:cxn>
                  <a:cxn ang="0">
                    <a:pos x="2" y="220"/>
                  </a:cxn>
                  <a:cxn ang="0">
                    <a:pos x="45" y="116"/>
                  </a:cxn>
                  <a:cxn ang="0">
                    <a:pos x="2" y="12"/>
                  </a:cxn>
                  <a:cxn ang="0">
                    <a:pos x="2" y="3"/>
                  </a:cxn>
                  <a:cxn ang="0">
                    <a:pos x="12" y="3"/>
                  </a:cxn>
                  <a:cxn ang="0">
                    <a:pos x="58" y="116"/>
                  </a:cxn>
                  <a:cxn ang="0">
                    <a:pos x="12" y="229"/>
                  </a:cxn>
                  <a:cxn ang="0">
                    <a:pos x="7" y="231"/>
                  </a:cxn>
                  <a:cxn ang="0">
                    <a:pos x="2" y="229"/>
                  </a:cxn>
                </a:cxnLst>
                <a:rect l="0" t="0" r="r" b="b"/>
                <a:pathLst>
                  <a:path w="58" h="231">
                    <a:moveTo>
                      <a:pt x="2" y="229"/>
                    </a:moveTo>
                    <a:cubicBezTo>
                      <a:pt x="0" y="226"/>
                      <a:pt x="0" y="222"/>
                      <a:pt x="2" y="220"/>
                    </a:cubicBezTo>
                    <a:cubicBezTo>
                      <a:pt x="29" y="193"/>
                      <a:pt x="45" y="157"/>
                      <a:pt x="45" y="116"/>
                    </a:cubicBezTo>
                    <a:cubicBezTo>
                      <a:pt x="45" y="75"/>
                      <a:pt x="29" y="39"/>
                      <a:pt x="2" y="12"/>
                    </a:cubicBezTo>
                    <a:cubicBezTo>
                      <a:pt x="0" y="10"/>
                      <a:pt x="0" y="6"/>
                      <a:pt x="2" y="3"/>
                    </a:cubicBezTo>
                    <a:cubicBezTo>
                      <a:pt x="5" y="0"/>
                      <a:pt x="9" y="0"/>
                      <a:pt x="12" y="3"/>
                    </a:cubicBezTo>
                    <a:cubicBezTo>
                      <a:pt x="41" y="32"/>
                      <a:pt x="58" y="72"/>
                      <a:pt x="58" y="116"/>
                    </a:cubicBezTo>
                    <a:cubicBezTo>
                      <a:pt x="58" y="160"/>
                      <a:pt x="41" y="200"/>
                      <a:pt x="12" y="229"/>
                    </a:cubicBezTo>
                    <a:cubicBezTo>
                      <a:pt x="10" y="230"/>
                      <a:pt x="9" y="231"/>
                      <a:pt x="7" y="231"/>
                    </a:cubicBezTo>
                    <a:cubicBezTo>
                      <a:pt x="5" y="231"/>
                      <a:pt x="4" y="230"/>
                      <a:pt x="2" y="229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0" name="Freeform 476"/>
              <p:cNvSpPr>
                <a:spLocks/>
              </p:cNvSpPr>
              <p:nvPr/>
            </p:nvSpPr>
            <p:spPr bwMode="auto">
              <a:xfrm>
                <a:off x="1780" y="1795"/>
                <a:ext cx="33" cy="135"/>
              </a:xfrm>
              <a:custGeom>
                <a:avLst/>
                <a:gdLst/>
                <a:ahLst/>
                <a:cxnLst>
                  <a:cxn ang="0">
                    <a:pos x="3" y="283"/>
                  </a:cxn>
                  <a:cxn ang="0">
                    <a:pos x="3" y="274"/>
                  </a:cxn>
                  <a:cxn ang="0">
                    <a:pos x="57" y="143"/>
                  </a:cxn>
                  <a:cxn ang="0">
                    <a:pos x="3" y="12"/>
                  </a:cxn>
                  <a:cxn ang="0">
                    <a:pos x="3" y="3"/>
                  </a:cxn>
                  <a:cxn ang="0">
                    <a:pos x="12" y="3"/>
                  </a:cxn>
                  <a:cxn ang="0">
                    <a:pos x="70" y="143"/>
                  </a:cxn>
                  <a:cxn ang="0">
                    <a:pos x="12" y="283"/>
                  </a:cxn>
                  <a:cxn ang="0">
                    <a:pos x="7" y="285"/>
                  </a:cxn>
                  <a:cxn ang="0">
                    <a:pos x="3" y="283"/>
                  </a:cxn>
                </a:cxnLst>
                <a:rect l="0" t="0" r="r" b="b"/>
                <a:pathLst>
                  <a:path w="70" h="285">
                    <a:moveTo>
                      <a:pt x="3" y="283"/>
                    </a:moveTo>
                    <a:cubicBezTo>
                      <a:pt x="0" y="281"/>
                      <a:pt x="0" y="276"/>
                      <a:pt x="3" y="274"/>
                    </a:cubicBezTo>
                    <a:cubicBezTo>
                      <a:pt x="36" y="240"/>
                      <a:pt x="57" y="194"/>
                      <a:pt x="57" y="143"/>
                    </a:cubicBezTo>
                    <a:cubicBezTo>
                      <a:pt x="57" y="92"/>
                      <a:pt x="36" y="46"/>
                      <a:pt x="3" y="12"/>
                    </a:cubicBezTo>
                    <a:cubicBezTo>
                      <a:pt x="0" y="10"/>
                      <a:pt x="0" y="5"/>
                      <a:pt x="3" y="3"/>
                    </a:cubicBezTo>
                    <a:cubicBezTo>
                      <a:pt x="5" y="0"/>
                      <a:pt x="9" y="0"/>
                      <a:pt x="12" y="3"/>
                    </a:cubicBezTo>
                    <a:cubicBezTo>
                      <a:pt x="48" y="39"/>
                      <a:pt x="70" y="88"/>
                      <a:pt x="70" y="143"/>
                    </a:cubicBezTo>
                    <a:cubicBezTo>
                      <a:pt x="70" y="198"/>
                      <a:pt x="48" y="247"/>
                      <a:pt x="12" y="283"/>
                    </a:cubicBezTo>
                    <a:cubicBezTo>
                      <a:pt x="11" y="284"/>
                      <a:pt x="9" y="285"/>
                      <a:pt x="7" y="285"/>
                    </a:cubicBezTo>
                    <a:cubicBezTo>
                      <a:pt x="6" y="285"/>
                      <a:pt x="4" y="284"/>
                      <a:pt x="3" y="283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1" name="Oval 477"/>
              <p:cNvSpPr>
                <a:spLocks noChangeArrowheads="1"/>
              </p:cNvSpPr>
              <p:nvPr/>
            </p:nvSpPr>
            <p:spPr bwMode="auto">
              <a:xfrm>
                <a:off x="1660" y="1842"/>
                <a:ext cx="15" cy="40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" name="Freeform 478"/>
              <p:cNvSpPr>
                <a:spLocks/>
              </p:cNvSpPr>
              <p:nvPr/>
            </p:nvSpPr>
            <p:spPr bwMode="auto">
              <a:xfrm>
                <a:off x="1671" y="1842"/>
                <a:ext cx="21" cy="40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16" y="43"/>
                  </a:cxn>
                  <a:cxn ang="0">
                    <a:pos x="0" y="85"/>
                  </a:cxn>
                  <a:cxn ang="0">
                    <a:pos x="27" y="85"/>
                  </a:cxn>
                  <a:cxn ang="0">
                    <a:pos x="43" y="43"/>
                  </a:cxn>
                  <a:cxn ang="0">
                    <a:pos x="27" y="0"/>
                  </a:cxn>
                </a:cxnLst>
                <a:rect l="0" t="0" r="r" b="b"/>
                <a:pathLst>
                  <a:path w="43" h="85">
                    <a:moveTo>
                      <a:pt x="27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2" y="2"/>
                      <a:pt x="16" y="20"/>
                      <a:pt x="16" y="43"/>
                    </a:cubicBezTo>
                    <a:cubicBezTo>
                      <a:pt x="16" y="66"/>
                      <a:pt x="9" y="85"/>
                      <a:pt x="0" y="85"/>
                    </a:cubicBezTo>
                    <a:cubicBezTo>
                      <a:pt x="27" y="85"/>
                      <a:pt x="27" y="85"/>
                      <a:pt x="27" y="85"/>
                    </a:cubicBezTo>
                    <a:cubicBezTo>
                      <a:pt x="35" y="85"/>
                      <a:pt x="43" y="66"/>
                      <a:pt x="43" y="43"/>
                    </a:cubicBezTo>
                    <a:cubicBezTo>
                      <a:pt x="43" y="19"/>
                      <a:pt x="35" y="0"/>
                      <a:pt x="27" y="0"/>
                    </a:cubicBez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3" name="Oval 479"/>
              <p:cNvSpPr>
                <a:spLocks noChangeArrowheads="1"/>
              </p:cNvSpPr>
              <p:nvPr/>
            </p:nvSpPr>
            <p:spPr bwMode="auto">
              <a:xfrm>
                <a:off x="1726" y="1842"/>
                <a:ext cx="15" cy="40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4" name="Freeform 480"/>
              <p:cNvSpPr>
                <a:spLocks/>
              </p:cNvSpPr>
              <p:nvPr/>
            </p:nvSpPr>
            <p:spPr bwMode="auto">
              <a:xfrm>
                <a:off x="1710" y="1842"/>
                <a:ext cx="19" cy="4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39" y="0"/>
                  </a:cxn>
                  <a:cxn ang="0">
                    <a:pos x="39" y="0"/>
                  </a:cxn>
                  <a:cxn ang="0">
                    <a:pos x="26" y="43"/>
                  </a:cxn>
                  <a:cxn ang="0">
                    <a:pos x="42" y="85"/>
                  </a:cxn>
                  <a:cxn ang="0">
                    <a:pos x="16" y="85"/>
                  </a:cxn>
                  <a:cxn ang="0">
                    <a:pos x="0" y="43"/>
                  </a:cxn>
                  <a:cxn ang="0">
                    <a:pos x="16" y="0"/>
                  </a:cxn>
                </a:cxnLst>
                <a:rect l="0" t="0" r="r" b="b"/>
                <a:pathLst>
                  <a:path w="42" h="85">
                    <a:moveTo>
                      <a:pt x="16" y="0"/>
                    </a:moveTo>
                    <a:cubicBezTo>
                      <a:pt x="39" y="0"/>
                      <a:pt x="39" y="0"/>
                      <a:pt x="39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1" y="2"/>
                      <a:pt x="26" y="20"/>
                      <a:pt x="26" y="43"/>
                    </a:cubicBezTo>
                    <a:cubicBezTo>
                      <a:pt x="26" y="66"/>
                      <a:pt x="34" y="85"/>
                      <a:pt x="42" y="85"/>
                    </a:cubicBezTo>
                    <a:cubicBezTo>
                      <a:pt x="16" y="85"/>
                      <a:pt x="16" y="85"/>
                      <a:pt x="16" y="85"/>
                    </a:cubicBezTo>
                    <a:cubicBezTo>
                      <a:pt x="7" y="85"/>
                      <a:pt x="0" y="66"/>
                      <a:pt x="0" y="43"/>
                    </a:cubicBezTo>
                    <a:cubicBezTo>
                      <a:pt x="0" y="19"/>
                      <a:pt x="7" y="0"/>
                      <a:pt x="16" y="0"/>
                    </a:cubicBez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5" name="Freeform 481"/>
              <p:cNvSpPr>
                <a:spLocks/>
              </p:cNvSpPr>
              <p:nvPr/>
            </p:nvSpPr>
            <p:spPr bwMode="auto">
              <a:xfrm>
                <a:off x="1635" y="1834"/>
                <a:ext cx="17" cy="58"/>
              </a:xfrm>
              <a:custGeom>
                <a:avLst/>
                <a:gdLst/>
                <a:ahLst/>
                <a:cxnLst>
                  <a:cxn ang="0">
                    <a:pos x="24" y="120"/>
                  </a:cxn>
                  <a:cxn ang="0">
                    <a:pos x="0" y="61"/>
                  </a:cxn>
                  <a:cxn ang="0">
                    <a:pos x="24" y="2"/>
                  </a:cxn>
                  <a:cxn ang="0">
                    <a:pos x="34" y="2"/>
                  </a:cxn>
                  <a:cxn ang="0">
                    <a:pos x="34" y="11"/>
                  </a:cxn>
                  <a:cxn ang="0">
                    <a:pos x="13" y="61"/>
                  </a:cxn>
                  <a:cxn ang="0">
                    <a:pos x="34" y="111"/>
                  </a:cxn>
                  <a:cxn ang="0">
                    <a:pos x="34" y="111"/>
                  </a:cxn>
                  <a:cxn ang="0">
                    <a:pos x="34" y="120"/>
                  </a:cxn>
                  <a:cxn ang="0">
                    <a:pos x="29" y="122"/>
                  </a:cxn>
                  <a:cxn ang="0">
                    <a:pos x="24" y="120"/>
                  </a:cxn>
                </a:cxnLst>
                <a:rect l="0" t="0" r="r" b="b"/>
                <a:pathLst>
                  <a:path w="36" h="122">
                    <a:moveTo>
                      <a:pt x="24" y="120"/>
                    </a:moveTo>
                    <a:cubicBezTo>
                      <a:pt x="9" y="105"/>
                      <a:pt x="0" y="84"/>
                      <a:pt x="0" y="61"/>
                    </a:cubicBezTo>
                    <a:cubicBezTo>
                      <a:pt x="0" y="38"/>
                      <a:pt x="9" y="17"/>
                      <a:pt x="24" y="2"/>
                    </a:cubicBezTo>
                    <a:cubicBezTo>
                      <a:pt x="27" y="0"/>
                      <a:pt x="31" y="0"/>
                      <a:pt x="34" y="2"/>
                    </a:cubicBezTo>
                    <a:cubicBezTo>
                      <a:pt x="36" y="5"/>
                      <a:pt x="36" y="9"/>
                      <a:pt x="34" y="11"/>
                    </a:cubicBezTo>
                    <a:cubicBezTo>
                      <a:pt x="21" y="24"/>
                      <a:pt x="13" y="42"/>
                      <a:pt x="13" y="61"/>
                    </a:cubicBezTo>
                    <a:cubicBezTo>
                      <a:pt x="13" y="80"/>
                      <a:pt x="21" y="98"/>
                      <a:pt x="34" y="111"/>
                    </a:cubicBezTo>
                    <a:cubicBezTo>
                      <a:pt x="34" y="111"/>
                      <a:pt x="34" y="111"/>
                      <a:pt x="34" y="111"/>
                    </a:cubicBezTo>
                    <a:cubicBezTo>
                      <a:pt x="36" y="113"/>
                      <a:pt x="36" y="117"/>
                      <a:pt x="34" y="120"/>
                    </a:cubicBezTo>
                    <a:cubicBezTo>
                      <a:pt x="32" y="121"/>
                      <a:pt x="31" y="122"/>
                      <a:pt x="29" y="122"/>
                    </a:cubicBezTo>
                    <a:cubicBezTo>
                      <a:pt x="27" y="122"/>
                      <a:pt x="26" y="121"/>
                      <a:pt x="24" y="12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6" name="Freeform 482"/>
              <p:cNvSpPr>
                <a:spLocks/>
              </p:cNvSpPr>
              <p:nvPr/>
            </p:nvSpPr>
            <p:spPr bwMode="auto">
              <a:xfrm>
                <a:off x="1620" y="1821"/>
                <a:ext cx="22" cy="84"/>
              </a:xfrm>
              <a:custGeom>
                <a:avLst/>
                <a:gdLst/>
                <a:ahLst/>
                <a:cxnLst>
                  <a:cxn ang="0">
                    <a:pos x="35" y="174"/>
                  </a:cxn>
                  <a:cxn ang="0">
                    <a:pos x="0" y="88"/>
                  </a:cxn>
                  <a:cxn ang="0">
                    <a:pos x="35" y="2"/>
                  </a:cxn>
                  <a:cxn ang="0">
                    <a:pos x="35" y="2"/>
                  </a:cxn>
                  <a:cxn ang="0">
                    <a:pos x="44" y="2"/>
                  </a:cxn>
                  <a:cxn ang="0">
                    <a:pos x="44" y="11"/>
                  </a:cxn>
                  <a:cxn ang="0">
                    <a:pos x="13" y="88"/>
                  </a:cxn>
                  <a:cxn ang="0">
                    <a:pos x="44" y="165"/>
                  </a:cxn>
                  <a:cxn ang="0">
                    <a:pos x="44" y="174"/>
                  </a:cxn>
                  <a:cxn ang="0">
                    <a:pos x="40" y="176"/>
                  </a:cxn>
                  <a:cxn ang="0">
                    <a:pos x="35" y="174"/>
                  </a:cxn>
                </a:cxnLst>
                <a:rect l="0" t="0" r="r" b="b"/>
                <a:pathLst>
                  <a:path w="47" h="176">
                    <a:moveTo>
                      <a:pt x="35" y="174"/>
                    </a:moveTo>
                    <a:cubicBezTo>
                      <a:pt x="13" y="152"/>
                      <a:pt x="0" y="122"/>
                      <a:pt x="0" y="88"/>
                    </a:cubicBezTo>
                    <a:cubicBezTo>
                      <a:pt x="0" y="55"/>
                      <a:pt x="13" y="24"/>
                      <a:pt x="35" y="2"/>
                    </a:cubicBezTo>
                    <a:cubicBezTo>
                      <a:pt x="35" y="2"/>
                      <a:pt x="35" y="2"/>
                      <a:pt x="35" y="2"/>
                    </a:cubicBezTo>
                    <a:cubicBezTo>
                      <a:pt x="38" y="0"/>
                      <a:pt x="42" y="0"/>
                      <a:pt x="44" y="2"/>
                    </a:cubicBezTo>
                    <a:cubicBezTo>
                      <a:pt x="47" y="5"/>
                      <a:pt x="47" y="9"/>
                      <a:pt x="44" y="11"/>
                    </a:cubicBezTo>
                    <a:cubicBezTo>
                      <a:pt x="25" y="31"/>
                      <a:pt x="13" y="58"/>
                      <a:pt x="13" y="88"/>
                    </a:cubicBezTo>
                    <a:cubicBezTo>
                      <a:pt x="13" y="118"/>
                      <a:pt x="25" y="145"/>
                      <a:pt x="44" y="165"/>
                    </a:cubicBezTo>
                    <a:cubicBezTo>
                      <a:pt x="47" y="167"/>
                      <a:pt x="47" y="171"/>
                      <a:pt x="44" y="174"/>
                    </a:cubicBezTo>
                    <a:cubicBezTo>
                      <a:pt x="43" y="175"/>
                      <a:pt x="42" y="176"/>
                      <a:pt x="40" y="176"/>
                    </a:cubicBezTo>
                    <a:cubicBezTo>
                      <a:pt x="38" y="176"/>
                      <a:pt x="37" y="175"/>
                      <a:pt x="35" y="17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7" name="Freeform 483"/>
              <p:cNvSpPr>
                <a:spLocks/>
              </p:cNvSpPr>
              <p:nvPr/>
            </p:nvSpPr>
            <p:spPr bwMode="auto">
              <a:xfrm>
                <a:off x="1604" y="1808"/>
                <a:ext cx="28" cy="109"/>
              </a:xfrm>
              <a:custGeom>
                <a:avLst/>
                <a:gdLst/>
                <a:ahLst/>
                <a:cxnLst>
                  <a:cxn ang="0">
                    <a:pos x="47" y="229"/>
                  </a:cxn>
                  <a:cxn ang="0">
                    <a:pos x="0" y="116"/>
                  </a:cxn>
                  <a:cxn ang="0">
                    <a:pos x="47" y="3"/>
                  </a:cxn>
                  <a:cxn ang="0">
                    <a:pos x="56" y="3"/>
                  </a:cxn>
                  <a:cxn ang="0">
                    <a:pos x="56" y="12"/>
                  </a:cxn>
                  <a:cxn ang="0">
                    <a:pos x="13" y="116"/>
                  </a:cxn>
                  <a:cxn ang="0">
                    <a:pos x="56" y="220"/>
                  </a:cxn>
                  <a:cxn ang="0">
                    <a:pos x="56" y="220"/>
                  </a:cxn>
                  <a:cxn ang="0">
                    <a:pos x="56" y="229"/>
                  </a:cxn>
                  <a:cxn ang="0">
                    <a:pos x="52" y="231"/>
                  </a:cxn>
                  <a:cxn ang="0">
                    <a:pos x="47" y="229"/>
                  </a:cxn>
                </a:cxnLst>
                <a:rect l="0" t="0" r="r" b="b"/>
                <a:pathLst>
                  <a:path w="59" h="231">
                    <a:moveTo>
                      <a:pt x="47" y="229"/>
                    </a:moveTo>
                    <a:cubicBezTo>
                      <a:pt x="18" y="200"/>
                      <a:pt x="0" y="160"/>
                      <a:pt x="0" y="116"/>
                    </a:cubicBezTo>
                    <a:cubicBezTo>
                      <a:pt x="0" y="72"/>
                      <a:pt x="18" y="32"/>
                      <a:pt x="47" y="3"/>
                    </a:cubicBezTo>
                    <a:cubicBezTo>
                      <a:pt x="50" y="0"/>
                      <a:pt x="54" y="0"/>
                      <a:pt x="56" y="3"/>
                    </a:cubicBezTo>
                    <a:cubicBezTo>
                      <a:pt x="59" y="6"/>
                      <a:pt x="59" y="10"/>
                      <a:pt x="56" y="12"/>
                    </a:cubicBezTo>
                    <a:cubicBezTo>
                      <a:pt x="30" y="39"/>
                      <a:pt x="13" y="75"/>
                      <a:pt x="13" y="116"/>
                    </a:cubicBezTo>
                    <a:cubicBezTo>
                      <a:pt x="13" y="157"/>
                      <a:pt x="30" y="193"/>
                      <a:pt x="56" y="220"/>
                    </a:cubicBezTo>
                    <a:cubicBezTo>
                      <a:pt x="56" y="220"/>
                      <a:pt x="56" y="220"/>
                      <a:pt x="56" y="220"/>
                    </a:cubicBezTo>
                    <a:cubicBezTo>
                      <a:pt x="59" y="222"/>
                      <a:pt x="59" y="226"/>
                      <a:pt x="56" y="229"/>
                    </a:cubicBezTo>
                    <a:cubicBezTo>
                      <a:pt x="55" y="230"/>
                      <a:pt x="53" y="231"/>
                      <a:pt x="52" y="231"/>
                    </a:cubicBezTo>
                    <a:cubicBezTo>
                      <a:pt x="50" y="231"/>
                      <a:pt x="48" y="230"/>
                      <a:pt x="47" y="229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8" name="Freeform 484"/>
              <p:cNvSpPr>
                <a:spLocks/>
              </p:cNvSpPr>
              <p:nvPr/>
            </p:nvSpPr>
            <p:spPr bwMode="auto">
              <a:xfrm>
                <a:off x="1588" y="1795"/>
                <a:ext cx="33" cy="135"/>
              </a:xfrm>
              <a:custGeom>
                <a:avLst/>
                <a:gdLst/>
                <a:ahLst/>
                <a:cxnLst>
                  <a:cxn ang="0">
                    <a:pos x="58" y="283"/>
                  </a:cxn>
                  <a:cxn ang="0">
                    <a:pos x="0" y="143"/>
                  </a:cxn>
                  <a:cxn ang="0">
                    <a:pos x="58" y="3"/>
                  </a:cxn>
                  <a:cxn ang="0">
                    <a:pos x="58" y="3"/>
                  </a:cxn>
                  <a:cxn ang="0">
                    <a:pos x="67" y="3"/>
                  </a:cxn>
                  <a:cxn ang="0">
                    <a:pos x="67" y="12"/>
                  </a:cxn>
                  <a:cxn ang="0">
                    <a:pos x="13" y="143"/>
                  </a:cxn>
                  <a:cxn ang="0">
                    <a:pos x="67" y="274"/>
                  </a:cxn>
                  <a:cxn ang="0">
                    <a:pos x="67" y="283"/>
                  </a:cxn>
                  <a:cxn ang="0">
                    <a:pos x="62" y="285"/>
                  </a:cxn>
                  <a:cxn ang="0">
                    <a:pos x="58" y="283"/>
                  </a:cxn>
                </a:cxnLst>
                <a:rect l="0" t="0" r="r" b="b"/>
                <a:pathLst>
                  <a:path w="70" h="285">
                    <a:moveTo>
                      <a:pt x="58" y="283"/>
                    </a:moveTo>
                    <a:cubicBezTo>
                      <a:pt x="22" y="247"/>
                      <a:pt x="0" y="198"/>
                      <a:pt x="0" y="143"/>
                    </a:cubicBezTo>
                    <a:cubicBezTo>
                      <a:pt x="0" y="88"/>
                      <a:pt x="22" y="39"/>
                      <a:pt x="58" y="3"/>
                    </a:cubicBezTo>
                    <a:cubicBezTo>
                      <a:pt x="58" y="3"/>
                      <a:pt x="58" y="3"/>
                      <a:pt x="58" y="3"/>
                    </a:cubicBezTo>
                    <a:cubicBezTo>
                      <a:pt x="60" y="0"/>
                      <a:pt x="64" y="0"/>
                      <a:pt x="67" y="3"/>
                    </a:cubicBezTo>
                    <a:cubicBezTo>
                      <a:pt x="70" y="5"/>
                      <a:pt x="70" y="10"/>
                      <a:pt x="67" y="12"/>
                    </a:cubicBezTo>
                    <a:cubicBezTo>
                      <a:pt x="34" y="46"/>
                      <a:pt x="13" y="92"/>
                      <a:pt x="13" y="143"/>
                    </a:cubicBezTo>
                    <a:cubicBezTo>
                      <a:pt x="13" y="194"/>
                      <a:pt x="34" y="240"/>
                      <a:pt x="67" y="274"/>
                    </a:cubicBezTo>
                    <a:cubicBezTo>
                      <a:pt x="70" y="276"/>
                      <a:pt x="70" y="281"/>
                      <a:pt x="67" y="283"/>
                    </a:cubicBezTo>
                    <a:cubicBezTo>
                      <a:pt x="66" y="284"/>
                      <a:pt x="64" y="285"/>
                      <a:pt x="62" y="285"/>
                    </a:cubicBezTo>
                    <a:cubicBezTo>
                      <a:pt x="61" y="285"/>
                      <a:pt x="59" y="284"/>
                      <a:pt x="58" y="283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9" name="Freeform 485"/>
              <p:cNvSpPr>
                <a:spLocks/>
              </p:cNvSpPr>
              <p:nvPr/>
            </p:nvSpPr>
            <p:spPr bwMode="auto">
              <a:xfrm>
                <a:off x="1679" y="1855"/>
                <a:ext cx="43" cy="164"/>
              </a:xfrm>
              <a:custGeom>
                <a:avLst/>
                <a:gdLst/>
                <a:ahLst/>
                <a:cxnLst>
                  <a:cxn ang="0">
                    <a:pos x="53" y="173"/>
                  </a:cxn>
                  <a:cxn ang="0">
                    <a:pos x="53" y="6"/>
                  </a:cxn>
                  <a:cxn ang="0">
                    <a:pos x="46" y="0"/>
                  </a:cxn>
                  <a:cxn ang="0">
                    <a:pos x="40" y="6"/>
                  </a:cxn>
                  <a:cxn ang="0">
                    <a:pos x="40" y="175"/>
                  </a:cxn>
                  <a:cxn ang="0">
                    <a:pos x="0" y="346"/>
                  </a:cxn>
                  <a:cxn ang="0">
                    <a:pos x="13" y="346"/>
                  </a:cxn>
                  <a:cxn ang="0">
                    <a:pos x="40" y="232"/>
                  </a:cxn>
                  <a:cxn ang="0">
                    <a:pos x="40" y="346"/>
                  </a:cxn>
                  <a:cxn ang="0">
                    <a:pos x="53" y="346"/>
                  </a:cxn>
                  <a:cxn ang="0">
                    <a:pos x="53" y="233"/>
                  </a:cxn>
                  <a:cxn ang="0">
                    <a:pos x="78" y="346"/>
                  </a:cxn>
                  <a:cxn ang="0">
                    <a:pos x="91" y="346"/>
                  </a:cxn>
                  <a:cxn ang="0">
                    <a:pos x="53" y="174"/>
                  </a:cxn>
                  <a:cxn ang="0">
                    <a:pos x="53" y="173"/>
                  </a:cxn>
                </a:cxnLst>
                <a:rect l="0" t="0" r="r" b="b"/>
                <a:pathLst>
                  <a:path w="91" h="346">
                    <a:moveTo>
                      <a:pt x="53" y="173"/>
                    </a:moveTo>
                    <a:cubicBezTo>
                      <a:pt x="53" y="6"/>
                      <a:pt x="53" y="6"/>
                      <a:pt x="53" y="6"/>
                    </a:cubicBezTo>
                    <a:cubicBezTo>
                      <a:pt x="53" y="3"/>
                      <a:pt x="50" y="0"/>
                      <a:pt x="46" y="0"/>
                    </a:cubicBezTo>
                    <a:cubicBezTo>
                      <a:pt x="43" y="0"/>
                      <a:pt x="40" y="3"/>
                      <a:pt x="40" y="6"/>
                    </a:cubicBezTo>
                    <a:cubicBezTo>
                      <a:pt x="40" y="175"/>
                      <a:pt x="40" y="175"/>
                      <a:pt x="40" y="175"/>
                    </a:cubicBezTo>
                    <a:cubicBezTo>
                      <a:pt x="0" y="346"/>
                      <a:pt x="0" y="346"/>
                      <a:pt x="0" y="346"/>
                    </a:cubicBezTo>
                    <a:cubicBezTo>
                      <a:pt x="13" y="346"/>
                      <a:pt x="13" y="346"/>
                      <a:pt x="13" y="346"/>
                    </a:cubicBezTo>
                    <a:cubicBezTo>
                      <a:pt x="40" y="232"/>
                      <a:pt x="40" y="232"/>
                      <a:pt x="40" y="232"/>
                    </a:cubicBezTo>
                    <a:cubicBezTo>
                      <a:pt x="40" y="346"/>
                      <a:pt x="40" y="346"/>
                      <a:pt x="40" y="346"/>
                    </a:cubicBezTo>
                    <a:cubicBezTo>
                      <a:pt x="53" y="346"/>
                      <a:pt x="53" y="346"/>
                      <a:pt x="53" y="346"/>
                    </a:cubicBezTo>
                    <a:cubicBezTo>
                      <a:pt x="53" y="233"/>
                      <a:pt x="53" y="233"/>
                      <a:pt x="53" y="233"/>
                    </a:cubicBezTo>
                    <a:cubicBezTo>
                      <a:pt x="78" y="346"/>
                      <a:pt x="78" y="346"/>
                      <a:pt x="78" y="346"/>
                    </a:cubicBezTo>
                    <a:cubicBezTo>
                      <a:pt x="91" y="346"/>
                      <a:pt x="91" y="346"/>
                      <a:pt x="91" y="346"/>
                    </a:cubicBezTo>
                    <a:cubicBezTo>
                      <a:pt x="53" y="174"/>
                      <a:pt x="53" y="174"/>
                      <a:pt x="53" y="174"/>
                    </a:cubicBezTo>
                    <a:lnTo>
                      <a:pt x="53" y="17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17" name="Group 486"/>
            <p:cNvGrpSpPr>
              <a:grpSpLocks/>
            </p:cNvGrpSpPr>
            <p:nvPr/>
          </p:nvGrpSpPr>
          <p:grpSpPr bwMode="auto">
            <a:xfrm>
              <a:off x="1848467" y="2880476"/>
              <a:ext cx="792162" cy="465212"/>
              <a:chOff x="1973" y="2290"/>
              <a:chExt cx="499" cy="347"/>
            </a:xfrm>
          </p:grpSpPr>
          <p:sp>
            <p:nvSpPr>
              <p:cNvPr id="205" name="Oval 487"/>
              <p:cNvSpPr>
                <a:spLocks noChangeArrowheads="1"/>
              </p:cNvSpPr>
              <p:nvPr/>
            </p:nvSpPr>
            <p:spPr bwMode="auto">
              <a:xfrm rot="261021">
                <a:off x="1973" y="2330"/>
                <a:ext cx="499" cy="307"/>
              </a:xfrm>
              <a:prstGeom prst="ellipse">
                <a:avLst/>
              </a:prstGeom>
              <a:solidFill>
                <a:srgbClr val="FF8200">
                  <a:alpha val="50000"/>
                </a:srgbClr>
              </a:solidFill>
              <a:ln w="19050" algn="ctr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19" name="Group 488"/>
              <p:cNvGrpSpPr>
                <a:grpSpLocks/>
              </p:cNvGrpSpPr>
              <p:nvPr/>
            </p:nvGrpSpPr>
            <p:grpSpPr bwMode="auto">
              <a:xfrm>
                <a:off x="2120" y="2290"/>
                <a:ext cx="204" cy="204"/>
                <a:chOff x="6249" y="609"/>
                <a:chExt cx="268" cy="269"/>
              </a:xfrm>
            </p:grpSpPr>
            <p:sp>
              <p:nvSpPr>
                <p:cNvPr id="207" name="Freeform 489"/>
                <p:cNvSpPr>
                  <a:spLocks/>
                </p:cNvSpPr>
                <p:nvPr/>
              </p:nvSpPr>
              <p:spPr bwMode="auto">
                <a:xfrm>
                  <a:off x="6251" y="612"/>
                  <a:ext cx="263" cy="262"/>
                </a:xfrm>
                <a:custGeom>
                  <a:avLst/>
                  <a:gdLst/>
                  <a:ahLst/>
                  <a:cxnLst>
                    <a:cxn ang="0">
                      <a:pos x="554" y="494"/>
                    </a:cxn>
                    <a:cxn ang="0">
                      <a:pos x="491" y="556"/>
                    </a:cxn>
                    <a:cxn ang="0">
                      <a:pos x="63" y="554"/>
                    </a:cxn>
                    <a:cxn ang="0">
                      <a:pos x="0" y="492"/>
                    </a:cxn>
                    <a:cxn ang="0">
                      <a:pos x="2" y="63"/>
                    </a:cxn>
                    <a:cxn ang="0">
                      <a:pos x="65" y="0"/>
                    </a:cxn>
                    <a:cxn ang="0">
                      <a:pos x="494" y="2"/>
                    </a:cxn>
                    <a:cxn ang="0">
                      <a:pos x="556" y="65"/>
                    </a:cxn>
                    <a:cxn ang="0">
                      <a:pos x="554" y="494"/>
                    </a:cxn>
                  </a:cxnLst>
                  <a:rect l="0" t="0" r="r" b="b"/>
                  <a:pathLst>
                    <a:path w="556" h="556">
                      <a:moveTo>
                        <a:pt x="554" y="494"/>
                      </a:moveTo>
                      <a:cubicBezTo>
                        <a:pt x="554" y="528"/>
                        <a:pt x="526" y="556"/>
                        <a:pt x="491" y="556"/>
                      </a:cubicBezTo>
                      <a:cubicBezTo>
                        <a:pt x="63" y="554"/>
                        <a:pt x="63" y="554"/>
                        <a:pt x="63" y="554"/>
                      </a:cubicBezTo>
                      <a:cubicBezTo>
                        <a:pt x="28" y="554"/>
                        <a:pt x="0" y="526"/>
                        <a:pt x="0" y="492"/>
                      </a:cubicBezTo>
                      <a:cubicBezTo>
                        <a:pt x="2" y="63"/>
                        <a:pt x="2" y="63"/>
                        <a:pt x="2" y="63"/>
                      </a:cubicBezTo>
                      <a:cubicBezTo>
                        <a:pt x="2" y="28"/>
                        <a:pt x="30" y="0"/>
                        <a:pt x="65" y="0"/>
                      </a:cubicBezTo>
                      <a:cubicBezTo>
                        <a:pt x="494" y="2"/>
                        <a:pt x="494" y="2"/>
                        <a:pt x="494" y="2"/>
                      </a:cubicBezTo>
                      <a:cubicBezTo>
                        <a:pt x="528" y="2"/>
                        <a:pt x="556" y="30"/>
                        <a:pt x="556" y="65"/>
                      </a:cubicBezTo>
                      <a:lnTo>
                        <a:pt x="554" y="49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FF8200">
                        <a:gamma/>
                        <a:tint val="50980"/>
                        <a:invGamma/>
                      </a:srgbClr>
                    </a:gs>
                    <a:gs pos="100000">
                      <a:srgbClr val="FF82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8" name="Freeform 490"/>
                <p:cNvSpPr>
                  <a:spLocks noEditPoints="1"/>
                </p:cNvSpPr>
                <p:nvPr/>
              </p:nvSpPr>
              <p:spPr bwMode="auto">
                <a:xfrm>
                  <a:off x="6249" y="609"/>
                  <a:ext cx="268" cy="269"/>
                </a:xfrm>
                <a:custGeom>
                  <a:avLst/>
                  <a:gdLst/>
                  <a:ahLst/>
                  <a:cxnLst>
                    <a:cxn ang="0">
                      <a:pos x="498" y="569"/>
                    </a:cxn>
                    <a:cxn ang="0">
                      <a:pos x="498" y="569"/>
                    </a:cxn>
                    <a:cxn ang="0">
                      <a:pos x="498" y="569"/>
                    </a:cxn>
                    <a:cxn ang="0">
                      <a:pos x="69" y="567"/>
                    </a:cxn>
                    <a:cxn ang="0">
                      <a:pos x="0" y="498"/>
                    </a:cxn>
                    <a:cxn ang="0">
                      <a:pos x="0" y="497"/>
                    </a:cxn>
                    <a:cxn ang="0">
                      <a:pos x="2" y="69"/>
                    </a:cxn>
                    <a:cxn ang="0">
                      <a:pos x="71" y="0"/>
                    </a:cxn>
                    <a:cxn ang="0">
                      <a:pos x="71" y="0"/>
                    </a:cxn>
                    <a:cxn ang="0">
                      <a:pos x="71" y="0"/>
                    </a:cxn>
                    <a:cxn ang="0">
                      <a:pos x="500" y="2"/>
                    </a:cxn>
                    <a:cxn ang="0">
                      <a:pos x="568" y="70"/>
                    </a:cxn>
                    <a:cxn ang="0">
                      <a:pos x="568" y="71"/>
                    </a:cxn>
                    <a:cxn ang="0">
                      <a:pos x="567" y="500"/>
                    </a:cxn>
                    <a:cxn ang="0">
                      <a:pos x="498" y="569"/>
                    </a:cxn>
                    <a:cxn ang="0">
                      <a:pos x="498" y="569"/>
                    </a:cxn>
                    <a:cxn ang="0">
                      <a:pos x="69" y="554"/>
                    </a:cxn>
                    <a:cxn ang="0">
                      <a:pos x="497" y="556"/>
                    </a:cxn>
                    <a:cxn ang="0">
                      <a:pos x="498" y="556"/>
                    </a:cxn>
                    <a:cxn ang="0">
                      <a:pos x="498" y="556"/>
                    </a:cxn>
                    <a:cxn ang="0">
                      <a:pos x="554" y="500"/>
                    </a:cxn>
                    <a:cxn ang="0">
                      <a:pos x="555" y="71"/>
                    </a:cxn>
                    <a:cxn ang="0">
                      <a:pos x="555" y="71"/>
                    </a:cxn>
                    <a:cxn ang="0">
                      <a:pos x="500" y="15"/>
                    </a:cxn>
                    <a:cxn ang="0">
                      <a:pos x="71" y="13"/>
                    </a:cxn>
                    <a:cxn ang="0">
                      <a:pos x="71" y="13"/>
                    </a:cxn>
                    <a:cxn ang="0">
                      <a:pos x="71" y="13"/>
                    </a:cxn>
                    <a:cxn ang="0">
                      <a:pos x="15" y="69"/>
                    </a:cxn>
                    <a:cxn ang="0">
                      <a:pos x="13" y="498"/>
                    </a:cxn>
                    <a:cxn ang="0">
                      <a:pos x="13" y="498"/>
                    </a:cxn>
                    <a:cxn ang="0">
                      <a:pos x="69" y="554"/>
                    </a:cxn>
                  </a:cxnLst>
                  <a:rect l="0" t="0" r="r" b="b"/>
                  <a:pathLst>
                    <a:path w="568" h="569">
                      <a:moveTo>
                        <a:pt x="498" y="569"/>
                      </a:moveTo>
                      <a:cubicBezTo>
                        <a:pt x="498" y="569"/>
                        <a:pt x="498" y="569"/>
                        <a:pt x="498" y="569"/>
                      </a:cubicBezTo>
                      <a:cubicBezTo>
                        <a:pt x="498" y="569"/>
                        <a:pt x="498" y="569"/>
                        <a:pt x="498" y="569"/>
                      </a:cubicBezTo>
                      <a:cubicBezTo>
                        <a:pt x="69" y="567"/>
                        <a:pt x="69" y="567"/>
                        <a:pt x="69" y="567"/>
                      </a:cubicBezTo>
                      <a:cubicBezTo>
                        <a:pt x="31" y="567"/>
                        <a:pt x="0" y="536"/>
                        <a:pt x="0" y="498"/>
                      </a:cubicBezTo>
                      <a:cubicBezTo>
                        <a:pt x="0" y="498"/>
                        <a:pt x="0" y="498"/>
                        <a:pt x="0" y="497"/>
                      </a:cubicBezTo>
                      <a:cubicBezTo>
                        <a:pt x="2" y="69"/>
                        <a:pt x="2" y="69"/>
                        <a:pt x="2" y="69"/>
                      </a:cubicBezTo>
                      <a:cubicBezTo>
                        <a:pt x="2" y="31"/>
                        <a:pt x="33" y="0"/>
                        <a:pt x="71" y="0"/>
                      </a:cubicBezTo>
                      <a:cubicBezTo>
                        <a:pt x="71" y="0"/>
                        <a:pt x="71" y="0"/>
                        <a:pt x="71" y="0"/>
                      </a:cubicBezTo>
                      <a:cubicBezTo>
                        <a:pt x="71" y="0"/>
                        <a:pt x="71" y="0"/>
                        <a:pt x="71" y="0"/>
                      </a:cubicBezTo>
                      <a:cubicBezTo>
                        <a:pt x="500" y="2"/>
                        <a:pt x="500" y="2"/>
                        <a:pt x="500" y="2"/>
                      </a:cubicBezTo>
                      <a:cubicBezTo>
                        <a:pt x="538" y="2"/>
                        <a:pt x="568" y="33"/>
                        <a:pt x="568" y="70"/>
                      </a:cubicBezTo>
                      <a:cubicBezTo>
                        <a:pt x="568" y="71"/>
                        <a:pt x="568" y="71"/>
                        <a:pt x="568" y="71"/>
                      </a:cubicBezTo>
                      <a:cubicBezTo>
                        <a:pt x="567" y="500"/>
                        <a:pt x="567" y="500"/>
                        <a:pt x="567" y="500"/>
                      </a:cubicBezTo>
                      <a:cubicBezTo>
                        <a:pt x="567" y="538"/>
                        <a:pt x="536" y="568"/>
                        <a:pt x="498" y="569"/>
                      </a:cubicBezTo>
                      <a:cubicBezTo>
                        <a:pt x="498" y="569"/>
                        <a:pt x="498" y="569"/>
                        <a:pt x="498" y="569"/>
                      </a:cubicBezTo>
                      <a:close/>
                      <a:moveTo>
                        <a:pt x="69" y="554"/>
                      </a:moveTo>
                      <a:cubicBezTo>
                        <a:pt x="497" y="556"/>
                        <a:pt x="497" y="556"/>
                        <a:pt x="497" y="556"/>
                      </a:cubicBezTo>
                      <a:cubicBezTo>
                        <a:pt x="498" y="556"/>
                        <a:pt x="498" y="556"/>
                        <a:pt x="498" y="556"/>
                      </a:cubicBezTo>
                      <a:cubicBezTo>
                        <a:pt x="498" y="556"/>
                        <a:pt x="498" y="556"/>
                        <a:pt x="498" y="556"/>
                      </a:cubicBezTo>
                      <a:cubicBezTo>
                        <a:pt x="529" y="556"/>
                        <a:pt x="554" y="531"/>
                        <a:pt x="554" y="500"/>
                      </a:cubicBezTo>
                      <a:cubicBezTo>
                        <a:pt x="555" y="71"/>
                        <a:pt x="555" y="71"/>
                        <a:pt x="555" y="71"/>
                      </a:cubicBezTo>
                      <a:cubicBezTo>
                        <a:pt x="555" y="71"/>
                        <a:pt x="555" y="71"/>
                        <a:pt x="555" y="71"/>
                      </a:cubicBezTo>
                      <a:cubicBezTo>
                        <a:pt x="555" y="40"/>
                        <a:pt x="530" y="15"/>
                        <a:pt x="500" y="15"/>
                      </a:cubicBezTo>
                      <a:cubicBezTo>
                        <a:pt x="71" y="13"/>
                        <a:pt x="71" y="13"/>
                        <a:pt x="71" y="13"/>
                      </a:cubicBezTo>
                      <a:cubicBezTo>
                        <a:pt x="71" y="13"/>
                        <a:pt x="71" y="13"/>
                        <a:pt x="71" y="13"/>
                      </a:cubicBezTo>
                      <a:cubicBezTo>
                        <a:pt x="71" y="13"/>
                        <a:pt x="71" y="13"/>
                        <a:pt x="71" y="13"/>
                      </a:cubicBezTo>
                      <a:cubicBezTo>
                        <a:pt x="40" y="13"/>
                        <a:pt x="15" y="38"/>
                        <a:pt x="15" y="69"/>
                      </a:cubicBezTo>
                      <a:cubicBezTo>
                        <a:pt x="13" y="498"/>
                        <a:pt x="13" y="498"/>
                        <a:pt x="13" y="498"/>
                      </a:cubicBezTo>
                      <a:cubicBezTo>
                        <a:pt x="13" y="498"/>
                        <a:pt x="13" y="498"/>
                        <a:pt x="13" y="498"/>
                      </a:cubicBezTo>
                      <a:cubicBezTo>
                        <a:pt x="13" y="529"/>
                        <a:pt x="38" y="554"/>
                        <a:pt x="69" y="554"/>
                      </a:cubicBezTo>
                      <a:close/>
                    </a:path>
                  </a:pathLst>
                </a:custGeom>
                <a:solidFill>
                  <a:srgbClr val="FF82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9" name="Freeform 491"/>
                <p:cNvSpPr>
                  <a:spLocks/>
                </p:cNvSpPr>
                <p:nvPr/>
              </p:nvSpPr>
              <p:spPr bwMode="auto">
                <a:xfrm>
                  <a:off x="6414" y="709"/>
                  <a:ext cx="18" cy="64"/>
                </a:xfrm>
                <a:custGeom>
                  <a:avLst/>
                  <a:gdLst/>
                  <a:ahLst/>
                  <a:cxnLst>
                    <a:cxn ang="0">
                      <a:pos x="3" y="133"/>
                    </a:cxn>
                    <a:cxn ang="0">
                      <a:pos x="3" y="124"/>
                    </a:cxn>
                    <a:cxn ang="0">
                      <a:pos x="26" y="68"/>
                    </a:cxn>
                    <a:cxn ang="0">
                      <a:pos x="26" y="68"/>
                    </a:cxn>
                    <a:cxn ang="0">
                      <a:pos x="4" y="12"/>
                    </a:cxn>
                    <a:cxn ang="0">
                      <a:pos x="4" y="3"/>
                    </a:cxn>
                    <a:cxn ang="0">
                      <a:pos x="13" y="3"/>
                    </a:cxn>
                    <a:cxn ang="0">
                      <a:pos x="39" y="68"/>
                    </a:cxn>
                    <a:cxn ang="0">
                      <a:pos x="39" y="68"/>
                    </a:cxn>
                    <a:cxn ang="0">
                      <a:pos x="12" y="133"/>
                    </a:cxn>
                    <a:cxn ang="0">
                      <a:pos x="12" y="133"/>
                    </a:cxn>
                    <a:cxn ang="0">
                      <a:pos x="8" y="135"/>
                    </a:cxn>
                    <a:cxn ang="0">
                      <a:pos x="3" y="133"/>
                    </a:cxn>
                  </a:cxnLst>
                  <a:rect l="0" t="0" r="r" b="b"/>
                  <a:pathLst>
                    <a:path w="39" h="135">
                      <a:moveTo>
                        <a:pt x="3" y="133"/>
                      </a:moveTo>
                      <a:cubicBezTo>
                        <a:pt x="0" y="130"/>
                        <a:pt x="0" y="126"/>
                        <a:pt x="3" y="124"/>
                      </a:cubicBezTo>
                      <a:cubicBezTo>
                        <a:pt x="17" y="110"/>
                        <a:pt x="26" y="90"/>
                        <a:pt x="26" y="68"/>
                      </a:cubicBezTo>
                      <a:cubicBezTo>
                        <a:pt x="26" y="68"/>
                        <a:pt x="26" y="68"/>
                        <a:pt x="26" y="68"/>
                      </a:cubicBezTo>
                      <a:cubicBezTo>
                        <a:pt x="26" y="46"/>
                        <a:pt x="18" y="26"/>
                        <a:pt x="4" y="12"/>
                      </a:cubicBezTo>
                      <a:cubicBezTo>
                        <a:pt x="1" y="9"/>
                        <a:pt x="1" y="5"/>
                        <a:pt x="4" y="3"/>
                      </a:cubicBezTo>
                      <a:cubicBezTo>
                        <a:pt x="6" y="0"/>
                        <a:pt x="10" y="0"/>
                        <a:pt x="13" y="3"/>
                      </a:cubicBezTo>
                      <a:cubicBezTo>
                        <a:pt x="29" y="19"/>
                        <a:pt x="39" y="42"/>
                        <a:pt x="39" y="68"/>
                      </a:cubicBezTo>
                      <a:cubicBezTo>
                        <a:pt x="39" y="68"/>
                        <a:pt x="39" y="68"/>
                        <a:pt x="39" y="68"/>
                      </a:cubicBezTo>
                      <a:cubicBezTo>
                        <a:pt x="39" y="93"/>
                        <a:pt x="29" y="116"/>
                        <a:pt x="12" y="133"/>
                      </a:cubicBezTo>
                      <a:cubicBezTo>
                        <a:pt x="12" y="133"/>
                        <a:pt x="12" y="133"/>
                        <a:pt x="12" y="133"/>
                      </a:cubicBezTo>
                      <a:cubicBezTo>
                        <a:pt x="11" y="134"/>
                        <a:pt x="9" y="135"/>
                        <a:pt x="8" y="135"/>
                      </a:cubicBezTo>
                      <a:cubicBezTo>
                        <a:pt x="6" y="135"/>
                        <a:pt x="4" y="134"/>
                        <a:pt x="3" y="13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0" name="Freeform 492"/>
                <p:cNvSpPr>
                  <a:spLocks/>
                </p:cNvSpPr>
                <p:nvPr/>
              </p:nvSpPr>
              <p:spPr bwMode="auto">
                <a:xfrm>
                  <a:off x="6429" y="695"/>
                  <a:ext cx="24" cy="92"/>
                </a:xfrm>
                <a:custGeom>
                  <a:avLst/>
                  <a:gdLst/>
                  <a:ahLst/>
                  <a:cxnLst>
                    <a:cxn ang="0">
                      <a:pos x="2" y="193"/>
                    </a:cxn>
                    <a:cxn ang="0">
                      <a:pos x="2" y="184"/>
                    </a:cxn>
                    <a:cxn ang="0">
                      <a:pos x="38" y="98"/>
                    </a:cxn>
                    <a:cxn ang="0">
                      <a:pos x="38" y="98"/>
                    </a:cxn>
                    <a:cxn ang="0">
                      <a:pos x="3" y="12"/>
                    </a:cxn>
                    <a:cxn ang="0">
                      <a:pos x="3" y="12"/>
                    </a:cxn>
                    <a:cxn ang="0">
                      <a:pos x="3" y="2"/>
                    </a:cxn>
                    <a:cxn ang="0">
                      <a:pos x="12" y="3"/>
                    </a:cxn>
                    <a:cxn ang="0">
                      <a:pos x="51" y="98"/>
                    </a:cxn>
                    <a:cxn ang="0">
                      <a:pos x="51" y="98"/>
                    </a:cxn>
                    <a:cxn ang="0">
                      <a:pos x="51" y="98"/>
                    </a:cxn>
                    <a:cxn ang="0">
                      <a:pos x="11" y="193"/>
                    </a:cxn>
                    <a:cxn ang="0">
                      <a:pos x="7" y="195"/>
                    </a:cxn>
                    <a:cxn ang="0">
                      <a:pos x="2" y="193"/>
                    </a:cxn>
                  </a:cxnLst>
                  <a:rect l="0" t="0" r="r" b="b"/>
                  <a:pathLst>
                    <a:path w="51" h="195">
                      <a:moveTo>
                        <a:pt x="2" y="193"/>
                      </a:moveTo>
                      <a:cubicBezTo>
                        <a:pt x="0" y="191"/>
                        <a:pt x="0" y="187"/>
                        <a:pt x="2" y="184"/>
                      </a:cubicBezTo>
                      <a:cubicBezTo>
                        <a:pt x="24" y="162"/>
                        <a:pt x="38" y="132"/>
                        <a:pt x="38" y="98"/>
                      </a:cubicBezTo>
                      <a:cubicBezTo>
                        <a:pt x="38" y="98"/>
                        <a:pt x="38" y="98"/>
                        <a:pt x="38" y="98"/>
                      </a:cubicBezTo>
                      <a:cubicBezTo>
                        <a:pt x="38" y="64"/>
                        <a:pt x="25" y="34"/>
                        <a:pt x="3" y="12"/>
                      </a:cubicBezTo>
                      <a:cubicBezTo>
                        <a:pt x="3" y="12"/>
                        <a:pt x="3" y="12"/>
                        <a:pt x="3" y="12"/>
                      </a:cubicBezTo>
                      <a:cubicBezTo>
                        <a:pt x="0" y="9"/>
                        <a:pt x="0" y="5"/>
                        <a:pt x="3" y="2"/>
                      </a:cubicBezTo>
                      <a:cubicBezTo>
                        <a:pt x="5" y="0"/>
                        <a:pt x="10" y="0"/>
                        <a:pt x="12" y="3"/>
                      </a:cubicBezTo>
                      <a:cubicBezTo>
                        <a:pt x="36" y="27"/>
                        <a:pt x="51" y="61"/>
                        <a:pt x="51" y="98"/>
                      </a:cubicBezTo>
                      <a:cubicBezTo>
                        <a:pt x="51" y="98"/>
                        <a:pt x="51" y="98"/>
                        <a:pt x="51" y="98"/>
                      </a:cubicBezTo>
                      <a:cubicBezTo>
                        <a:pt x="51" y="98"/>
                        <a:pt x="51" y="98"/>
                        <a:pt x="51" y="98"/>
                      </a:cubicBezTo>
                      <a:cubicBezTo>
                        <a:pt x="51" y="135"/>
                        <a:pt x="36" y="169"/>
                        <a:pt x="11" y="193"/>
                      </a:cubicBezTo>
                      <a:cubicBezTo>
                        <a:pt x="10" y="195"/>
                        <a:pt x="8" y="195"/>
                        <a:pt x="7" y="195"/>
                      </a:cubicBezTo>
                      <a:cubicBezTo>
                        <a:pt x="5" y="195"/>
                        <a:pt x="3" y="195"/>
                        <a:pt x="2" y="19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1" name="Freeform 493"/>
                <p:cNvSpPr>
                  <a:spLocks/>
                </p:cNvSpPr>
                <p:nvPr/>
              </p:nvSpPr>
              <p:spPr bwMode="auto">
                <a:xfrm>
                  <a:off x="6443" y="681"/>
                  <a:ext cx="30" cy="121"/>
                </a:xfrm>
                <a:custGeom>
                  <a:avLst/>
                  <a:gdLst/>
                  <a:ahLst/>
                  <a:cxnLst>
                    <a:cxn ang="0">
                      <a:pos x="2" y="254"/>
                    </a:cxn>
                    <a:cxn ang="0">
                      <a:pos x="2" y="245"/>
                    </a:cxn>
                    <a:cxn ang="0">
                      <a:pos x="51" y="128"/>
                    </a:cxn>
                    <a:cxn ang="0">
                      <a:pos x="51" y="128"/>
                    </a:cxn>
                    <a:cxn ang="0">
                      <a:pos x="3" y="12"/>
                    </a:cxn>
                    <a:cxn ang="0">
                      <a:pos x="3" y="2"/>
                    </a:cxn>
                    <a:cxn ang="0">
                      <a:pos x="13" y="2"/>
                    </a:cxn>
                    <a:cxn ang="0">
                      <a:pos x="64" y="128"/>
                    </a:cxn>
                    <a:cxn ang="0">
                      <a:pos x="64" y="128"/>
                    </a:cxn>
                    <a:cxn ang="0">
                      <a:pos x="12" y="254"/>
                    </a:cxn>
                    <a:cxn ang="0">
                      <a:pos x="12" y="254"/>
                    </a:cxn>
                    <a:cxn ang="0">
                      <a:pos x="7" y="256"/>
                    </a:cxn>
                    <a:cxn ang="0">
                      <a:pos x="2" y="254"/>
                    </a:cxn>
                  </a:cxnLst>
                  <a:rect l="0" t="0" r="r" b="b"/>
                  <a:pathLst>
                    <a:path w="64" h="256">
                      <a:moveTo>
                        <a:pt x="2" y="254"/>
                      </a:moveTo>
                      <a:cubicBezTo>
                        <a:pt x="0" y="251"/>
                        <a:pt x="0" y="247"/>
                        <a:pt x="2" y="245"/>
                      </a:cubicBezTo>
                      <a:cubicBezTo>
                        <a:pt x="32" y="215"/>
                        <a:pt x="51" y="174"/>
                        <a:pt x="51" y="128"/>
                      </a:cubicBezTo>
                      <a:cubicBezTo>
                        <a:pt x="51" y="128"/>
                        <a:pt x="51" y="128"/>
                        <a:pt x="51" y="128"/>
                      </a:cubicBezTo>
                      <a:cubicBezTo>
                        <a:pt x="51" y="82"/>
                        <a:pt x="33" y="41"/>
                        <a:pt x="3" y="12"/>
                      </a:cubicBezTo>
                      <a:cubicBezTo>
                        <a:pt x="1" y="9"/>
                        <a:pt x="1" y="5"/>
                        <a:pt x="3" y="2"/>
                      </a:cubicBezTo>
                      <a:cubicBezTo>
                        <a:pt x="6" y="0"/>
                        <a:pt x="10" y="0"/>
                        <a:pt x="13" y="2"/>
                      </a:cubicBezTo>
                      <a:cubicBezTo>
                        <a:pt x="44" y="34"/>
                        <a:pt x="64" y="79"/>
                        <a:pt x="64" y="128"/>
                      </a:cubicBezTo>
                      <a:cubicBezTo>
                        <a:pt x="64" y="128"/>
                        <a:pt x="64" y="128"/>
                        <a:pt x="64" y="128"/>
                      </a:cubicBezTo>
                      <a:cubicBezTo>
                        <a:pt x="64" y="177"/>
                        <a:pt x="44" y="222"/>
                        <a:pt x="12" y="254"/>
                      </a:cubicBezTo>
                      <a:cubicBezTo>
                        <a:pt x="12" y="254"/>
                        <a:pt x="12" y="254"/>
                        <a:pt x="12" y="254"/>
                      </a:cubicBezTo>
                      <a:cubicBezTo>
                        <a:pt x="10" y="255"/>
                        <a:pt x="9" y="256"/>
                        <a:pt x="7" y="256"/>
                      </a:cubicBezTo>
                      <a:cubicBezTo>
                        <a:pt x="5" y="256"/>
                        <a:pt x="4" y="255"/>
                        <a:pt x="2" y="25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2" name="Freeform 494"/>
                <p:cNvSpPr>
                  <a:spLocks/>
                </p:cNvSpPr>
                <p:nvPr/>
              </p:nvSpPr>
              <p:spPr bwMode="auto">
                <a:xfrm>
                  <a:off x="6457" y="667"/>
                  <a:ext cx="36" cy="149"/>
                </a:xfrm>
                <a:custGeom>
                  <a:avLst/>
                  <a:gdLst/>
                  <a:ahLst/>
                  <a:cxnLst>
                    <a:cxn ang="0">
                      <a:pos x="3" y="314"/>
                    </a:cxn>
                    <a:cxn ang="0">
                      <a:pos x="3" y="305"/>
                    </a:cxn>
                    <a:cxn ang="0">
                      <a:pos x="64" y="159"/>
                    </a:cxn>
                    <a:cxn ang="0">
                      <a:pos x="64" y="158"/>
                    </a:cxn>
                    <a:cxn ang="0">
                      <a:pos x="4" y="11"/>
                    </a:cxn>
                    <a:cxn ang="0">
                      <a:pos x="4" y="2"/>
                    </a:cxn>
                    <a:cxn ang="0">
                      <a:pos x="13" y="2"/>
                    </a:cxn>
                    <a:cxn ang="0">
                      <a:pos x="77" y="158"/>
                    </a:cxn>
                    <a:cxn ang="0">
                      <a:pos x="77" y="158"/>
                    </a:cxn>
                    <a:cxn ang="0">
                      <a:pos x="12" y="314"/>
                    </a:cxn>
                    <a:cxn ang="0">
                      <a:pos x="7" y="316"/>
                    </a:cxn>
                    <a:cxn ang="0">
                      <a:pos x="3" y="314"/>
                    </a:cxn>
                  </a:cxnLst>
                  <a:rect l="0" t="0" r="r" b="b"/>
                  <a:pathLst>
                    <a:path w="77" h="316">
                      <a:moveTo>
                        <a:pt x="3" y="314"/>
                      </a:moveTo>
                      <a:cubicBezTo>
                        <a:pt x="0" y="312"/>
                        <a:pt x="0" y="308"/>
                        <a:pt x="3" y="305"/>
                      </a:cubicBezTo>
                      <a:cubicBezTo>
                        <a:pt x="40" y="268"/>
                        <a:pt x="64" y="216"/>
                        <a:pt x="64" y="159"/>
                      </a:cubicBezTo>
                      <a:cubicBezTo>
                        <a:pt x="64" y="158"/>
                        <a:pt x="64" y="158"/>
                        <a:pt x="64" y="158"/>
                      </a:cubicBezTo>
                      <a:cubicBezTo>
                        <a:pt x="64" y="101"/>
                        <a:pt x="41" y="49"/>
                        <a:pt x="4" y="11"/>
                      </a:cubicBezTo>
                      <a:cubicBezTo>
                        <a:pt x="1" y="9"/>
                        <a:pt x="1" y="5"/>
                        <a:pt x="4" y="2"/>
                      </a:cubicBezTo>
                      <a:cubicBezTo>
                        <a:pt x="6" y="0"/>
                        <a:pt x="10" y="0"/>
                        <a:pt x="13" y="2"/>
                      </a:cubicBezTo>
                      <a:cubicBezTo>
                        <a:pt x="53" y="42"/>
                        <a:pt x="77" y="97"/>
                        <a:pt x="77" y="158"/>
                      </a:cubicBezTo>
                      <a:cubicBezTo>
                        <a:pt x="77" y="158"/>
                        <a:pt x="77" y="158"/>
                        <a:pt x="77" y="158"/>
                      </a:cubicBezTo>
                      <a:cubicBezTo>
                        <a:pt x="77" y="219"/>
                        <a:pt x="52" y="275"/>
                        <a:pt x="12" y="314"/>
                      </a:cubicBezTo>
                      <a:cubicBezTo>
                        <a:pt x="10" y="316"/>
                        <a:pt x="9" y="316"/>
                        <a:pt x="7" y="316"/>
                      </a:cubicBezTo>
                      <a:cubicBezTo>
                        <a:pt x="5" y="316"/>
                        <a:pt x="4" y="316"/>
                        <a:pt x="3" y="31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3" name="Freeform 495"/>
                <p:cNvSpPr>
                  <a:spLocks/>
                </p:cNvSpPr>
                <p:nvPr/>
              </p:nvSpPr>
              <p:spPr bwMode="auto">
                <a:xfrm>
                  <a:off x="6273" y="678"/>
                  <a:ext cx="132" cy="126"/>
                </a:xfrm>
                <a:custGeom>
                  <a:avLst/>
                  <a:gdLst/>
                  <a:ahLst/>
                  <a:cxnLst>
                    <a:cxn ang="0">
                      <a:pos x="232" y="1"/>
                    </a:cxn>
                    <a:cxn ang="0">
                      <a:pos x="223" y="3"/>
                    </a:cxn>
                    <a:cxn ang="0">
                      <a:pos x="223" y="1"/>
                    </a:cxn>
                    <a:cxn ang="0">
                      <a:pos x="143" y="0"/>
                    </a:cxn>
                    <a:cxn ang="0">
                      <a:pos x="100" y="66"/>
                    </a:cxn>
                    <a:cxn ang="0">
                      <a:pos x="85" y="80"/>
                    </a:cxn>
                    <a:cxn ang="0">
                      <a:pos x="85" y="56"/>
                    </a:cxn>
                    <a:cxn ang="0">
                      <a:pos x="85" y="55"/>
                    </a:cxn>
                    <a:cxn ang="0">
                      <a:pos x="84" y="55"/>
                    </a:cxn>
                    <a:cxn ang="0">
                      <a:pos x="47" y="54"/>
                    </a:cxn>
                    <a:cxn ang="0">
                      <a:pos x="46" y="55"/>
                    </a:cxn>
                    <a:cxn ang="0">
                      <a:pos x="1" y="79"/>
                    </a:cxn>
                    <a:cxn ang="0">
                      <a:pos x="0" y="80"/>
                    </a:cxn>
                    <a:cxn ang="0">
                      <a:pos x="0" y="223"/>
                    </a:cxn>
                    <a:cxn ang="0">
                      <a:pos x="1" y="225"/>
                    </a:cxn>
                    <a:cxn ang="0">
                      <a:pos x="42" y="225"/>
                    </a:cxn>
                    <a:cxn ang="0">
                      <a:pos x="43" y="225"/>
                    </a:cxn>
                    <a:cxn ang="0">
                      <a:pos x="84" y="200"/>
                    </a:cxn>
                    <a:cxn ang="0">
                      <a:pos x="85" y="199"/>
                    </a:cxn>
                    <a:cxn ang="0">
                      <a:pos x="85" y="190"/>
                    </a:cxn>
                    <a:cxn ang="0">
                      <a:pos x="101" y="206"/>
                    </a:cxn>
                    <a:cxn ang="0">
                      <a:pos x="142" y="266"/>
                    </a:cxn>
                    <a:cxn ang="0">
                      <a:pos x="231" y="266"/>
                    </a:cxn>
                    <a:cxn ang="0">
                      <a:pos x="281" y="134"/>
                    </a:cxn>
                    <a:cxn ang="0">
                      <a:pos x="232" y="1"/>
                    </a:cxn>
                  </a:cxnLst>
                  <a:rect l="0" t="0" r="r" b="b"/>
                  <a:pathLst>
                    <a:path w="281" h="267">
                      <a:moveTo>
                        <a:pt x="232" y="1"/>
                      </a:moveTo>
                      <a:cubicBezTo>
                        <a:pt x="229" y="1"/>
                        <a:pt x="226" y="1"/>
                        <a:pt x="223" y="3"/>
                      </a:cubicBezTo>
                      <a:cubicBezTo>
                        <a:pt x="223" y="1"/>
                        <a:pt x="223" y="1"/>
                        <a:pt x="223" y="1"/>
                      </a:cubicBezTo>
                      <a:cubicBezTo>
                        <a:pt x="143" y="0"/>
                        <a:pt x="143" y="0"/>
                        <a:pt x="143" y="0"/>
                      </a:cubicBezTo>
                      <a:cubicBezTo>
                        <a:pt x="125" y="0"/>
                        <a:pt x="109" y="27"/>
                        <a:pt x="100" y="66"/>
                      </a:cubicBezTo>
                      <a:cubicBezTo>
                        <a:pt x="95" y="71"/>
                        <a:pt x="90" y="75"/>
                        <a:pt x="85" y="80"/>
                      </a:cubicBezTo>
                      <a:cubicBezTo>
                        <a:pt x="85" y="56"/>
                        <a:pt x="85" y="56"/>
                        <a:pt x="85" y="56"/>
                      </a:cubicBezTo>
                      <a:cubicBezTo>
                        <a:pt x="85" y="56"/>
                        <a:pt x="85" y="56"/>
                        <a:pt x="85" y="55"/>
                      </a:cubicBezTo>
                      <a:cubicBezTo>
                        <a:pt x="85" y="55"/>
                        <a:pt x="84" y="55"/>
                        <a:pt x="84" y="55"/>
                      </a:cubicBezTo>
                      <a:cubicBezTo>
                        <a:pt x="47" y="54"/>
                        <a:pt x="47" y="54"/>
                        <a:pt x="47" y="54"/>
                      </a:cubicBezTo>
                      <a:cubicBezTo>
                        <a:pt x="46" y="55"/>
                        <a:pt x="46" y="55"/>
                        <a:pt x="46" y="55"/>
                      </a:cubicBezTo>
                      <a:cubicBezTo>
                        <a:pt x="1" y="79"/>
                        <a:pt x="1" y="79"/>
                        <a:pt x="1" y="79"/>
                      </a:cubicBezTo>
                      <a:cubicBezTo>
                        <a:pt x="1" y="79"/>
                        <a:pt x="0" y="80"/>
                        <a:pt x="0" y="80"/>
                      </a:cubicBezTo>
                      <a:cubicBezTo>
                        <a:pt x="0" y="223"/>
                        <a:pt x="0" y="223"/>
                        <a:pt x="0" y="223"/>
                      </a:cubicBezTo>
                      <a:cubicBezTo>
                        <a:pt x="0" y="224"/>
                        <a:pt x="0" y="225"/>
                        <a:pt x="1" y="225"/>
                      </a:cubicBezTo>
                      <a:cubicBezTo>
                        <a:pt x="42" y="225"/>
                        <a:pt x="42" y="225"/>
                        <a:pt x="42" y="225"/>
                      </a:cubicBezTo>
                      <a:cubicBezTo>
                        <a:pt x="43" y="225"/>
                        <a:pt x="43" y="225"/>
                        <a:pt x="43" y="225"/>
                      </a:cubicBezTo>
                      <a:cubicBezTo>
                        <a:pt x="84" y="200"/>
                        <a:pt x="84" y="200"/>
                        <a:pt x="84" y="200"/>
                      </a:cubicBezTo>
                      <a:cubicBezTo>
                        <a:pt x="85" y="200"/>
                        <a:pt x="85" y="200"/>
                        <a:pt x="85" y="199"/>
                      </a:cubicBezTo>
                      <a:cubicBezTo>
                        <a:pt x="85" y="190"/>
                        <a:pt x="85" y="190"/>
                        <a:pt x="85" y="190"/>
                      </a:cubicBezTo>
                      <a:cubicBezTo>
                        <a:pt x="90" y="196"/>
                        <a:pt x="95" y="201"/>
                        <a:pt x="101" y="206"/>
                      </a:cubicBezTo>
                      <a:cubicBezTo>
                        <a:pt x="109" y="242"/>
                        <a:pt x="125" y="266"/>
                        <a:pt x="142" y="266"/>
                      </a:cubicBezTo>
                      <a:cubicBezTo>
                        <a:pt x="231" y="266"/>
                        <a:pt x="231" y="266"/>
                        <a:pt x="231" y="266"/>
                      </a:cubicBezTo>
                      <a:cubicBezTo>
                        <a:pt x="258" y="267"/>
                        <a:pt x="281" y="207"/>
                        <a:pt x="281" y="134"/>
                      </a:cubicBezTo>
                      <a:cubicBezTo>
                        <a:pt x="281" y="60"/>
                        <a:pt x="259" y="1"/>
                        <a:pt x="23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4" name="Freeform 496"/>
                <p:cNvSpPr>
                  <a:spLocks noEditPoints="1"/>
                </p:cNvSpPr>
                <p:nvPr/>
              </p:nvSpPr>
              <p:spPr bwMode="auto">
                <a:xfrm>
                  <a:off x="6270" y="675"/>
                  <a:ext cx="138" cy="132"/>
                </a:xfrm>
                <a:custGeom>
                  <a:avLst/>
                  <a:gdLst/>
                  <a:ahLst/>
                  <a:cxnLst>
                    <a:cxn ang="0">
                      <a:pos x="278" y="43"/>
                    </a:cxn>
                    <a:cxn ang="0">
                      <a:pos x="237" y="0"/>
                    </a:cxn>
                    <a:cxn ang="0">
                      <a:pos x="232" y="1"/>
                    </a:cxn>
                    <a:cxn ang="0">
                      <a:pos x="150" y="0"/>
                    </a:cxn>
                    <a:cxn ang="0">
                      <a:pos x="109" y="43"/>
                    </a:cxn>
                    <a:cxn ang="0">
                      <a:pos x="100" y="66"/>
                    </a:cxn>
                    <a:cxn ang="0">
                      <a:pos x="95" y="71"/>
                    </a:cxn>
                    <a:cxn ang="0">
                      <a:pos x="95" y="62"/>
                    </a:cxn>
                    <a:cxn ang="0">
                      <a:pos x="95" y="60"/>
                    </a:cxn>
                    <a:cxn ang="0">
                      <a:pos x="89" y="56"/>
                    </a:cxn>
                    <a:cxn ang="0">
                      <a:pos x="49" y="57"/>
                    </a:cxn>
                    <a:cxn ang="0">
                      <a:pos x="1" y="86"/>
                    </a:cxn>
                    <a:cxn ang="0">
                      <a:pos x="6" y="235"/>
                    </a:cxn>
                    <a:cxn ang="0">
                      <a:pos x="51" y="235"/>
                    </a:cxn>
                    <a:cxn ang="0">
                      <a:pos x="100" y="220"/>
                    </a:cxn>
                    <a:cxn ang="0">
                      <a:pos x="108" y="236"/>
                    </a:cxn>
                    <a:cxn ang="0">
                      <a:pos x="236" y="279"/>
                    </a:cxn>
                    <a:cxn ang="0">
                      <a:pos x="236" y="279"/>
                    </a:cxn>
                    <a:cxn ang="0">
                      <a:pos x="238" y="279"/>
                    </a:cxn>
                    <a:cxn ang="0">
                      <a:pos x="277" y="236"/>
                    </a:cxn>
                    <a:cxn ang="0">
                      <a:pos x="286" y="140"/>
                    </a:cxn>
                    <a:cxn ang="0">
                      <a:pos x="292" y="138"/>
                    </a:cxn>
                    <a:cxn ang="0">
                      <a:pos x="13" y="222"/>
                    </a:cxn>
                    <a:cxn ang="0">
                      <a:pos x="54" y="69"/>
                    </a:cxn>
                    <a:cxn ang="0">
                      <a:pos x="82" y="84"/>
                    </a:cxn>
                    <a:cxn ang="0">
                      <a:pos x="61" y="143"/>
                    </a:cxn>
                    <a:cxn ang="0">
                      <a:pos x="45" y="222"/>
                    </a:cxn>
                    <a:cxn ang="0">
                      <a:pos x="97" y="87"/>
                    </a:cxn>
                    <a:cxn ang="0">
                      <a:pos x="93" y="140"/>
                    </a:cxn>
                    <a:cxn ang="0">
                      <a:pos x="74" y="143"/>
                    </a:cxn>
                    <a:cxn ang="0">
                      <a:pos x="106" y="140"/>
                    </a:cxn>
                    <a:cxn ang="0">
                      <a:pos x="121" y="47"/>
                    </a:cxn>
                    <a:cxn ang="0">
                      <a:pos x="150" y="13"/>
                    </a:cxn>
                    <a:cxn ang="0">
                      <a:pos x="212" y="13"/>
                    </a:cxn>
                    <a:cxn ang="0">
                      <a:pos x="180" y="139"/>
                    </a:cxn>
                    <a:cxn ang="0">
                      <a:pos x="195" y="236"/>
                    </a:cxn>
                    <a:cxn ang="0">
                      <a:pos x="149" y="266"/>
                    </a:cxn>
                    <a:cxn ang="0">
                      <a:pos x="265" y="231"/>
                    </a:cxn>
                    <a:cxn ang="0">
                      <a:pos x="236" y="266"/>
                    </a:cxn>
                    <a:cxn ang="0">
                      <a:pos x="235" y="266"/>
                    </a:cxn>
                    <a:cxn ang="0">
                      <a:pos x="207" y="232"/>
                    </a:cxn>
                    <a:cxn ang="0">
                      <a:pos x="193" y="140"/>
                    </a:cxn>
                    <a:cxn ang="0">
                      <a:pos x="236" y="13"/>
                    </a:cxn>
                    <a:cxn ang="0">
                      <a:pos x="237" y="13"/>
                    </a:cxn>
                    <a:cxn ang="0">
                      <a:pos x="237" y="13"/>
                    </a:cxn>
                    <a:cxn ang="0">
                      <a:pos x="265" y="47"/>
                    </a:cxn>
                    <a:cxn ang="0">
                      <a:pos x="279" y="140"/>
                    </a:cxn>
                  </a:cxnLst>
                  <a:rect l="0" t="0" r="r" b="b"/>
                  <a:pathLst>
                    <a:path w="292" h="279">
                      <a:moveTo>
                        <a:pt x="292" y="138"/>
                      </a:moveTo>
                      <a:cubicBezTo>
                        <a:pt x="292" y="101"/>
                        <a:pt x="287" y="68"/>
                        <a:pt x="278" y="43"/>
                      </a:cubicBezTo>
                      <a:cubicBezTo>
                        <a:pt x="268" y="19"/>
                        <a:pt x="256" y="1"/>
                        <a:pt x="237" y="0"/>
                      </a:cubicBezTo>
                      <a:cubicBezTo>
                        <a:pt x="237" y="0"/>
                        <a:pt x="237" y="0"/>
                        <a:pt x="237" y="0"/>
                      </a:cubicBezTo>
                      <a:cubicBezTo>
                        <a:pt x="237" y="0"/>
                        <a:pt x="237" y="0"/>
                        <a:pt x="237" y="0"/>
                      </a:cubicBezTo>
                      <a:cubicBezTo>
                        <a:pt x="235" y="0"/>
                        <a:pt x="234" y="0"/>
                        <a:pt x="232" y="1"/>
                      </a:cubicBezTo>
                      <a:cubicBezTo>
                        <a:pt x="232" y="0"/>
                        <a:pt x="231" y="0"/>
                        <a:pt x="230" y="0"/>
                      </a:cubicBezTo>
                      <a:cubicBezTo>
                        <a:pt x="150" y="0"/>
                        <a:pt x="150" y="0"/>
                        <a:pt x="150" y="0"/>
                      </a:cubicBezTo>
                      <a:cubicBezTo>
                        <a:pt x="150" y="0"/>
                        <a:pt x="150" y="0"/>
                        <a:pt x="150" y="0"/>
                      </a:cubicBezTo>
                      <a:cubicBezTo>
                        <a:pt x="131" y="0"/>
                        <a:pt x="118" y="18"/>
                        <a:pt x="109" y="43"/>
                      </a:cubicBezTo>
                      <a:cubicBezTo>
                        <a:pt x="106" y="50"/>
                        <a:pt x="104" y="57"/>
                        <a:pt x="102" y="66"/>
                      </a:cubicBezTo>
                      <a:cubicBezTo>
                        <a:pt x="101" y="66"/>
                        <a:pt x="101" y="66"/>
                        <a:pt x="100" y="66"/>
                      </a:cubicBezTo>
                      <a:cubicBezTo>
                        <a:pt x="100" y="66"/>
                        <a:pt x="100" y="66"/>
                        <a:pt x="100" y="66"/>
                      </a:cubicBezTo>
                      <a:cubicBezTo>
                        <a:pt x="98" y="68"/>
                        <a:pt x="97" y="69"/>
                        <a:pt x="95" y="71"/>
                      </a:cubicBezTo>
                      <a:cubicBezTo>
                        <a:pt x="95" y="62"/>
                        <a:pt x="95" y="62"/>
                        <a:pt x="95" y="62"/>
                      </a:cubicBezTo>
                      <a:cubicBezTo>
                        <a:pt x="95" y="62"/>
                        <a:pt x="95" y="62"/>
                        <a:pt x="95" y="62"/>
                      </a:cubicBezTo>
                      <a:cubicBezTo>
                        <a:pt x="95" y="62"/>
                        <a:pt x="95" y="62"/>
                        <a:pt x="95" y="62"/>
                      </a:cubicBezTo>
                      <a:cubicBezTo>
                        <a:pt x="95" y="61"/>
                        <a:pt x="95" y="61"/>
                        <a:pt x="95" y="60"/>
                      </a:cubicBezTo>
                      <a:cubicBezTo>
                        <a:pt x="95" y="60"/>
                        <a:pt x="95" y="60"/>
                        <a:pt x="95" y="60"/>
                      </a:cubicBezTo>
                      <a:cubicBezTo>
                        <a:pt x="94" y="57"/>
                        <a:pt x="91" y="56"/>
                        <a:pt x="89" y="56"/>
                      </a:cubicBezTo>
                      <a:cubicBezTo>
                        <a:pt x="52" y="56"/>
                        <a:pt x="52" y="56"/>
                        <a:pt x="52" y="56"/>
                      </a:cubicBezTo>
                      <a:cubicBezTo>
                        <a:pt x="51" y="56"/>
                        <a:pt x="50" y="56"/>
                        <a:pt x="49" y="57"/>
                      </a:cubicBezTo>
                      <a:cubicBezTo>
                        <a:pt x="4" y="81"/>
                        <a:pt x="4" y="81"/>
                        <a:pt x="4" y="81"/>
                      </a:cubicBezTo>
                      <a:cubicBezTo>
                        <a:pt x="2" y="82"/>
                        <a:pt x="1" y="84"/>
                        <a:pt x="1" y="86"/>
                      </a:cubicBezTo>
                      <a:cubicBezTo>
                        <a:pt x="0" y="229"/>
                        <a:pt x="0" y="229"/>
                        <a:pt x="0" y="229"/>
                      </a:cubicBezTo>
                      <a:cubicBezTo>
                        <a:pt x="0" y="232"/>
                        <a:pt x="3" y="235"/>
                        <a:pt x="6" y="235"/>
                      </a:cubicBezTo>
                      <a:cubicBezTo>
                        <a:pt x="47" y="236"/>
                        <a:pt x="47" y="236"/>
                        <a:pt x="47" y="236"/>
                      </a:cubicBezTo>
                      <a:cubicBezTo>
                        <a:pt x="48" y="236"/>
                        <a:pt x="50" y="235"/>
                        <a:pt x="51" y="235"/>
                      </a:cubicBezTo>
                      <a:cubicBezTo>
                        <a:pt x="90" y="211"/>
                        <a:pt x="90" y="211"/>
                        <a:pt x="90" y="211"/>
                      </a:cubicBezTo>
                      <a:cubicBezTo>
                        <a:pt x="93" y="214"/>
                        <a:pt x="96" y="217"/>
                        <a:pt x="100" y="220"/>
                      </a:cubicBezTo>
                      <a:cubicBezTo>
                        <a:pt x="101" y="221"/>
                        <a:pt x="102" y="221"/>
                        <a:pt x="103" y="221"/>
                      </a:cubicBezTo>
                      <a:cubicBezTo>
                        <a:pt x="105" y="226"/>
                        <a:pt x="106" y="231"/>
                        <a:pt x="108" y="236"/>
                      </a:cubicBezTo>
                      <a:cubicBezTo>
                        <a:pt x="117" y="260"/>
                        <a:pt x="130" y="278"/>
                        <a:pt x="149" y="279"/>
                      </a:cubicBezTo>
                      <a:cubicBezTo>
                        <a:pt x="236" y="279"/>
                        <a:pt x="236" y="279"/>
                        <a:pt x="236" y="279"/>
                      </a:cubicBezTo>
                      <a:cubicBezTo>
                        <a:pt x="236" y="279"/>
                        <a:pt x="236" y="279"/>
                        <a:pt x="236" y="279"/>
                      </a:cubicBezTo>
                      <a:cubicBezTo>
                        <a:pt x="236" y="279"/>
                        <a:pt x="236" y="279"/>
                        <a:pt x="236" y="279"/>
                      </a:cubicBezTo>
                      <a:cubicBezTo>
                        <a:pt x="238" y="279"/>
                        <a:pt x="238" y="279"/>
                        <a:pt x="238" y="279"/>
                      </a:cubicBezTo>
                      <a:cubicBezTo>
                        <a:pt x="238" y="279"/>
                        <a:pt x="238" y="279"/>
                        <a:pt x="238" y="279"/>
                      </a:cubicBezTo>
                      <a:cubicBezTo>
                        <a:pt x="238" y="279"/>
                        <a:pt x="239" y="279"/>
                        <a:pt x="239" y="279"/>
                      </a:cubicBezTo>
                      <a:cubicBezTo>
                        <a:pt x="256" y="276"/>
                        <a:pt x="268" y="259"/>
                        <a:pt x="277" y="236"/>
                      </a:cubicBezTo>
                      <a:cubicBezTo>
                        <a:pt x="287" y="211"/>
                        <a:pt x="292" y="177"/>
                        <a:pt x="292" y="140"/>
                      </a:cubicBezTo>
                      <a:cubicBezTo>
                        <a:pt x="286" y="140"/>
                        <a:pt x="286" y="140"/>
                        <a:pt x="286" y="140"/>
                      </a:cubicBezTo>
                      <a:cubicBezTo>
                        <a:pt x="292" y="139"/>
                        <a:pt x="292" y="139"/>
                        <a:pt x="292" y="139"/>
                      </a:cubicBezTo>
                      <a:cubicBezTo>
                        <a:pt x="292" y="139"/>
                        <a:pt x="292" y="139"/>
                        <a:pt x="292" y="138"/>
                      </a:cubicBezTo>
                      <a:close/>
                      <a:moveTo>
                        <a:pt x="45" y="222"/>
                      </a:moveTo>
                      <a:cubicBezTo>
                        <a:pt x="13" y="222"/>
                        <a:pt x="13" y="222"/>
                        <a:pt x="13" y="222"/>
                      </a:cubicBezTo>
                      <a:cubicBezTo>
                        <a:pt x="14" y="90"/>
                        <a:pt x="14" y="90"/>
                        <a:pt x="14" y="90"/>
                      </a:cubicBezTo>
                      <a:cubicBezTo>
                        <a:pt x="54" y="69"/>
                        <a:pt x="54" y="69"/>
                        <a:pt x="54" y="69"/>
                      </a:cubicBezTo>
                      <a:cubicBezTo>
                        <a:pt x="82" y="69"/>
                        <a:pt x="82" y="69"/>
                        <a:pt x="82" y="69"/>
                      </a:cubicBezTo>
                      <a:cubicBezTo>
                        <a:pt x="82" y="84"/>
                        <a:pt x="82" y="84"/>
                        <a:pt x="82" y="84"/>
                      </a:cubicBezTo>
                      <a:cubicBezTo>
                        <a:pt x="69" y="101"/>
                        <a:pt x="61" y="121"/>
                        <a:pt x="61" y="143"/>
                      </a:cubicBezTo>
                      <a:cubicBezTo>
                        <a:pt x="61" y="143"/>
                        <a:pt x="61" y="143"/>
                        <a:pt x="61" y="143"/>
                      </a:cubicBezTo>
                      <a:cubicBezTo>
                        <a:pt x="61" y="165"/>
                        <a:pt x="68" y="185"/>
                        <a:pt x="81" y="201"/>
                      </a:cubicBezTo>
                      <a:lnTo>
                        <a:pt x="45" y="222"/>
                      </a:lnTo>
                      <a:close/>
                      <a:moveTo>
                        <a:pt x="74" y="143"/>
                      </a:moveTo>
                      <a:cubicBezTo>
                        <a:pt x="74" y="122"/>
                        <a:pt x="82" y="103"/>
                        <a:pt x="97" y="87"/>
                      </a:cubicBezTo>
                      <a:cubicBezTo>
                        <a:pt x="95" y="103"/>
                        <a:pt x="93" y="120"/>
                        <a:pt x="93" y="139"/>
                      </a:cubicBezTo>
                      <a:cubicBezTo>
                        <a:pt x="93" y="139"/>
                        <a:pt x="93" y="140"/>
                        <a:pt x="93" y="140"/>
                      </a:cubicBezTo>
                      <a:cubicBezTo>
                        <a:pt x="93" y="162"/>
                        <a:pt x="95" y="183"/>
                        <a:pt x="99" y="201"/>
                      </a:cubicBezTo>
                      <a:cubicBezTo>
                        <a:pt x="83" y="185"/>
                        <a:pt x="74" y="165"/>
                        <a:pt x="74" y="143"/>
                      </a:cubicBezTo>
                      <a:close/>
                      <a:moveTo>
                        <a:pt x="120" y="231"/>
                      </a:moveTo>
                      <a:cubicBezTo>
                        <a:pt x="112" y="208"/>
                        <a:pt x="106" y="176"/>
                        <a:pt x="106" y="140"/>
                      </a:cubicBezTo>
                      <a:cubicBezTo>
                        <a:pt x="106" y="140"/>
                        <a:pt x="106" y="140"/>
                        <a:pt x="106" y="139"/>
                      </a:cubicBezTo>
                      <a:cubicBezTo>
                        <a:pt x="106" y="103"/>
                        <a:pt x="112" y="70"/>
                        <a:pt x="121" y="47"/>
                      </a:cubicBezTo>
                      <a:cubicBezTo>
                        <a:pt x="129" y="24"/>
                        <a:pt x="141" y="12"/>
                        <a:pt x="150" y="13"/>
                      </a:cubicBezTo>
                      <a:cubicBezTo>
                        <a:pt x="150" y="13"/>
                        <a:pt x="150" y="13"/>
                        <a:pt x="150" y="13"/>
                      </a:cubicBezTo>
                      <a:cubicBezTo>
                        <a:pt x="150" y="13"/>
                        <a:pt x="150" y="13"/>
                        <a:pt x="150" y="13"/>
                      </a:cubicBezTo>
                      <a:cubicBezTo>
                        <a:pt x="212" y="13"/>
                        <a:pt x="212" y="13"/>
                        <a:pt x="212" y="13"/>
                      </a:cubicBezTo>
                      <a:cubicBezTo>
                        <a:pt x="206" y="21"/>
                        <a:pt x="200" y="31"/>
                        <a:pt x="195" y="43"/>
                      </a:cubicBezTo>
                      <a:cubicBezTo>
                        <a:pt x="186" y="68"/>
                        <a:pt x="180" y="102"/>
                        <a:pt x="180" y="139"/>
                      </a:cubicBezTo>
                      <a:cubicBezTo>
                        <a:pt x="180" y="140"/>
                        <a:pt x="180" y="140"/>
                        <a:pt x="180" y="141"/>
                      </a:cubicBezTo>
                      <a:cubicBezTo>
                        <a:pt x="180" y="178"/>
                        <a:pt x="186" y="211"/>
                        <a:pt x="195" y="236"/>
                      </a:cubicBezTo>
                      <a:cubicBezTo>
                        <a:pt x="199" y="248"/>
                        <a:pt x="205" y="258"/>
                        <a:pt x="211" y="266"/>
                      </a:cubicBezTo>
                      <a:cubicBezTo>
                        <a:pt x="149" y="266"/>
                        <a:pt x="149" y="266"/>
                        <a:pt x="149" y="266"/>
                      </a:cubicBezTo>
                      <a:cubicBezTo>
                        <a:pt x="140" y="266"/>
                        <a:pt x="129" y="254"/>
                        <a:pt x="120" y="231"/>
                      </a:cubicBezTo>
                      <a:close/>
                      <a:moveTo>
                        <a:pt x="265" y="231"/>
                      </a:moveTo>
                      <a:cubicBezTo>
                        <a:pt x="256" y="254"/>
                        <a:pt x="244" y="266"/>
                        <a:pt x="236" y="266"/>
                      </a:cubicBezTo>
                      <a:cubicBezTo>
                        <a:pt x="236" y="266"/>
                        <a:pt x="236" y="266"/>
                        <a:pt x="236" y="266"/>
                      </a:cubicBezTo>
                      <a:cubicBezTo>
                        <a:pt x="236" y="266"/>
                        <a:pt x="236" y="266"/>
                        <a:pt x="236" y="266"/>
                      </a:cubicBezTo>
                      <a:cubicBezTo>
                        <a:pt x="235" y="266"/>
                        <a:pt x="235" y="266"/>
                        <a:pt x="235" y="266"/>
                      </a:cubicBezTo>
                      <a:cubicBezTo>
                        <a:pt x="235" y="266"/>
                        <a:pt x="235" y="266"/>
                        <a:pt x="235" y="266"/>
                      </a:cubicBezTo>
                      <a:cubicBezTo>
                        <a:pt x="227" y="266"/>
                        <a:pt x="215" y="254"/>
                        <a:pt x="207" y="232"/>
                      </a:cubicBezTo>
                      <a:cubicBezTo>
                        <a:pt x="199" y="209"/>
                        <a:pt x="193" y="177"/>
                        <a:pt x="193" y="141"/>
                      </a:cubicBezTo>
                      <a:cubicBezTo>
                        <a:pt x="193" y="140"/>
                        <a:pt x="193" y="140"/>
                        <a:pt x="193" y="140"/>
                      </a:cubicBezTo>
                      <a:cubicBezTo>
                        <a:pt x="193" y="103"/>
                        <a:pt x="199" y="71"/>
                        <a:pt x="208" y="48"/>
                      </a:cubicBezTo>
                      <a:cubicBezTo>
                        <a:pt x="216" y="25"/>
                        <a:pt x="228" y="13"/>
                        <a:pt x="236" y="13"/>
                      </a:cubicBezTo>
                      <a:cubicBezTo>
                        <a:pt x="236" y="13"/>
                        <a:pt x="236" y="13"/>
                        <a:pt x="236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45" y="13"/>
                        <a:pt x="257" y="24"/>
                        <a:pt x="265" y="47"/>
                      </a:cubicBezTo>
                      <a:cubicBezTo>
                        <a:pt x="274" y="70"/>
                        <a:pt x="279" y="103"/>
                        <a:pt x="279" y="138"/>
                      </a:cubicBezTo>
                      <a:cubicBezTo>
                        <a:pt x="279" y="139"/>
                        <a:pt x="279" y="139"/>
                        <a:pt x="279" y="140"/>
                      </a:cubicBezTo>
                      <a:cubicBezTo>
                        <a:pt x="279" y="176"/>
                        <a:pt x="274" y="208"/>
                        <a:pt x="265" y="231"/>
                      </a:cubicBezTo>
                      <a:close/>
                    </a:path>
                  </a:pathLst>
                </a:custGeom>
                <a:solidFill>
                  <a:srgbClr val="FF82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sp>
          <p:nvSpPr>
            <p:cNvPr id="111" name="Oval 497"/>
            <p:cNvSpPr>
              <a:spLocks noChangeArrowheads="1"/>
            </p:cNvSpPr>
            <p:nvPr/>
          </p:nvSpPr>
          <p:spPr bwMode="auto">
            <a:xfrm rot="261021">
              <a:off x="4728188" y="2133981"/>
              <a:ext cx="1404937" cy="411063"/>
            </a:xfrm>
            <a:prstGeom prst="ellipse">
              <a:avLst/>
            </a:prstGeom>
            <a:solidFill>
              <a:srgbClr val="6E0673">
                <a:alpha val="70000"/>
              </a:srgbClr>
            </a:solidFill>
            <a:ln w="190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lIns="89994" tIns="46796" rIns="89994" bIns="46796" anchor="ctr">
              <a:spAutoFit/>
            </a:bodyPr>
            <a:lstStyle/>
            <a:p>
              <a:endParaRPr lang="en-US" sz="16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24" name="Group 498"/>
            <p:cNvGrpSpPr>
              <a:grpSpLocks noChangeAspect="1"/>
            </p:cNvGrpSpPr>
            <p:nvPr/>
          </p:nvGrpSpPr>
          <p:grpSpPr bwMode="auto">
            <a:xfrm>
              <a:off x="5231425" y="2090821"/>
              <a:ext cx="323850" cy="274836"/>
              <a:chOff x="6249" y="609"/>
              <a:chExt cx="268" cy="269"/>
            </a:xfrm>
          </p:grpSpPr>
          <p:sp>
            <p:nvSpPr>
              <p:cNvPr id="197" name="Freeform 499"/>
              <p:cNvSpPr>
                <a:spLocks noChangeAspect="1"/>
              </p:cNvSpPr>
              <p:nvPr/>
            </p:nvSpPr>
            <p:spPr bwMode="auto">
              <a:xfrm>
                <a:off x="6251" y="612"/>
                <a:ext cx="263" cy="262"/>
              </a:xfrm>
              <a:custGeom>
                <a:avLst/>
                <a:gdLst/>
                <a:ahLst/>
                <a:cxnLst>
                  <a:cxn ang="0">
                    <a:pos x="554" y="494"/>
                  </a:cxn>
                  <a:cxn ang="0">
                    <a:pos x="491" y="556"/>
                  </a:cxn>
                  <a:cxn ang="0">
                    <a:pos x="63" y="554"/>
                  </a:cxn>
                  <a:cxn ang="0">
                    <a:pos x="0" y="492"/>
                  </a:cxn>
                  <a:cxn ang="0">
                    <a:pos x="2" y="63"/>
                  </a:cxn>
                  <a:cxn ang="0">
                    <a:pos x="65" y="0"/>
                  </a:cxn>
                  <a:cxn ang="0">
                    <a:pos x="494" y="2"/>
                  </a:cxn>
                  <a:cxn ang="0">
                    <a:pos x="556" y="65"/>
                  </a:cxn>
                  <a:cxn ang="0">
                    <a:pos x="554" y="494"/>
                  </a:cxn>
                </a:cxnLst>
                <a:rect l="0" t="0" r="r" b="b"/>
                <a:pathLst>
                  <a:path w="556" h="556">
                    <a:moveTo>
                      <a:pt x="554" y="494"/>
                    </a:moveTo>
                    <a:cubicBezTo>
                      <a:pt x="554" y="528"/>
                      <a:pt x="526" y="556"/>
                      <a:pt x="491" y="556"/>
                    </a:cubicBezTo>
                    <a:cubicBezTo>
                      <a:pt x="63" y="554"/>
                      <a:pt x="63" y="554"/>
                      <a:pt x="63" y="554"/>
                    </a:cubicBezTo>
                    <a:cubicBezTo>
                      <a:pt x="28" y="554"/>
                      <a:pt x="0" y="526"/>
                      <a:pt x="0" y="492"/>
                    </a:cubicBezTo>
                    <a:cubicBezTo>
                      <a:pt x="2" y="63"/>
                      <a:pt x="2" y="63"/>
                      <a:pt x="2" y="63"/>
                    </a:cubicBezTo>
                    <a:cubicBezTo>
                      <a:pt x="2" y="28"/>
                      <a:pt x="30" y="0"/>
                      <a:pt x="65" y="0"/>
                    </a:cubicBezTo>
                    <a:cubicBezTo>
                      <a:pt x="494" y="2"/>
                      <a:pt x="494" y="2"/>
                      <a:pt x="494" y="2"/>
                    </a:cubicBezTo>
                    <a:cubicBezTo>
                      <a:pt x="528" y="2"/>
                      <a:pt x="556" y="30"/>
                      <a:pt x="556" y="65"/>
                    </a:cubicBezTo>
                    <a:lnTo>
                      <a:pt x="554" y="49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A3A3AD">
                      <a:gamma/>
                      <a:tint val="50980"/>
                      <a:invGamma/>
                    </a:srgbClr>
                  </a:gs>
                  <a:gs pos="100000">
                    <a:srgbClr val="A3A3AD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8" name="Freeform 500"/>
              <p:cNvSpPr>
                <a:spLocks noChangeAspect="1" noEditPoints="1"/>
              </p:cNvSpPr>
              <p:nvPr/>
            </p:nvSpPr>
            <p:spPr bwMode="auto">
              <a:xfrm>
                <a:off x="6249" y="609"/>
                <a:ext cx="268" cy="269"/>
              </a:xfrm>
              <a:custGeom>
                <a:avLst/>
                <a:gdLst/>
                <a:ahLst/>
                <a:cxnLst>
                  <a:cxn ang="0">
                    <a:pos x="498" y="569"/>
                  </a:cxn>
                  <a:cxn ang="0">
                    <a:pos x="498" y="569"/>
                  </a:cxn>
                  <a:cxn ang="0">
                    <a:pos x="498" y="569"/>
                  </a:cxn>
                  <a:cxn ang="0">
                    <a:pos x="69" y="567"/>
                  </a:cxn>
                  <a:cxn ang="0">
                    <a:pos x="0" y="498"/>
                  </a:cxn>
                  <a:cxn ang="0">
                    <a:pos x="0" y="497"/>
                  </a:cxn>
                  <a:cxn ang="0">
                    <a:pos x="2" y="69"/>
                  </a:cxn>
                  <a:cxn ang="0">
                    <a:pos x="71" y="0"/>
                  </a:cxn>
                  <a:cxn ang="0">
                    <a:pos x="71" y="0"/>
                  </a:cxn>
                  <a:cxn ang="0">
                    <a:pos x="71" y="0"/>
                  </a:cxn>
                  <a:cxn ang="0">
                    <a:pos x="500" y="2"/>
                  </a:cxn>
                  <a:cxn ang="0">
                    <a:pos x="568" y="70"/>
                  </a:cxn>
                  <a:cxn ang="0">
                    <a:pos x="568" y="71"/>
                  </a:cxn>
                  <a:cxn ang="0">
                    <a:pos x="567" y="500"/>
                  </a:cxn>
                  <a:cxn ang="0">
                    <a:pos x="498" y="569"/>
                  </a:cxn>
                  <a:cxn ang="0">
                    <a:pos x="498" y="569"/>
                  </a:cxn>
                  <a:cxn ang="0">
                    <a:pos x="69" y="554"/>
                  </a:cxn>
                  <a:cxn ang="0">
                    <a:pos x="497" y="556"/>
                  </a:cxn>
                  <a:cxn ang="0">
                    <a:pos x="498" y="556"/>
                  </a:cxn>
                  <a:cxn ang="0">
                    <a:pos x="498" y="556"/>
                  </a:cxn>
                  <a:cxn ang="0">
                    <a:pos x="554" y="500"/>
                  </a:cxn>
                  <a:cxn ang="0">
                    <a:pos x="555" y="71"/>
                  </a:cxn>
                  <a:cxn ang="0">
                    <a:pos x="555" y="71"/>
                  </a:cxn>
                  <a:cxn ang="0">
                    <a:pos x="500" y="15"/>
                  </a:cxn>
                  <a:cxn ang="0">
                    <a:pos x="71" y="13"/>
                  </a:cxn>
                  <a:cxn ang="0">
                    <a:pos x="71" y="13"/>
                  </a:cxn>
                  <a:cxn ang="0">
                    <a:pos x="71" y="13"/>
                  </a:cxn>
                  <a:cxn ang="0">
                    <a:pos x="15" y="69"/>
                  </a:cxn>
                  <a:cxn ang="0">
                    <a:pos x="13" y="498"/>
                  </a:cxn>
                  <a:cxn ang="0">
                    <a:pos x="13" y="498"/>
                  </a:cxn>
                  <a:cxn ang="0">
                    <a:pos x="69" y="554"/>
                  </a:cxn>
                </a:cxnLst>
                <a:rect l="0" t="0" r="r" b="b"/>
                <a:pathLst>
                  <a:path w="568" h="569">
                    <a:moveTo>
                      <a:pt x="498" y="569"/>
                    </a:moveTo>
                    <a:cubicBezTo>
                      <a:pt x="498" y="569"/>
                      <a:pt x="498" y="569"/>
                      <a:pt x="498" y="569"/>
                    </a:cubicBezTo>
                    <a:cubicBezTo>
                      <a:pt x="498" y="569"/>
                      <a:pt x="498" y="569"/>
                      <a:pt x="498" y="569"/>
                    </a:cubicBezTo>
                    <a:cubicBezTo>
                      <a:pt x="69" y="567"/>
                      <a:pt x="69" y="567"/>
                      <a:pt x="69" y="567"/>
                    </a:cubicBezTo>
                    <a:cubicBezTo>
                      <a:pt x="31" y="567"/>
                      <a:pt x="0" y="536"/>
                      <a:pt x="0" y="498"/>
                    </a:cubicBezTo>
                    <a:cubicBezTo>
                      <a:pt x="0" y="498"/>
                      <a:pt x="0" y="498"/>
                      <a:pt x="0" y="497"/>
                    </a:cubicBezTo>
                    <a:cubicBezTo>
                      <a:pt x="2" y="69"/>
                      <a:pt x="2" y="69"/>
                      <a:pt x="2" y="69"/>
                    </a:cubicBezTo>
                    <a:cubicBezTo>
                      <a:pt x="2" y="31"/>
                      <a:pt x="33" y="0"/>
                      <a:pt x="71" y="0"/>
                    </a:cubicBezTo>
                    <a:cubicBezTo>
                      <a:pt x="71" y="0"/>
                      <a:pt x="71" y="0"/>
                      <a:pt x="71" y="0"/>
                    </a:cubicBezTo>
                    <a:cubicBezTo>
                      <a:pt x="71" y="0"/>
                      <a:pt x="71" y="0"/>
                      <a:pt x="71" y="0"/>
                    </a:cubicBezTo>
                    <a:cubicBezTo>
                      <a:pt x="500" y="2"/>
                      <a:pt x="500" y="2"/>
                      <a:pt x="500" y="2"/>
                    </a:cubicBezTo>
                    <a:cubicBezTo>
                      <a:pt x="538" y="2"/>
                      <a:pt x="568" y="33"/>
                      <a:pt x="568" y="70"/>
                    </a:cubicBezTo>
                    <a:cubicBezTo>
                      <a:pt x="568" y="71"/>
                      <a:pt x="568" y="71"/>
                      <a:pt x="568" y="71"/>
                    </a:cubicBezTo>
                    <a:cubicBezTo>
                      <a:pt x="567" y="500"/>
                      <a:pt x="567" y="500"/>
                      <a:pt x="567" y="500"/>
                    </a:cubicBezTo>
                    <a:cubicBezTo>
                      <a:pt x="567" y="538"/>
                      <a:pt x="536" y="568"/>
                      <a:pt x="498" y="569"/>
                    </a:cubicBezTo>
                    <a:cubicBezTo>
                      <a:pt x="498" y="569"/>
                      <a:pt x="498" y="569"/>
                      <a:pt x="498" y="569"/>
                    </a:cubicBezTo>
                    <a:close/>
                    <a:moveTo>
                      <a:pt x="69" y="554"/>
                    </a:moveTo>
                    <a:cubicBezTo>
                      <a:pt x="497" y="556"/>
                      <a:pt x="497" y="556"/>
                      <a:pt x="497" y="556"/>
                    </a:cubicBezTo>
                    <a:cubicBezTo>
                      <a:pt x="498" y="556"/>
                      <a:pt x="498" y="556"/>
                      <a:pt x="498" y="556"/>
                    </a:cubicBezTo>
                    <a:cubicBezTo>
                      <a:pt x="498" y="556"/>
                      <a:pt x="498" y="556"/>
                      <a:pt x="498" y="556"/>
                    </a:cubicBezTo>
                    <a:cubicBezTo>
                      <a:pt x="529" y="556"/>
                      <a:pt x="554" y="531"/>
                      <a:pt x="554" y="500"/>
                    </a:cubicBezTo>
                    <a:cubicBezTo>
                      <a:pt x="555" y="71"/>
                      <a:pt x="555" y="71"/>
                      <a:pt x="555" y="71"/>
                    </a:cubicBezTo>
                    <a:cubicBezTo>
                      <a:pt x="555" y="71"/>
                      <a:pt x="555" y="71"/>
                      <a:pt x="555" y="71"/>
                    </a:cubicBezTo>
                    <a:cubicBezTo>
                      <a:pt x="555" y="40"/>
                      <a:pt x="530" y="15"/>
                      <a:pt x="500" y="15"/>
                    </a:cubicBezTo>
                    <a:cubicBezTo>
                      <a:pt x="71" y="13"/>
                      <a:pt x="71" y="13"/>
                      <a:pt x="71" y="13"/>
                    </a:cubicBezTo>
                    <a:cubicBezTo>
                      <a:pt x="71" y="13"/>
                      <a:pt x="71" y="13"/>
                      <a:pt x="71" y="13"/>
                    </a:cubicBezTo>
                    <a:cubicBezTo>
                      <a:pt x="71" y="13"/>
                      <a:pt x="71" y="13"/>
                      <a:pt x="71" y="13"/>
                    </a:cubicBezTo>
                    <a:cubicBezTo>
                      <a:pt x="40" y="13"/>
                      <a:pt x="15" y="38"/>
                      <a:pt x="15" y="69"/>
                    </a:cubicBezTo>
                    <a:cubicBezTo>
                      <a:pt x="13" y="498"/>
                      <a:pt x="13" y="498"/>
                      <a:pt x="13" y="498"/>
                    </a:cubicBezTo>
                    <a:cubicBezTo>
                      <a:pt x="13" y="498"/>
                      <a:pt x="13" y="498"/>
                      <a:pt x="13" y="498"/>
                    </a:cubicBezTo>
                    <a:cubicBezTo>
                      <a:pt x="13" y="529"/>
                      <a:pt x="38" y="554"/>
                      <a:pt x="69" y="554"/>
                    </a:cubicBezTo>
                    <a:close/>
                  </a:path>
                </a:pathLst>
              </a:custGeom>
              <a:solidFill>
                <a:srgbClr val="A3A3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9" name="Freeform 501"/>
              <p:cNvSpPr>
                <a:spLocks noChangeAspect="1"/>
              </p:cNvSpPr>
              <p:nvPr/>
            </p:nvSpPr>
            <p:spPr bwMode="auto">
              <a:xfrm>
                <a:off x="6414" y="709"/>
                <a:ext cx="18" cy="64"/>
              </a:xfrm>
              <a:custGeom>
                <a:avLst/>
                <a:gdLst/>
                <a:ahLst/>
                <a:cxnLst>
                  <a:cxn ang="0">
                    <a:pos x="3" y="133"/>
                  </a:cxn>
                  <a:cxn ang="0">
                    <a:pos x="3" y="124"/>
                  </a:cxn>
                  <a:cxn ang="0">
                    <a:pos x="26" y="68"/>
                  </a:cxn>
                  <a:cxn ang="0">
                    <a:pos x="26" y="68"/>
                  </a:cxn>
                  <a:cxn ang="0">
                    <a:pos x="4" y="12"/>
                  </a:cxn>
                  <a:cxn ang="0">
                    <a:pos x="4" y="3"/>
                  </a:cxn>
                  <a:cxn ang="0">
                    <a:pos x="13" y="3"/>
                  </a:cxn>
                  <a:cxn ang="0">
                    <a:pos x="39" y="68"/>
                  </a:cxn>
                  <a:cxn ang="0">
                    <a:pos x="39" y="68"/>
                  </a:cxn>
                  <a:cxn ang="0">
                    <a:pos x="12" y="133"/>
                  </a:cxn>
                  <a:cxn ang="0">
                    <a:pos x="12" y="133"/>
                  </a:cxn>
                  <a:cxn ang="0">
                    <a:pos x="8" y="135"/>
                  </a:cxn>
                  <a:cxn ang="0">
                    <a:pos x="3" y="133"/>
                  </a:cxn>
                </a:cxnLst>
                <a:rect l="0" t="0" r="r" b="b"/>
                <a:pathLst>
                  <a:path w="39" h="135">
                    <a:moveTo>
                      <a:pt x="3" y="133"/>
                    </a:moveTo>
                    <a:cubicBezTo>
                      <a:pt x="0" y="130"/>
                      <a:pt x="0" y="126"/>
                      <a:pt x="3" y="124"/>
                    </a:cubicBezTo>
                    <a:cubicBezTo>
                      <a:pt x="17" y="110"/>
                      <a:pt x="26" y="90"/>
                      <a:pt x="26" y="68"/>
                    </a:cubicBezTo>
                    <a:cubicBezTo>
                      <a:pt x="26" y="68"/>
                      <a:pt x="26" y="68"/>
                      <a:pt x="26" y="68"/>
                    </a:cubicBezTo>
                    <a:cubicBezTo>
                      <a:pt x="26" y="46"/>
                      <a:pt x="18" y="26"/>
                      <a:pt x="4" y="12"/>
                    </a:cubicBezTo>
                    <a:cubicBezTo>
                      <a:pt x="1" y="9"/>
                      <a:pt x="1" y="5"/>
                      <a:pt x="4" y="3"/>
                    </a:cubicBezTo>
                    <a:cubicBezTo>
                      <a:pt x="6" y="0"/>
                      <a:pt x="10" y="0"/>
                      <a:pt x="13" y="3"/>
                    </a:cubicBezTo>
                    <a:cubicBezTo>
                      <a:pt x="29" y="19"/>
                      <a:pt x="39" y="42"/>
                      <a:pt x="39" y="68"/>
                    </a:cubicBezTo>
                    <a:cubicBezTo>
                      <a:pt x="39" y="68"/>
                      <a:pt x="39" y="68"/>
                      <a:pt x="39" y="68"/>
                    </a:cubicBezTo>
                    <a:cubicBezTo>
                      <a:pt x="39" y="93"/>
                      <a:pt x="29" y="116"/>
                      <a:pt x="12" y="133"/>
                    </a:cubicBezTo>
                    <a:cubicBezTo>
                      <a:pt x="12" y="133"/>
                      <a:pt x="12" y="133"/>
                      <a:pt x="12" y="133"/>
                    </a:cubicBezTo>
                    <a:cubicBezTo>
                      <a:pt x="11" y="134"/>
                      <a:pt x="9" y="135"/>
                      <a:pt x="8" y="135"/>
                    </a:cubicBezTo>
                    <a:cubicBezTo>
                      <a:pt x="6" y="135"/>
                      <a:pt x="4" y="134"/>
                      <a:pt x="3" y="133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0" name="Freeform 502"/>
              <p:cNvSpPr>
                <a:spLocks noChangeAspect="1"/>
              </p:cNvSpPr>
              <p:nvPr/>
            </p:nvSpPr>
            <p:spPr bwMode="auto">
              <a:xfrm>
                <a:off x="6429" y="695"/>
                <a:ext cx="24" cy="92"/>
              </a:xfrm>
              <a:custGeom>
                <a:avLst/>
                <a:gdLst/>
                <a:ahLst/>
                <a:cxnLst>
                  <a:cxn ang="0">
                    <a:pos x="2" y="193"/>
                  </a:cxn>
                  <a:cxn ang="0">
                    <a:pos x="2" y="184"/>
                  </a:cxn>
                  <a:cxn ang="0">
                    <a:pos x="38" y="98"/>
                  </a:cxn>
                  <a:cxn ang="0">
                    <a:pos x="38" y="98"/>
                  </a:cxn>
                  <a:cxn ang="0">
                    <a:pos x="3" y="12"/>
                  </a:cxn>
                  <a:cxn ang="0">
                    <a:pos x="3" y="12"/>
                  </a:cxn>
                  <a:cxn ang="0">
                    <a:pos x="3" y="2"/>
                  </a:cxn>
                  <a:cxn ang="0">
                    <a:pos x="12" y="3"/>
                  </a:cxn>
                  <a:cxn ang="0">
                    <a:pos x="51" y="98"/>
                  </a:cxn>
                  <a:cxn ang="0">
                    <a:pos x="51" y="98"/>
                  </a:cxn>
                  <a:cxn ang="0">
                    <a:pos x="51" y="98"/>
                  </a:cxn>
                  <a:cxn ang="0">
                    <a:pos x="11" y="193"/>
                  </a:cxn>
                  <a:cxn ang="0">
                    <a:pos x="7" y="195"/>
                  </a:cxn>
                  <a:cxn ang="0">
                    <a:pos x="2" y="193"/>
                  </a:cxn>
                </a:cxnLst>
                <a:rect l="0" t="0" r="r" b="b"/>
                <a:pathLst>
                  <a:path w="51" h="195">
                    <a:moveTo>
                      <a:pt x="2" y="193"/>
                    </a:moveTo>
                    <a:cubicBezTo>
                      <a:pt x="0" y="191"/>
                      <a:pt x="0" y="187"/>
                      <a:pt x="2" y="184"/>
                    </a:cubicBezTo>
                    <a:cubicBezTo>
                      <a:pt x="24" y="162"/>
                      <a:pt x="38" y="132"/>
                      <a:pt x="38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64"/>
                      <a:pt x="25" y="34"/>
                      <a:pt x="3" y="12"/>
                    </a:cubicBezTo>
                    <a:cubicBezTo>
                      <a:pt x="3" y="12"/>
                      <a:pt x="3" y="12"/>
                      <a:pt x="3" y="12"/>
                    </a:cubicBezTo>
                    <a:cubicBezTo>
                      <a:pt x="0" y="9"/>
                      <a:pt x="0" y="5"/>
                      <a:pt x="3" y="2"/>
                    </a:cubicBezTo>
                    <a:cubicBezTo>
                      <a:pt x="5" y="0"/>
                      <a:pt x="10" y="0"/>
                      <a:pt x="12" y="3"/>
                    </a:cubicBezTo>
                    <a:cubicBezTo>
                      <a:pt x="36" y="27"/>
                      <a:pt x="51" y="61"/>
                      <a:pt x="51" y="98"/>
                    </a:cubicBezTo>
                    <a:cubicBezTo>
                      <a:pt x="51" y="98"/>
                      <a:pt x="51" y="98"/>
                      <a:pt x="51" y="98"/>
                    </a:cubicBezTo>
                    <a:cubicBezTo>
                      <a:pt x="51" y="98"/>
                      <a:pt x="51" y="98"/>
                      <a:pt x="51" y="98"/>
                    </a:cubicBezTo>
                    <a:cubicBezTo>
                      <a:pt x="51" y="135"/>
                      <a:pt x="36" y="169"/>
                      <a:pt x="11" y="193"/>
                    </a:cubicBezTo>
                    <a:cubicBezTo>
                      <a:pt x="10" y="195"/>
                      <a:pt x="8" y="195"/>
                      <a:pt x="7" y="195"/>
                    </a:cubicBezTo>
                    <a:cubicBezTo>
                      <a:pt x="5" y="195"/>
                      <a:pt x="3" y="195"/>
                      <a:pt x="2" y="193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1" name="Freeform 503"/>
              <p:cNvSpPr>
                <a:spLocks noChangeAspect="1"/>
              </p:cNvSpPr>
              <p:nvPr/>
            </p:nvSpPr>
            <p:spPr bwMode="auto">
              <a:xfrm>
                <a:off x="6443" y="681"/>
                <a:ext cx="30" cy="121"/>
              </a:xfrm>
              <a:custGeom>
                <a:avLst/>
                <a:gdLst/>
                <a:ahLst/>
                <a:cxnLst>
                  <a:cxn ang="0">
                    <a:pos x="2" y="254"/>
                  </a:cxn>
                  <a:cxn ang="0">
                    <a:pos x="2" y="245"/>
                  </a:cxn>
                  <a:cxn ang="0">
                    <a:pos x="51" y="128"/>
                  </a:cxn>
                  <a:cxn ang="0">
                    <a:pos x="51" y="128"/>
                  </a:cxn>
                  <a:cxn ang="0">
                    <a:pos x="3" y="12"/>
                  </a:cxn>
                  <a:cxn ang="0">
                    <a:pos x="3" y="2"/>
                  </a:cxn>
                  <a:cxn ang="0">
                    <a:pos x="13" y="2"/>
                  </a:cxn>
                  <a:cxn ang="0">
                    <a:pos x="64" y="128"/>
                  </a:cxn>
                  <a:cxn ang="0">
                    <a:pos x="64" y="128"/>
                  </a:cxn>
                  <a:cxn ang="0">
                    <a:pos x="12" y="254"/>
                  </a:cxn>
                  <a:cxn ang="0">
                    <a:pos x="12" y="254"/>
                  </a:cxn>
                  <a:cxn ang="0">
                    <a:pos x="7" y="256"/>
                  </a:cxn>
                  <a:cxn ang="0">
                    <a:pos x="2" y="254"/>
                  </a:cxn>
                </a:cxnLst>
                <a:rect l="0" t="0" r="r" b="b"/>
                <a:pathLst>
                  <a:path w="64" h="256">
                    <a:moveTo>
                      <a:pt x="2" y="254"/>
                    </a:moveTo>
                    <a:cubicBezTo>
                      <a:pt x="0" y="251"/>
                      <a:pt x="0" y="247"/>
                      <a:pt x="2" y="245"/>
                    </a:cubicBezTo>
                    <a:cubicBezTo>
                      <a:pt x="32" y="215"/>
                      <a:pt x="51" y="174"/>
                      <a:pt x="51" y="128"/>
                    </a:cubicBezTo>
                    <a:cubicBezTo>
                      <a:pt x="51" y="128"/>
                      <a:pt x="51" y="128"/>
                      <a:pt x="51" y="128"/>
                    </a:cubicBezTo>
                    <a:cubicBezTo>
                      <a:pt x="51" y="82"/>
                      <a:pt x="33" y="41"/>
                      <a:pt x="3" y="12"/>
                    </a:cubicBezTo>
                    <a:cubicBezTo>
                      <a:pt x="1" y="9"/>
                      <a:pt x="1" y="5"/>
                      <a:pt x="3" y="2"/>
                    </a:cubicBezTo>
                    <a:cubicBezTo>
                      <a:pt x="6" y="0"/>
                      <a:pt x="10" y="0"/>
                      <a:pt x="13" y="2"/>
                    </a:cubicBezTo>
                    <a:cubicBezTo>
                      <a:pt x="44" y="34"/>
                      <a:pt x="64" y="79"/>
                      <a:pt x="64" y="128"/>
                    </a:cubicBezTo>
                    <a:cubicBezTo>
                      <a:pt x="64" y="128"/>
                      <a:pt x="64" y="128"/>
                      <a:pt x="64" y="128"/>
                    </a:cubicBezTo>
                    <a:cubicBezTo>
                      <a:pt x="64" y="177"/>
                      <a:pt x="44" y="222"/>
                      <a:pt x="12" y="254"/>
                    </a:cubicBezTo>
                    <a:cubicBezTo>
                      <a:pt x="12" y="254"/>
                      <a:pt x="12" y="254"/>
                      <a:pt x="12" y="254"/>
                    </a:cubicBezTo>
                    <a:cubicBezTo>
                      <a:pt x="10" y="255"/>
                      <a:pt x="9" y="256"/>
                      <a:pt x="7" y="256"/>
                    </a:cubicBezTo>
                    <a:cubicBezTo>
                      <a:pt x="5" y="256"/>
                      <a:pt x="4" y="255"/>
                      <a:pt x="2" y="25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2" name="Freeform 504"/>
              <p:cNvSpPr>
                <a:spLocks noChangeAspect="1"/>
              </p:cNvSpPr>
              <p:nvPr/>
            </p:nvSpPr>
            <p:spPr bwMode="auto">
              <a:xfrm>
                <a:off x="6457" y="667"/>
                <a:ext cx="36" cy="149"/>
              </a:xfrm>
              <a:custGeom>
                <a:avLst/>
                <a:gdLst/>
                <a:ahLst/>
                <a:cxnLst>
                  <a:cxn ang="0">
                    <a:pos x="3" y="314"/>
                  </a:cxn>
                  <a:cxn ang="0">
                    <a:pos x="3" y="305"/>
                  </a:cxn>
                  <a:cxn ang="0">
                    <a:pos x="64" y="159"/>
                  </a:cxn>
                  <a:cxn ang="0">
                    <a:pos x="64" y="158"/>
                  </a:cxn>
                  <a:cxn ang="0">
                    <a:pos x="4" y="11"/>
                  </a:cxn>
                  <a:cxn ang="0">
                    <a:pos x="4" y="2"/>
                  </a:cxn>
                  <a:cxn ang="0">
                    <a:pos x="13" y="2"/>
                  </a:cxn>
                  <a:cxn ang="0">
                    <a:pos x="77" y="158"/>
                  </a:cxn>
                  <a:cxn ang="0">
                    <a:pos x="77" y="158"/>
                  </a:cxn>
                  <a:cxn ang="0">
                    <a:pos x="12" y="314"/>
                  </a:cxn>
                  <a:cxn ang="0">
                    <a:pos x="7" y="316"/>
                  </a:cxn>
                  <a:cxn ang="0">
                    <a:pos x="3" y="314"/>
                  </a:cxn>
                </a:cxnLst>
                <a:rect l="0" t="0" r="r" b="b"/>
                <a:pathLst>
                  <a:path w="77" h="316">
                    <a:moveTo>
                      <a:pt x="3" y="314"/>
                    </a:moveTo>
                    <a:cubicBezTo>
                      <a:pt x="0" y="312"/>
                      <a:pt x="0" y="308"/>
                      <a:pt x="3" y="305"/>
                    </a:cubicBezTo>
                    <a:cubicBezTo>
                      <a:pt x="40" y="268"/>
                      <a:pt x="64" y="216"/>
                      <a:pt x="64" y="159"/>
                    </a:cubicBezTo>
                    <a:cubicBezTo>
                      <a:pt x="64" y="158"/>
                      <a:pt x="64" y="158"/>
                      <a:pt x="64" y="158"/>
                    </a:cubicBezTo>
                    <a:cubicBezTo>
                      <a:pt x="64" y="101"/>
                      <a:pt x="41" y="49"/>
                      <a:pt x="4" y="11"/>
                    </a:cubicBezTo>
                    <a:cubicBezTo>
                      <a:pt x="1" y="9"/>
                      <a:pt x="1" y="5"/>
                      <a:pt x="4" y="2"/>
                    </a:cubicBezTo>
                    <a:cubicBezTo>
                      <a:pt x="6" y="0"/>
                      <a:pt x="10" y="0"/>
                      <a:pt x="13" y="2"/>
                    </a:cubicBezTo>
                    <a:cubicBezTo>
                      <a:pt x="53" y="42"/>
                      <a:pt x="77" y="97"/>
                      <a:pt x="77" y="158"/>
                    </a:cubicBezTo>
                    <a:cubicBezTo>
                      <a:pt x="77" y="158"/>
                      <a:pt x="77" y="158"/>
                      <a:pt x="77" y="158"/>
                    </a:cubicBezTo>
                    <a:cubicBezTo>
                      <a:pt x="77" y="219"/>
                      <a:pt x="52" y="275"/>
                      <a:pt x="12" y="314"/>
                    </a:cubicBezTo>
                    <a:cubicBezTo>
                      <a:pt x="10" y="316"/>
                      <a:pt x="9" y="316"/>
                      <a:pt x="7" y="316"/>
                    </a:cubicBezTo>
                    <a:cubicBezTo>
                      <a:pt x="5" y="316"/>
                      <a:pt x="4" y="316"/>
                      <a:pt x="3" y="31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3" name="Freeform 505"/>
              <p:cNvSpPr>
                <a:spLocks noChangeAspect="1"/>
              </p:cNvSpPr>
              <p:nvPr/>
            </p:nvSpPr>
            <p:spPr bwMode="auto">
              <a:xfrm>
                <a:off x="6273" y="678"/>
                <a:ext cx="132" cy="126"/>
              </a:xfrm>
              <a:custGeom>
                <a:avLst/>
                <a:gdLst/>
                <a:ahLst/>
                <a:cxnLst>
                  <a:cxn ang="0">
                    <a:pos x="232" y="1"/>
                  </a:cxn>
                  <a:cxn ang="0">
                    <a:pos x="223" y="3"/>
                  </a:cxn>
                  <a:cxn ang="0">
                    <a:pos x="223" y="1"/>
                  </a:cxn>
                  <a:cxn ang="0">
                    <a:pos x="143" y="0"/>
                  </a:cxn>
                  <a:cxn ang="0">
                    <a:pos x="100" y="66"/>
                  </a:cxn>
                  <a:cxn ang="0">
                    <a:pos x="85" y="80"/>
                  </a:cxn>
                  <a:cxn ang="0">
                    <a:pos x="85" y="56"/>
                  </a:cxn>
                  <a:cxn ang="0">
                    <a:pos x="85" y="55"/>
                  </a:cxn>
                  <a:cxn ang="0">
                    <a:pos x="84" y="55"/>
                  </a:cxn>
                  <a:cxn ang="0">
                    <a:pos x="47" y="54"/>
                  </a:cxn>
                  <a:cxn ang="0">
                    <a:pos x="46" y="55"/>
                  </a:cxn>
                  <a:cxn ang="0">
                    <a:pos x="1" y="79"/>
                  </a:cxn>
                  <a:cxn ang="0">
                    <a:pos x="0" y="80"/>
                  </a:cxn>
                  <a:cxn ang="0">
                    <a:pos x="0" y="223"/>
                  </a:cxn>
                  <a:cxn ang="0">
                    <a:pos x="1" y="225"/>
                  </a:cxn>
                  <a:cxn ang="0">
                    <a:pos x="42" y="225"/>
                  </a:cxn>
                  <a:cxn ang="0">
                    <a:pos x="43" y="225"/>
                  </a:cxn>
                  <a:cxn ang="0">
                    <a:pos x="84" y="200"/>
                  </a:cxn>
                  <a:cxn ang="0">
                    <a:pos x="85" y="199"/>
                  </a:cxn>
                  <a:cxn ang="0">
                    <a:pos x="85" y="190"/>
                  </a:cxn>
                  <a:cxn ang="0">
                    <a:pos x="101" y="206"/>
                  </a:cxn>
                  <a:cxn ang="0">
                    <a:pos x="142" y="266"/>
                  </a:cxn>
                  <a:cxn ang="0">
                    <a:pos x="231" y="266"/>
                  </a:cxn>
                  <a:cxn ang="0">
                    <a:pos x="281" y="134"/>
                  </a:cxn>
                  <a:cxn ang="0">
                    <a:pos x="232" y="1"/>
                  </a:cxn>
                </a:cxnLst>
                <a:rect l="0" t="0" r="r" b="b"/>
                <a:pathLst>
                  <a:path w="281" h="267">
                    <a:moveTo>
                      <a:pt x="232" y="1"/>
                    </a:moveTo>
                    <a:cubicBezTo>
                      <a:pt x="229" y="1"/>
                      <a:pt x="226" y="1"/>
                      <a:pt x="223" y="3"/>
                    </a:cubicBezTo>
                    <a:cubicBezTo>
                      <a:pt x="223" y="1"/>
                      <a:pt x="223" y="1"/>
                      <a:pt x="223" y="1"/>
                    </a:cubicBezTo>
                    <a:cubicBezTo>
                      <a:pt x="143" y="0"/>
                      <a:pt x="143" y="0"/>
                      <a:pt x="143" y="0"/>
                    </a:cubicBezTo>
                    <a:cubicBezTo>
                      <a:pt x="125" y="0"/>
                      <a:pt x="109" y="27"/>
                      <a:pt x="100" y="66"/>
                    </a:cubicBezTo>
                    <a:cubicBezTo>
                      <a:pt x="95" y="71"/>
                      <a:pt x="90" y="75"/>
                      <a:pt x="85" y="80"/>
                    </a:cubicBezTo>
                    <a:cubicBezTo>
                      <a:pt x="85" y="56"/>
                      <a:pt x="85" y="56"/>
                      <a:pt x="85" y="56"/>
                    </a:cubicBezTo>
                    <a:cubicBezTo>
                      <a:pt x="85" y="56"/>
                      <a:pt x="85" y="56"/>
                      <a:pt x="85" y="55"/>
                    </a:cubicBezTo>
                    <a:cubicBezTo>
                      <a:pt x="85" y="55"/>
                      <a:pt x="84" y="55"/>
                      <a:pt x="84" y="55"/>
                    </a:cubicBezTo>
                    <a:cubicBezTo>
                      <a:pt x="47" y="54"/>
                      <a:pt x="47" y="54"/>
                      <a:pt x="47" y="54"/>
                    </a:cubicBezTo>
                    <a:cubicBezTo>
                      <a:pt x="46" y="55"/>
                      <a:pt x="46" y="55"/>
                      <a:pt x="46" y="55"/>
                    </a:cubicBezTo>
                    <a:cubicBezTo>
                      <a:pt x="1" y="79"/>
                      <a:pt x="1" y="79"/>
                      <a:pt x="1" y="79"/>
                    </a:cubicBezTo>
                    <a:cubicBezTo>
                      <a:pt x="1" y="79"/>
                      <a:pt x="0" y="80"/>
                      <a:pt x="0" y="80"/>
                    </a:cubicBezTo>
                    <a:cubicBezTo>
                      <a:pt x="0" y="223"/>
                      <a:pt x="0" y="223"/>
                      <a:pt x="0" y="223"/>
                    </a:cubicBezTo>
                    <a:cubicBezTo>
                      <a:pt x="0" y="224"/>
                      <a:pt x="0" y="225"/>
                      <a:pt x="1" y="225"/>
                    </a:cubicBezTo>
                    <a:cubicBezTo>
                      <a:pt x="42" y="225"/>
                      <a:pt x="42" y="225"/>
                      <a:pt x="42" y="225"/>
                    </a:cubicBezTo>
                    <a:cubicBezTo>
                      <a:pt x="43" y="225"/>
                      <a:pt x="43" y="225"/>
                      <a:pt x="43" y="225"/>
                    </a:cubicBezTo>
                    <a:cubicBezTo>
                      <a:pt x="84" y="200"/>
                      <a:pt x="84" y="200"/>
                      <a:pt x="84" y="200"/>
                    </a:cubicBezTo>
                    <a:cubicBezTo>
                      <a:pt x="85" y="200"/>
                      <a:pt x="85" y="200"/>
                      <a:pt x="85" y="199"/>
                    </a:cubicBezTo>
                    <a:cubicBezTo>
                      <a:pt x="85" y="190"/>
                      <a:pt x="85" y="190"/>
                      <a:pt x="85" y="190"/>
                    </a:cubicBezTo>
                    <a:cubicBezTo>
                      <a:pt x="90" y="196"/>
                      <a:pt x="95" y="201"/>
                      <a:pt x="101" y="206"/>
                    </a:cubicBezTo>
                    <a:cubicBezTo>
                      <a:pt x="109" y="242"/>
                      <a:pt x="125" y="266"/>
                      <a:pt x="142" y="266"/>
                    </a:cubicBezTo>
                    <a:cubicBezTo>
                      <a:pt x="231" y="266"/>
                      <a:pt x="231" y="266"/>
                      <a:pt x="231" y="266"/>
                    </a:cubicBezTo>
                    <a:cubicBezTo>
                      <a:pt x="258" y="267"/>
                      <a:pt x="281" y="207"/>
                      <a:pt x="281" y="134"/>
                    </a:cubicBezTo>
                    <a:cubicBezTo>
                      <a:pt x="281" y="60"/>
                      <a:pt x="259" y="1"/>
                      <a:pt x="23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4" name="Freeform 506"/>
              <p:cNvSpPr>
                <a:spLocks noChangeAspect="1" noEditPoints="1"/>
              </p:cNvSpPr>
              <p:nvPr/>
            </p:nvSpPr>
            <p:spPr bwMode="auto">
              <a:xfrm>
                <a:off x="6270" y="675"/>
                <a:ext cx="138" cy="132"/>
              </a:xfrm>
              <a:custGeom>
                <a:avLst/>
                <a:gdLst/>
                <a:ahLst/>
                <a:cxnLst>
                  <a:cxn ang="0">
                    <a:pos x="278" y="43"/>
                  </a:cxn>
                  <a:cxn ang="0">
                    <a:pos x="237" y="0"/>
                  </a:cxn>
                  <a:cxn ang="0">
                    <a:pos x="232" y="1"/>
                  </a:cxn>
                  <a:cxn ang="0">
                    <a:pos x="150" y="0"/>
                  </a:cxn>
                  <a:cxn ang="0">
                    <a:pos x="109" y="43"/>
                  </a:cxn>
                  <a:cxn ang="0">
                    <a:pos x="100" y="66"/>
                  </a:cxn>
                  <a:cxn ang="0">
                    <a:pos x="95" y="71"/>
                  </a:cxn>
                  <a:cxn ang="0">
                    <a:pos x="95" y="62"/>
                  </a:cxn>
                  <a:cxn ang="0">
                    <a:pos x="95" y="60"/>
                  </a:cxn>
                  <a:cxn ang="0">
                    <a:pos x="89" y="56"/>
                  </a:cxn>
                  <a:cxn ang="0">
                    <a:pos x="49" y="57"/>
                  </a:cxn>
                  <a:cxn ang="0">
                    <a:pos x="1" y="86"/>
                  </a:cxn>
                  <a:cxn ang="0">
                    <a:pos x="6" y="235"/>
                  </a:cxn>
                  <a:cxn ang="0">
                    <a:pos x="51" y="235"/>
                  </a:cxn>
                  <a:cxn ang="0">
                    <a:pos x="100" y="220"/>
                  </a:cxn>
                  <a:cxn ang="0">
                    <a:pos x="108" y="236"/>
                  </a:cxn>
                  <a:cxn ang="0">
                    <a:pos x="236" y="279"/>
                  </a:cxn>
                  <a:cxn ang="0">
                    <a:pos x="236" y="279"/>
                  </a:cxn>
                  <a:cxn ang="0">
                    <a:pos x="238" y="279"/>
                  </a:cxn>
                  <a:cxn ang="0">
                    <a:pos x="277" y="236"/>
                  </a:cxn>
                  <a:cxn ang="0">
                    <a:pos x="286" y="140"/>
                  </a:cxn>
                  <a:cxn ang="0">
                    <a:pos x="292" y="138"/>
                  </a:cxn>
                  <a:cxn ang="0">
                    <a:pos x="13" y="222"/>
                  </a:cxn>
                  <a:cxn ang="0">
                    <a:pos x="54" y="69"/>
                  </a:cxn>
                  <a:cxn ang="0">
                    <a:pos x="82" y="84"/>
                  </a:cxn>
                  <a:cxn ang="0">
                    <a:pos x="61" y="143"/>
                  </a:cxn>
                  <a:cxn ang="0">
                    <a:pos x="45" y="222"/>
                  </a:cxn>
                  <a:cxn ang="0">
                    <a:pos x="97" y="87"/>
                  </a:cxn>
                  <a:cxn ang="0">
                    <a:pos x="93" y="140"/>
                  </a:cxn>
                  <a:cxn ang="0">
                    <a:pos x="74" y="143"/>
                  </a:cxn>
                  <a:cxn ang="0">
                    <a:pos x="106" y="140"/>
                  </a:cxn>
                  <a:cxn ang="0">
                    <a:pos x="121" y="47"/>
                  </a:cxn>
                  <a:cxn ang="0">
                    <a:pos x="150" y="13"/>
                  </a:cxn>
                  <a:cxn ang="0">
                    <a:pos x="212" y="13"/>
                  </a:cxn>
                  <a:cxn ang="0">
                    <a:pos x="180" y="139"/>
                  </a:cxn>
                  <a:cxn ang="0">
                    <a:pos x="195" y="236"/>
                  </a:cxn>
                  <a:cxn ang="0">
                    <a:pos x="149" y="266"/>
                  </a:cxn>
                  <a:cxn ang="0">
                    <a:pos x="265" y="231"/>
                  </a:cxn>
                  <a:cxn ang="0">
                    <a:pos x="236" y="266"/>
                  </a:cxn>
                  <a:cxn ang="0">
                    <a:pos x="235" y="266"/>
                  </a:cxn>
                  <a:cxn ang="0">
                    <a:pos x="207" y="232"/>
                  </a:cxn>
                  <a:cxn ang="0">
                    <a:pos x="193" y="140"/>
                  </a:cxn>
                  <a:cxn ang="0">
                    <a:pos x="236" y="13"/>
                  </a:cxn>
                  <a:cxn ang="0">
                    <a:pos x="237" y="13"/>
                  </a:cxn>
                  <a:cxn ang="0">
                    <a:pos x="237" y="13"/>
                  </a:cxn>
                  <a:cxn ang="0">
                    <a:pos x="265" y="47"/>
                  </a:cxn>
                  <a:cxn ang="0">
                    <a:pos x="279" y="140"/>
                  </a:cxn>
                </a:cxnLst>
                <a:rect l="0" t="0" r="r" b="b"/>
                <a:pathLst>
                  <a:path w="292" h="279">
                    <a:moveTo>
                      <a:pt x="292" y="138"/>
                    </a:moveTo>
                    <a:cubicBezTo>
                      <a:pt x="292" y="101"/>
                      <a:pt x="287" y="68"/>
                      <a:pt x="278" y="43"/>
                    </a:cubicBezTo>
                    <a:cubicBezTo>
                      <a:pt x="268" y="19"/>
                      <a:pt x="256" y="1"/>
                      <a:pt x="237" y="0"/>
                    </a:cubicBezTo>
                    <a:cubicBezTo>
                      <a:pt x="237" y="0"/>
                      <a:pt x="237" y="0"/>
                      <a:pt x="237" y="0"/>
                    </a:cubicBezTo>
                    <a:cubicBezTo>
                      <a:pt x="237" y="0"/>
                      <a:pt x="237" y="0"/>
                      <a:pt x="237" y="0"/>
                    </a:cubicBezTo>
                    <a:cubicBezTo>
                      <a:pt x="235" y="0"/>
                      <a:pt x="234" y="0"/>
                      <a:pt x="232" y="1"/>
                    </a:cubicBezTo>
                    <a:cubicBezTo>
                      <a:pt x="232" y="0"/>
                      <a:pt x="231" y="0"/>
                      <a:pt x="230" y="0"/>
                    </a:cubicBezTo>
                    <a:cubicBezTo>
                      <a:pt x="150" y="0"/>
                      <a:pt x="150" y="0"/>
                      <a:pt x="150" y="0"/>
                    </a:cubicBezTo>
                    <a:cubicBezTo>
                      <a:pt x="150" y="0"/>
                      <a:pt x="150" y="0"/>
                      <a:pt x="150" y="0"/>
                    </a:cubicBezTo>
                    <a:cubicBezTo>
                      <a:pt x="131" y="0"/>
                      <a:pt x="118" y="18"/>
                      <a:pt x="109" y="43"/>
                    </a:cubicBezTo>
                    <a:cubicBezTo>
                      <a:pt x="106" y="50"/>
                      <a:pt x="104" y="57"/>
                      <a:pt x="102" y="66"/>
                    </a:cubicBezTo>
                    <a:cubicBezTo>
                      <a:pt x="101" y="66"/>
                      <a:pt x="101" y="66"/>
                      <a:pt x="100" y="66"/>
                    </a:cubicBezTo>
                    <a:cubicBezTo>
                      <a:pt x="100" y="66"/>
                      <a:pt x="100" y="66"/>
                      <a:pt x="100" y="66"/>
                    </a:cubicBezTo>
                    <a:cubicBezTo>
                      <a:pt x="98" y="68"/>
                      <a:pt x="97" y="69"/>
                      <a:pt x="95" y="71"/>
                    </a:cubicBezTo>
                    <a:cubicBezTo>
                      <a:pt x="95" y="62"/>
                      <a:pt x="95" y="62"/>
                      <a:pt x="95" y="62"/>
                    </a:cubicBezTo>
                    <a:cubicBezTo>
                      <a:pt x="95" y="62"/>
                      <a:pt x="95" y="62"/>
                      <a:pt x="95" y="62"/>
                    </a:cubicBezTo>
                    <a:cubicBezTo>
                      <a:pt x="95" y="62"/>
                      <a:pt x="95" y="62"/>
                      <a:pt x="95" y="62"/>
                    </a:cubicBezTo>
                    <a:cubicBezTo>
                      <a:pt x="95" y="61"/>
                      <a:pt x="95" y="61"/>
                      <a:pt x="95" y="60"/>
                    </a:cubicBezTo>
                    <a:cubicBezTo>
                      <a:pt x="95" y="60"/>
                      <a:pt x="95" y="60"/>
                      <a:pt x="95" y="60"/>
                    </a:cubicBezTo>
                    <a:cubicBezTo>
                      <a:pt x="94" y="57"/>
                      <a:pt x="91" y="56"/>
                      <a:pt x="89" y="56"/>
                    </a:cubicBezTo>
                    <a:cubicBezTo>
                      <a:pt x="52" y="56"/>
                      <a:pt x="52" y="56"/>
                      <a:pt x="52" y="56"/>
                    </a:cubicBezTo>
                    <a:cubicBezTo>
                      <a:pt x="51" y="56"/>
                      <a:pt x="50" y="56"/>
                      <a:pt x="49" y="57"/>
                    </a:cubicBezTo>
                    <a:cubicBezTo>
                      <a:pt x="4" y="81"/>
                      <a:pt x="4" y="81"/>
                      <a:pt x="4" y="81"/>
                    </a:cubicBezTo>
                    <a:cubicBezTo>
                      <a:pt x="2" y="82"/>
                      <a:pt x="1" y="84"/>
                      <a:pt x="1" y="86"/>
                    </a:cubicBezTo>
                    <a:cubicBezTo>
                      <a:pt x="0" y="229"/>
                      <a:pt x="0" y="229"/>
                      <a:pt x="0" y="229"/>
                    </a:cubicBezTo>
                    <a:cubicBezTo>
                      <a:pt x="0" y="232"/>
                      <a:pt x="3" y="235"/>
                      <a:pt x="6" y="235"/>
                    </a:cubicBezTo>
                    <a:cubicBezTo>
                      <a:pt x="47" y="236"/>
                      <a:pt x="47" y="236"/>
                      <a:pt x="47" y="236"/>
                    </a:cubicBezTo>
                    <a:cubicBezTo>
                      <a:pt x="48" y="236"/>
                      <a:pt x="50" y="235"/>
                      <a:pt x="51" y="235"/>
                    </a:cubicBezTo>
                    <a:cubicBezTo>
                      <a:pt x="90" y="211"/>
                      <a:pt x="90" y="211"/>
                      <a:pt x="90" y="211"/>
                    </a:cubicBezTo>
                    <a:cubicBezTo>
                      <a:pt x="93" y="214"/>
                      <a:pt x="96" y="217"/>
                      <a:pt x="100" y="220"/>
                    </a:cubicBezTo>
                    <a:cubicBezTo>
                      <a:pt x="101" y="221"/>
                      <a:pt x="102" y="221"/>
                      <a:pt x="103" y="221"/>
                    </a:cubicBezTo>
                    <a:cubicBezTo>
                      <a:pt x="105" y="226"/>
                      <a:pt x="106" y="231"/>
                      <a:pt x="108" y="236"/>
                    </a:cubicBezTo>
                    <a:cubicBezTo>
                      <a:pt x="117" y="260"/>
                      <a:pt x="130" y="278"/>
                      <a:pt x="149" y="279"/>
                    </a:cubicBezTo>
                    <a:cubicBezTo>
                      <a:pt x="236" y="279"/>
                      <a:pt x="236" y="279"/>
                      <a:pt x="236" y="279"/>
                    </a:cubicBezTo>
                    <a:cubicBezTo>
                      <a:pt x="236" y="279"/>
                      <a:pt x="236" y="279"/>
                      <a:pt x="236" y="279"/>
                    </a:cubicBezTo>
                    <a:cubicBezTo>
                      <a:pt x="236" y="279"/>
                      <a:pt x="236" y="279"/>
                      <a:pt x="236" y="279"/>
                    </a:cubicBezTo>
                    <a:cubicBezTo>
                      <a:pt x="238" y="279"/>
                      <a:pt x="238" y="279"/>
                      <a:pt x="238" y="279"/>
                    </a:cubicBezTo>
                    <a:cubicBezTo>
                      <a:pt x="238" y="279"/>
                      <a:pt x="238" y="279"/>
                      <a:pt x="238" y="279"/>
                    </a:cubicBezTo>
                    <a:cubicBezTo>
                      <a:pt x="238" y="279"/>
                      <a:pt x="239" y="279"/>
                      <a:pt x="239" y="279"/>
                    </a:cubicBezTo>
                    <a:cubicBezTo>
                      <a:pt x="256" y="276"/>
                      <a:pt x="268" y="259"/>
                      <a:pt x="277" y="236"/>
                    </a:cubicBezTo>
                    <a:cubicBezTo>
                      <a:pt x="287" y="211"/>
                      <a:pt x="292" y="177"/>
                      <a:pt x="292" y="140"/>
                    </a:cubicBezTo>
                    <a:cubicBezTo>
                      <a:pt x="286" y="140"/>
                      <a:pt x="286" y="140"/>
                      <a:pt x="286" y="140"/>
                    </a:cubicBezTo>
                    <a:cubicBezTo>
                      <a:pt x="292" y="139"/>
                      <a:pt x="292" y="139"/>
                      <a:pt x="292" y="139"/>
                    </a:cubicBezTo>
                    <a:cubicBezTo>
                      <a:pt x="292" y="139"/>
                      <a:pt x="292" y="139"/>
                      <a:pt x="292" y="138"/>
                    </a:cubicBezTo>
                    <a:close/>
                    <a:moveTo>
                      <a:pt x="45" y="222"/>
                    </a:moveTo>
                    <a:cubicBezTo>
                      <a:pt x="13" y="222"/>
                      <a:pt x="13" y="222"/>
                      <a:pt x="13" y="222"/>
                    </a:cubicBezTo>
                    <a:cubicBezTo>
                      <a:pt x="14" y="90"/>
                      <a:pt x="14" y="90"/>
                      <a:pt x="14" y="90"/>
                    </a:cubicBezTo>
                    <a:cubicBezTo>
                      <a:pt x="54" y="69"/>
                      <a:pt x="54" y="69"/>
                      <a:pt x="54" y="69"/>
                    </a:cubicBezTo>
                    <a:cubicBezTo>
                      <a:pt x="82" y="69"/>
                      <a:pt x="82" y="69"/>
                      <a:pt x="82" y="69"/>
                    </a:cubicBezTo>
                    <a:cubicBezTo>
                      <a:pt x="82" y="84"/>
                      <a:pt x="82" y="84"/>
                      <a:pt x="82" y="84"/>
                    </a:cubicBezTo>
                    <a:cubicBezTo>
                      <a:pt x="69" y="101"/>
                      <a:pt x="61" y="121"/>
                      <a:pt x="61" y="143"/>
                    </a:cubicBezTo>
                    <a:cubicBezTo>
                      <a:pt x="61" y="143"/>
                      <a:pt x="61" y="143"/>
                      <a:pt x="61" y="143"/>
                    </a:cubicBezTo>
                    <a:cubicBezTo>
                      <a:pt x="61" y="165"/>
                      <a:pt x="68" y="185"/>
                      <a:pt x="81" y="201"/>
                    </a:cubicBezTo>
                    <a:lnTo>
                      <a:pt x="45" y="222"/>
                    </a:lnTo>
                    <a:close/>
                    <a:moveTo>
                      <a:pt x="74" y="143"/>
                    </a:moveTo>
                    <a:cubicBezTo>
                      <a:pt x="74" y="122"/>
                      <a:pt x="82" y="103"/>
                      <a:pt x="97" y="87"/>
                    </a:cubicBezTo>
                    <a:cubicBezTo>
                      <a:pt x="95" y="103"/>
                      <a:pt x="93" y="120"/>
                      <a:pt x="93" y="139"/>
                    </a:cubicBezTo>
                    <a:cubicBezTo>
                      <a:pt x="93" y="139"/>
                      <a:pt x="93" y="140"/>
                      <a:pt x="93" y="140"/>
                    </a:cubicBezTo>
                    <a:cubicBezTo>
                      <a:pt x="93" y="162"/>
                      <a:pt x="95" y="183"/>
                      <a:pt x="99" y="201"/>
                    </a:cubicBezTo>
                    <a:cubicBezTo>
                      <a:pt x="83" y="185"/>
                      <a:pt x="74" y="165"/>
                      <a:pt x="74" y="143"/>
                    </a:cubicBezTo>
                    <a:close/>
                    <a:moveTo>
                      <a:pt x="120" y="231"/>
                    </a:moveTo>
                    <a:cubicBezTo>
                      <a:pt x="112" y="208"/>
                      <a:pt x="106" y="176"/>
                      <a:pt x="106" y="140"/>
                    </a:cubicBezTo>
                    <a:cubicBezTo>
                      <a:pt x="106" y="140"/>
                      <a:pt x="106" y="140"/>
                      <a:pt x="106" y="139"/>
                    </a:cubicBezTo>
                    <a:cubicBezTo>
                      <a:pt x="106" y="103"/>
                      <a:pt x="112" y="70"/>
                      <a:pt x="121" y="47"/>
                    </a:cubicBezTo>
                    <a:cubicBezTo>
                      <a:pt x="129" y="24"/>
                      <a:pt x="141" y="12"/>
                      <a:pt x="150" y="13"/>
                    </a:cubicBezTo>
                    <a:cubicBezTo>
                      <a:pt x="150" y="13"/>
                      <a:pt x="150" y="13"/>
                      <a:pt x="150" y="13"/>
                    </a:cubicBezTo>
                    <a:cubicBezTo>
                      <a:pt x="150" y="13"/>
                      <a:pt x="150" y="13"/>
                      <a:pt x="150" y="13"/>
                    </a:cubicBezTo>
                    <a:cubicBezTo>
                      <a:pt x="212" y="13"/>
                      <a:pt x="212" y="13"/>
                      <a:pt x="212" y="13"/>
                    </a:cubicBezTo>
                    <a:cubicBezTo>
                      <a:pt x="206" y="21"/>
                      <a:pt x="200" y="31"/>
                      <a:pt x="195" y="43"/>
                    </a:cubicBezTo>
                    <a:cubicBezTo>
                      <a:pt x="186" y="68"/>
                      <a:pt x="180" y="102"/>
                      <a:pt x="180" y="139"/>
                    </a:cubicBezTo>
                    <a:cubicBezTo>
                      <a:pt x="180" y="140"/>
                      <a:pt x="180" y="140"/>
                      <a:pt x="180" y="141"/>
                    </a:cubicBezTo>
                    <a:cubicBezTo>
                      <a:pt x="180" y="178"/>
                      <a:pt x="186" y="211"/>
                      <a:pt x="195" y="236"/>
                    </a:cubicBezTo>
                    <a:cubicBezTo>
                      <a:pt x="199" y="248"/>
                      <a:pt x="205" y="258"/>
                      <a:pt x="211" y="266"/>
                    </a:cubicBezTo>
                    <a:cubicBezTo>
                      <a:pt x="149" y="266"/>
                      <a:pt x="149" y="266"/>
                      <a:pt x="149" y="266"/>
                    </a:cubicBezTo>
                    <a:cubicBezTo>
                      <a:pt x="140" y="266"/>
                      <a:pt x="129" y="254"/>
                      <a:pt x="120" y="231"/>
                    </a:cubicBezTo>
                    <a:close/>
                    <a:moveTo>
                      <a:pt x="265" y="231"/>
                    </a:moveTo>
                    <a:cubicBezTo>
                      <a:pt x="256" y="254"/>
                      <a:pt x="244" y="266"/>
                      <a:pt x="236" y="266"/>
                    </a:cubicBezTo>
                    <a:cubicBezTo>
                      <a:pt x="236" y="266"/>
                      <a:pt x="236" y="266"/>
                      <a:pt x="236" y="266"/>
                    </a:cubicBezTo>
                    <a:cubicBezTo>
                      <a:pt x="236" y="266"/>
                      <a:pt x="236" y="266"/>
                      <a:pt x="236" y="266"/>
                    </a:cubicBezTo>
                    <a:cubicBezTo>
                      <a:pt x="235" y="266"/>
                      <a:pt x="235" y="266"/>
                      <a:pt x="235" y="266"/>
                    </a:cubicBezTo>
                    <a:cubicBezTo>
                      <a:pt x="235" y="266"/>
                      <a:pt x="235" y="266"/>
                      <a:pt x="235" y="266"/>
                    </a:cubicBezTo>
                    <a:cubicBezTo>
                      <a:pt x="227" y="266"/>
                      <a:pt x="215" y="254"/>
                      <a:pt x="207" y="232"/>
                    </a:cubicBezTo>
                    <a:cubicBezTo>
                      <a:pt x="199" y="209"/>
                      <a:pt x="193" y="177"/>
                      <a:pt x="193" y="141"/>
                    </a:cubicBezTo>
                    <a:cubicBezTo>
                      <a:pt x="193" y="140"/>
                      <a:pt x="193" y="140"/>
                      <a:pt x="193" y="140"/>
                    </a:cubicBezTo>
                    <a:cubicBezTo>
                      <a:pt x="193" y="103"/>
                      <a:pt x="199" y="71"/>
                      <a:pt x="208" y="48"/>
                    </a:cubicBezTo>
                    <a:cubicBezTo>
                      <a:pt x="216" y="25"/>
                      <a:pt x="228" y="13"/>
                      <a:pt x="236" y="13"/>
                    </a:cubicBezTo>
                    <a:cubicBezTo>
                      <a:pt x="236" y="13"/>
                      <a:pt x="236" y="13"/>
                      <a:pt x="236" y="13"/>
                    </a:cubicBezTo>
                    <a:cubicBezTo>
                      <a:pt x="237" y="13"/>
                      <a:pt x="237" y="13"/>
                      <a:pt x="237" y="13"/>
                    </a:cubicBezTo>
                    <a:cubicBezTo>
                      <a:pt x="237" y="13"/>
                      <a:pt x="237" y="13"/>
                      <a:pt x="237" y="13"/>
                    </a:cubicBezTo>
                    <a:cubicBezTo>
                      <a:pt x="237" y="13"/>
                      <a:pt x="237" y="13"/>
                      <a:pt x="237" y="13"/>
                    </a:cubicBezTo>
                    <a:cubicBezTo>
                      <a:pt x="237" y="13"/>
                      <a:pt x="237" y="13"/>
                      <a:pt x="237" y="13"/>
                    </a:cubicBezTo>
                    <a:cubicBezTo>
                      <a:pt x="245" y="13"/>
                      <a:pt x="257" y="24"/>
                      <a:pt x="265" y="47"/>
                    </a:cubicBezTo>
                    <a:cubicBezTo>
                      <a:pt x="274" y="70"/>
                      <a:pt x="279" y="103"/>
                      <a:pt x="279" y="138"/>
                    </a:cubicBezTo>
                    <a:cubicBezTo>
                      <a:pt x="279" y="139"/>
                      <a:pt x="279" y="139"/>
                      <a:pt x="279" y="140"/>
                    </a:cubicBezTo>
                    <a:cubicBezTo>
                      <a:pt x="279" y="176"/>
                      <a:pt x="274" y="208"/>
                      <a:pt x="265" y="231"/>
                    </a:cubicBezTo>
                    <a:close/>
                  </a:path>
                </a:pathLst>
              </a:custGeom>
              <a:solidFill>
                <a:srgbClr val="A3A3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13" name="Oval 507"/>
            <p:cNvSpPr>
              <a:spLocks noChangeArrowheads="1"/>
            </p:cNvSpPr>
            <p:nvPr/>
          </p:nvSpPr>
          <p:spPr bwMode="auto">
            <a:xfrm rot="261021">
              <a:off x="3180378" y="2863303"/>
              <a:ext cx="1404938" cy="411063"/>
            </a:xfrm>
            <a:prstGeom prst="ellipse">
              <a:avLst/>
            </a:prstGeom>
            <a:solidFill>
              <a:srgbClr val="6E0673">
                <a:alpha val="70000"/>
              </a:srgbClr>
            </a:solidFill>
            <a:ln w="190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lIns="89994" tIns="46796" rIns="89994" bIns="46796" anchor="ctr">
              <a:spAutoFit/>
            </a:bodyPr>
            <a:lstStyle/>
            <a:p>
              <a:endParaRPr lang="en-US" sz="16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25" name="Group 508"/>
            <p:cNvGrpSpPr>
              <a:grpSpLocks/>
            </p:cNvGrpSpPr>
            <p:nvPr/>
          </p:nvGrpSpPr>
          <p:grpSpPr bwMode="auto">
            <a:xfrm>
              <a:off x="5880714" y="3124472"/>
              <a:ext cx="425450" cy="359299"/>
              <a:chOff x="4151" y="2200"/>
              <a:chExt cx="268" cy="268"/>
            </a:xfrm>
          </p:grpSpPr>
          <p:sp>
            <p:nvSpPr>
              <p:cNvPr id="182" name="Freeform 509"/>
              <p:cNvSpPr>
                <a:spLocks/>
              </p:cNvSpPr>
              <p:nvPr/>
            </p:nvSpPr>
            <p:spPr bwMode="auto">
              <a:xfrm>
                <a:off x="4154" y="2203"/>
                <a:ext cx="262" cy="261"/>
              </a:xfrm>
              <a:custGeom>
                <a:avLst/>
                <a:gdLst/>
                <a:ahLst/>
                <a:cxnLst>
                  <a:cxn ang="0">
                    <a:pos x="554" y="492"/>
                  </a:cxn>
                  <a:cxn ang="0">
                    <a:pos x="492" y="554"/>
                  </a:cxn>
                  <a:cxn ang="0">
                    <a:pos x="63" y="554"/>
                  </a:cxn>
                  <a:cxn ang="0">
                    <a:pos x="0" y="492"/>
                  </a:cxn>
                  <a:cxn ang="0">
                    <a:pos x="0" y="63"/>
                  </a:cxn>
                  <a:cxn ang="0">
                    <a:pos x="63" y="0"/>
                  </a:cxn>
                  <a:cxn ang="0">
                    <a:pos x="492" y="0"/>
                  </a:cxn>
                  <a:cxn ang="0">
                    <a:pos x="554" y="63"/>
                  </a:cxn>
                  <a:cxn ang="0">
                    <a:pos x="554" y="492"/>
                  </a:cxn>
                </a:cxnLst>
                <a:rect l="0" t="0" r="r" b="b"/>
                <a:pathLst>
                  <a:path w="554" h="554">
                    <a:moveTo>
                      <a:pt x="554" y="492"/>
                    </a:moveTo>
                    <a:cubicBezTo>
                      <a:pt x="554" y="526"/>
                      <a:pt x="526" y="554"/>
                      <a:pt x="492" y="554"/>
                    </a:cubicBezTo>
                    <a:cubicBezTo>
                      <a:pt x="63" y="554"/>
                      <a:pt x="63" y="554"/>
                      <a:pt x="63" y="554"/>
                    </a:cubicBezTo>
                    <a:cubicBezTo>
                      <a:pt x="29" y="554"/>
                      <a:pt x="0" y="526"/>
                      <a:pt x="0" y="492"/>
                    </a:cubicBezTo>
                    <a:cubicBezTo>
                      <a:pt x="0" y="63"/>
                      <a:pt x="0" y="63"/>
                      <a:pt x="0" y="63"/>
                    </a:cubicBezTo>
                    <a:cubicBezTo>
                      <a:pt x="0" y="28"/>
                      <a:pt x="29" y="0"/>
                      <a:pt x="63" y="0"/>
                    </a:cubicBezTo>
                    <a:cubicBezTo>
                      <a:pt x="492" y="0"/>
                      <a:pt x="492" y="0"/>
                      <a:pt x="492" y="0"/>
                    </a:cubicBezTo>
                    <a:cubicBezTo>
                      <a:pt x="526" y="0"/>
                      <a:pt x="554" y="28"/>
                      <a:pt x="554" y="63"/>
                    </a:cubicBezTo>
                    <a:lnTo>
                      <a:pt x="554" y="49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6E0673">
                      <a:gamma/>
                      <a:tint val="50980"/>
                      <a:invGamma/>
                    </a:srgbClr>
                  </a:gs>
                  <a:gs pos="100000">
                    <a:srgbClr val="6E067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3" name="Freeform 510"/>
              <p:cNvSpPr>
                <a:spLocks noEditPoints="1"/>
              </p:cNvSpPr>
              <p:nvPr/>
            </p:nvSpPr>
            <p:spPr bwMode="auto">
              <a:xfrm>
                <a:off x="4151" y="2200"/>
                <a:ext cx="268" cy="268"/>
              </a:xfrm>
              <a:custGeom>
                <a:avLst/>
                <a:gdLst/>
                <a:ahLst/>
                <a:cxnLst>
                  <a:cxn ang="0">
                    <a:pos x="69" y="567"/>
                  </a:cxn>
                  <a:cxn ang="0">
                    <a:pos x="0" y="498"/>
                  </a:cxn>
                  <a:cxn ang="0">
                    <a:pos x="0" y="69"/>
                  </a:cxn>
                  <a:cxn ang="0">
                    <a:pos x="69" y="0"/>
                  </a:cxn>
                  <a:cxn ang="0">
                    <a:pos x="498" y="0"/>
                  </a:cxn>
                  <a:cxn ang="0">
                    <a:pos x="567" y="68"/>
                  </a:cxn>
                  <a:cxn ang="0">
                    <a:pos x="567" y="68"/>
                  </a:cxn>
                  <a:cxn ang="0">
                    <a:pos x="567" y="498"/>
                  </a:cxn>
                  <a:cxn ang="0">
                    <a:pos x="498" y="567"/>
                  </a:cxn>
                  <a:cxn ang="0">
                    <a:pos x="69" y="567"/>
                  </a:cxn>
                  <a:cxn ang="0">
                    <a:pos x="13" y="69"/>
                  </a:cxn>
                  <a:cxn ang="0">
                    <a:pos x="13" y="498"/>
                  </a:cxn>
                  <a:cxn ang="0">
                    <a:pos x="69" y="554"/>
                  </a:cxn>
                  <a:cxn ang="0">
                    <a:pos x="498" y="554"/>
                  </a:cxn>
                  <a:cxn ang="0">
                    <a:pos x="554" y="498"/>
                  </a:cxn>
                  <a:cxn ang="0">
                    <a:pos x="554" y="69"/>
                  </a:cxn>
                  <a:cxn ang="0">
                    <a:pos x="554" y="69"/>
                  </a:cxn>
                  <a:cxn ang="0">
                    <a:pos x="498" y="13"/>
                  </a:cxn>
                  <a:cxn ang="0">
                    <a:pos x="69" y="13"/>
                  </a:cxn>
                  <a:cxn ang="0">
                    <a:pos x="13" y="69"/>
                  </a:cxn>
                </a:cxnLst>
                <a:rect l="0" t="0" r="r" b="b"/>
                <a:pathLst>
                  <a:path w="567" h="567">
                    <a:moveTo>
                      <a:pt x="69" y="567"/>
                    </a:moveTo>
                    <a:cubicBezTo>
                      <a:pt x="31" y="567"/>
                      <a:pt x="0" y="536"/>
                      <a:pt x="0" y="49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31"/>
                      <a:pt x="31" y="0"/>
                      <a:pt x="69" y="0"/>
                    </a:cubicBezTo>
                    <a:cubicBezTo>
                      <a:pt x="498" y="0"/>
                      <a:pt x="498" y="0"/>
                      <a:pt x="498" y="0"/>
                    </a:cubicBezTo>
                    <a:cubicBezTo>
                      <a:pt x="535" y="0"/>
                      <a:pt x="566" y="30"/>
                      <a:pt x="567" y="68"/>
                    </a:cubicBezTo>
                    <a:cubicBezTo>
                      <a:pt x="567" y="68"/>
                      <a:pt x="567" y="68"/>
                      <a:pt x="567" y="68"/>
                    </a:cubicBezTo>
                    <a:cubicBezTo>
                      <a:pt x="567" y="498"/>
                      <a:pt x="567" y="498"/>
                      <a:pt x="567" y="498"/>
                    </a:cubicBezTo>
                    <a:cubicBezTo>
                      <a:pt x="567" y="536"/>
                      <a:pt x="536" y="567"/>
                      <a:pt x="498" y="567"/>
                    </a:cubicBezTo>
                    <a:lnTo>
                      <a:pt x="69" y="567"/>
                    </a:lnTo>
                    <a:close/>
                    <a:moveTo>
                      <a:pt x="13" y="69"/>
                    </a:moveTo>
                    <a:cubicBezTo>
                      <a:pt x="13" y="498"/>
                      <a:pt x="13" y="498"/>
                      <a:pt x="13" y="498"/>
                    </a:cubicBezTo>
                    <a:cubicBezTo>
                      <a:pt x="13" y="529"/>
                      <a:pt x="38" y="554"/>
                      <a:pt x="69" y="554"/>
                    </a:cubicBezTo>
                    <a:cubicBezTo>
                      <a:pt x="498" y="554"/>
                      <a:pt x="498" y="554"/>
                      <a:pt x="498" y="554"/>
                    </a:cubicBezTo>
                    <a:cubicBezTo>
                      <a:pt x="529" y="554"/>
                      <a:pt x="554" y="529"/>
                      <a:pt x="554" y="498"/>
                    </a:cubicBezTo>
                    <a:cubicBezTo>
                      <a:pt x="554" y="69"/>
                      <a:pt x="554" y="69"/>
                      <a:pt x="554" y="69"/>
                    </a:cubicBezTo>
                    <a:cubicBezTo>
                      <a:pt x="554" y="69"/>
                      <a:pt x="554" y="69"/>
                      <a:pt x="554" y="69"/>
                    </a:cubicBezTo>
                    <a:cubicBezTo>
                      <a:pt x="554" y="38"/>
                      <a:pt x="529" y="13"/>
                      <a:pt x="498" y="13"/>
                    </a:cubicBezTo>
                    <a:cubicBezTo>
                      <a:pt x="69" y="13"/>
                      <a:pt x="69" y="13"/>
                      <a:pt x="69" y="13"/>
                    </a:cubicBezTo>
                    <a:cubicBezTo>
                      <a:pt x="38" y="13"/>
                      <a:pt x="13" y="38"/>
                      <a:pt x="13" y="69"/>
                    </a:cubicBezTo>
                    <a:close/>
                  </a:path>
                </a:pathLst>
              </a:custGeom>
              <a:solidFill>
                <a:srgbClr val="6E067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4" name="Freeform 511"/>
              <p:cNvSpPr>
                <a:spLocks/>
              </p:cNvSpPr>
              <p:nvPr/>
            </p:nvSpPr>
            <p:spPr bwMode="auto">
              <a:xfrm>
                <a:off x="4335" y="2265"/>
                <a:ext cx="17" cy="58"/>
              </a:xfrm>
              <a:custGeom>
                <a:avLst/>
                <a:gdLst/>
                <a:ahLst/>
                <a:cxnLst>
                  <a:cxn ang="0">
                    <a:pos x="2" y="120"/>
                  </a:cxn>
                  <a:cxn ang="0">
                    <a:pos x="2" y="111"/>
                  </a:cxn>
                  <a:cxn ang="0">
                    <a:pos x="23" y="61"/>
                  </a:cxn>
                  <a:cxn ang="0">
                    <a:pos x="2" y="11"/>
                  </a:cxn>
                  <a:cxn ang="0">
                    <a:pos x="2" y="2"/>
                  </a:cxn>
                  <a:cxn ang="0">
                    <a:pos x="11" y="2"/>
                  </a:cxn>
                  <a:cxn ang="0">
                    <a:pos x="36" y="61"/>
                  </a:cxn>
                  <a:cxn ang="0">
                    <a:pos x="11" y="120"/>
                  </a:cxn>
                  <a:cxn ang="0">
                    <a:pos x="7" y="122"/>
                  </a:cxn>
                  <a:cxn ang="0">
                    <a:pos x="2" y="120"/>
                  </a:cxn>
                </a:cxnLst>
                <a:rect l="0" t="0" r="r" b="b"/>
                <a:pathLst>
                  <a:path w="36" h="122">
                    <a:moveTo>
                      <a:pt x="2" y="120"/>
                    </a:moveTo>
                    <a:cubicBezTo>
                      <a:pt x="0" y="117"/>
                      <a:pt x="0" y="113"/>
                      <a:pt x="2" y="111"/>
                    </a:cubicBezTo>
                    <a:cubicBezTo>
                      <a:pt x="15" y="98"/>
                      <a:pt x="23" y="80"/>
                      <a:pt x="23" y="61"/>
                    </a:cubicBezTo>
                    <a:cubicBezTo>
                      <a:pt x="23" y="42"/>
                      <a:pt x="15" y="24"/>
                      <a:pt x="2" y="11"/>
                    </a:cubicBezTo>
                    <a:cubicBezTo>
                      <a:pt x="0" y="9"/>
                      <a:pt x="0" y="5"/>
                      <a:pt x="2" y="2"/>
                    </a:cubicBezTo>
                    <a:cubicBezTo>
                      <a:pt x="5" y="0"/>
                      <a:pt x="9" y="0"/>
                      <a:pt x="11" y="2"/>
                    </a:cubicBezTo>
                    <a:cubicBezTo>
                      <a:pt x="26" y="17"/>
                      <a:pt x="36" y="38"/>
                      <a:pt x="36" y="61"/>
                    </a:cubicBezTo>
                    <a:cubicBezTo>
                      <a:pt x="36" y="84"/>
                      <a:pt x="26" y="105"/>
                      <a:pt x="11" y="120"/>
                    </a:cubicBezTo>
                    <a:cubicBezTo>
                      <a:pt x="10" y="121"/>
                      <a:pt x="8" y="122"/>
                      <a:pt x="7" y="122"/>
                    </a:cubicBezTo>
                    <a:cubicBezTo>
                      <a:pt x="5" y="122"/>
                      <a:pt x="3" y="121"/>
                      <a:pt x="2" y="12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5" name="Freeform 512"/>
              <p:cNvSpPr>
                <a:spLocks/>
              </p:cNvSpPr>
              <p:nvPr/>
            </p:nvSpPr>
            <p:spPr bwMode="auto">
              <a:xfrm>
                <a:off x="4345" y="2252"/>
                <a:ext cx="22" cy="84"/>
              </a:xfrm>
              <a:custGeom>
                <a:avLst/>
                <a:gdLst/>
                <a:ahLst/>
                <a:cxnLst>
                  <a:cxn ang="0">
                    <a:pos x="2" y="174"/>
                  </a:cxn>
                  <a:cxn ang="0">
                    <a:pos x="2" y="165"/>
                  </a:cxn>
                  <a:cxn ang="0">
                    <a:pos x="34" y="88"/>
                  </a:cxn>
                  <a:cxn ang="0">
                    <a:pos x="2" y="11"/>
                  </a:cxn>
                  <a:cxn ang="0">
                    <a:pos x="2" y="2"/>
                  </a:cxn>
                  <a:cxn ang="0">
                    <a:pos x="11" y="2"/>
                  </a:cxn>
                  <a:cxn ang="0">
                    <a:pos x="47" y="88"/>
                  </a:cxn>
                  <a:cxn ang="0">
                    <a:pos x="12" y="174"/>
                  </a:cxn>
                  <a:cxn ang="0">
                    <a:pos x="7" y="176"/>
                  </a:cxn>
                  <a:cxn ang="0">
                    <a:pos x="2" y="174"/>
                  </a:cxn>
                </a:cxnLst>
                <a:rect l="0" t="0" r="r" b="b"/>
                <a:pathLst>
                  <a:path w="47" h="176">
                    <a:moveTo>
                      <a:pt x="2" y="174"/>
                    </a:moveTo>
                    <a:cubicBezTo>
                      <a:pt x="0" y="171"/>
                      <a:pt x="0" y="167"/>
                      <a:pt x="2" y="165"/>
                    </a:cubicBezTo>
                    <a:cubicBezTo>
                      <a:pt x="22" y="145"/>
                      <a:pt x="34" y="118"/>
                      <a:pt x="34" y="88"/>
                    </a:cubicBezTo>
                    <a:cubicBezTo>
                      <a:pt x="34" y="58"/>
                      <a:pt x="22" y="31"/>
                      <a:pt x="2" y="11"/>
                    </a:cubicBezTo>
                    <a:cubicBezTo>
                      <a:pt x="0" y="9"/>
                      <a:pt x="0" y="5"/>
                      <a:pt x="2" y="2"/>
                    </a:cubicBezTo>
                    <a:cubicBezTo>
                      <a:pt x="5" y="0"/>
                      <a:pt x="9" y="0"/>
                      <a:pt x="11" y="2"/>
                    </a:cubicBezTo>
                    <a:cubicBezTo>
                      <a:pt x="33" y="24"/>
                      <a:pt x="47" y="55"/>
                      <a:pt x="47" y="88"/>
                    </a:cubicBezTo>
                    <a:cubicBezTo>
                      <a:pt x="47" y="122"/>
                      <a:pt x="33" y="152"/>
                      <a:pt x="12" y="174"/>
                    </a:cubicBezTo>
                    <a:cubicBezTo>
                      <a:pt x="10" y="175"/>
                      <a:pt x="9" y="176"/>
                      <a:pt x="7" y="176"/>
                    </a:cubicBezTo>
                    <a:cubicBezTo>
                      <a:pt x="5" y="176"/>
                      <a:pt x="4" y="175"/>
                      <a:pt x="2" y="17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6" name="Freeform 513"/>
              <p:cNvSpPr>
                <a:spLocks/>
              </p:cNvSpPr>
              <p:nvPr/>
            </p:nvSpPr>
            <p:spPr bwMode="auto">
              <a:xfrm>
                <a:off x="4356" y="2239"/>
                <a:ext cx="27" cy="109"/>
              </a:xfrm>
              <a:custGeom>
                <a:avLst/>
                <a:gdLst/>
                <a:ahLst/>
                <a:cxnLst>
                  <a:cxn ang="0">
                    <a:pos x="2" y="229"/>
                  </a:cxn>
                  <a:cxn ang="0">
                    <a:pos x="2" y="220"/>
                  </a:cxn>
                  <a:cxn ang="0">
                    <a:pos x="45" y="116"/>
                  </a:cxn>
                  <a:cxn ang="0">
                    <a:pos x="2" y="12"/>
                  </a:cxn>
                  <a:cxn ang="0">
                    <a:pos x="2" y="3"/>
                  </a:cxn>
                  <a:cxn ang="0">
                    <a:pos x="12" y="3"/>
                  </a:cxn>
                  <a:cxn ang="0">
                    <a:pos x="58" y="116"/>
                  </a:cxn>
                  <a:cxn ang="0">
                    <a:pos x="12" y="229"/>
                  </a:cxn>
                  <a:cxn ang="0">
                    <a:pos x="7" y="231"/>
                  </a:cxn>
                  <a:cxn ang="0">
                    <a:pos x="2" y="229"/>
                  </a:cxn>
                </a:cxnLst>
                <a:rect l="0" t="0" r="r" b="b"/>
                <a:pathLst>
                  <a:path w="58" h="231">
                    <a:moveTo>
                      <a:pt x="2" y="229"/>
                    </a:moveTo>
                    <a:cubicBezTo>
                      <a:pt x="0" y="226"/>
                      <a:pt x="0" y="222"/>
                      <a:pt x="2" y="220"/>
                    </a:cubicBezTo>
                    <a:cubicBezTo>
                      <a:pt x="29" y="193"/>
                      <a:pt x="45" y="157"/>
                      <a:pt x="45" y="116"/>
                    </a:cubicBezTo>
                    <a:cubicBezTo>
                      <a:pt x="45" y="75"/>
                      <a:pt x="29" y="39"/>
                      <a:pt x="2" y="12"/>
                    </a:cubicBezTo>
                    <a:cubicBezTo>
                      <a:pt x="0" y="10"/>
                      <a:pt x="0" y="6"/>
                      <a:pt x="2" y="3"/>
                    </a:cubicBezTo>
                    <a:cubicBezTo>
                      <a:pt x="5" y="0"/>
                      <a:pt x="9" y="0"/>
                      <a:pt x="12" y="3"/>
                    </a:cubicBezTo>
                    <a:cubicBezTo>
                      <a:pt x="41" y="32"/>
                      <a:pt x="58" y="72"/>
                      <a:pt x="58" y="116"/>
                    </a:cubicBezTo>
                    <a:cubicBezTo>
                      <a:pt x="58" y="160"/>
                      <a:pt x="41" y="200"/>
                      <a:pt x="12" y="229"/>
                    </a:cubicBezTo>
                    <a:cubicBezTo>
                      <a:pt x="10" y="230"/>
                      <a:pt x="9" y="231"/>
                      <a:pt x="7" y="231"/>
                    </a:cubicBezTo>
                    <a:cubicBezTo>
                      <a:pt x="5" y="231"/>
                      <a:pt x="4" y="230"/>
                      <a:pt x="2" y="229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7" name="Freeform 514"/>
              <p:cNvSpPr>
                <a:spLocks/>
              </p:cNvSpPr>
              <p:nvPr/>
            </p:nvSpPr>
            <p:spPr bwMode="auto">
              <a:xfrm>
                <a:off x="4366" y="2226"/>
                <a:ext cx="33" cy="135"/>
              </a:xfrm>
              <a:custGeom>
                <a:avLst/>
                <a:gdLst/>
                <a:ahLst/>
                <a:cxnLst>
                  <a:cxn ang="0">
                    <a:pos x="3" y="283"/>
                  </a:cxn>
                  <a:cxn ang="0">
                    <a:pos x="3" y="274"/>
                  </a:cxn>
                  <a:cxn ang="0">
                    <a:pos x="57" y="143"/>
                  </a:cxn>
                  <a:cxn ang="0">
                    <a:pos x="3" y="12"/>
                  </a:cxn>
                  <a:cxn ang="0">
                    <a:pos x="3" y="3"/>
                  </a:cxn>
                  <a:cxn ang="0">
                    <a:pos x="12" y="3"/>
                  </a:cxn>
                  <a:cxn ang="0">
                    <a:pos x="70" y="143"/>
                  </a:cxn>
                  <a:cxn ang="0">
                    <a:pos x="12" y="283"/>
                  </a:cxn>
                  <a:cxn ang="0">
                    <a:pos x="7" y="285"/>
                  </a:cxn>
                  <a:cxn ang="0">
                    <a:pos x="3" y="283"/>
                  </a:cxn>
                </a:cxnLst>
                <a:rect l="0" t="0" r="r" b="b"/>
                <a:pathLst>
                  <a:path w="70" h="285">
                    <a:moveTo>
                      <a:pt x="3" y="283"/>
                    </a:moveTo>
                    <a:cubicBezTo>
                      <a:pt x="0" y="281"/>
                      <a:pt x="0" y="276"/>
                      <a:pt x="3" y="274"/>
                    </a:cubicBezTo>
                    <a:cubicBezTo>
                      <a:pt x="36" y="240"/>
                      <a:pt x="57" y="194"/>
                      <a:pt x="57" y="143"/>
                    </a:cubicBezTo>
                    <a:cubicBezTo>
                      <a:pt x="57" y="92"/>
                      <a:pt x="36" y="46"/>
                      <a:pt x="3" y="12"/>
                    </a:cubicBezTo>
                    <a:cubicBezTo>
                      <a:pt x="0" y="10"/>
                      <a:pt x="0" y="5"/>
                      <a:pt x="3" y="3"/>
                    </a:cubicBezTo>
                    <a:cubicBezTo>
                      <a:pt x="5" y="0"/>
                      <a:pt x="9" y="0"/>
                      <a:pt x="12" y="3"/>
                    </a:cubicBezTo>
                    <a:cubicBezTo>
                      <a:pt x="48" y="39"/>
                      <a:pt x="70" y="88"/>
                      <a:pt x="70" y="143"/>
                    </a:cubicBezTo>
                    <a:cubicBezTo>
                      <a:pt x="70" y="198"/>
                      <a:pt x="48" y="247"/>
                      <a:pt x="12" y="283"/>
                    </a:cubicBezTo>
                    <a:cubicBezTo>
                      <a:pt x="11" y="284"/>
                      <a:pt x="9" y="285"/>
                      <a:pt x="7" y="285"/>
                    </a:cubicBezTo>
                    <a:cubicBezTo>
                      <a:pt x="6" y="285"/>
                      <a:pt x="4" y="284"/>
                      <a:pt x="3" y="283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8" name="Oval 515"/>
              <p:cNvSpPr>
                <a:spLocks noChangeArrowheads="1"/>
              </p:cNvSpPr>
              <p:nvPr/>
            </p:nvSpPr>
            <p:spPr bwMode="auto">
              <a:xfrm>
                <a:off x="4246" y="2273"/>
                <a:ext cx="15" cy="40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9" name="Freeform 516"/>
              <p:cNvSpPr>
                <a:spLocks/>
              </p:cNvSpPr>
              <p:nvPr/>
            </p:nvSpPr>
            <p:spPr bwMode="auto">
              <a:xfrm>
                <a:off x="4257" y="2273"/>
                <a:ext cx="21" cy="40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16" y="43"/>
                  </a:cxn>
                  <a:cxn ang="0">
                    <a:pos x="0" y="85"/>
                  </a:cxn>
                  <a:cxn ang="0">
                    <a:pos x="27" y="85"/>
                  </a:cxn>
                  <a:cxn ang="0">
                    <a:pos x="43" y="43"/>
                  </a:cxn>
                  <a:cxn ang="0">
                    <a:pos x="27" y="0"/>
                  </a:cxn>
                </a:cxnLst>
                <a:rect l="0" t="0" r="r" b="b"/>
                <a:pathLst>
                  <a:path w="43" h="85">
                    <a:moveTo>
                      <a:pt x="27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2" y="2"/>
                      <a:pt x="16" y="20"/>
                      <a:pt x="16" y="43"/>
                    </a:cubicBezTo>
                    <a:cubicBezTo>
                      <a:pt x="16" y="66"/>
                      <a:pt x="9" y="85"/>
                      <a:pt x="0" y="85"/>
                    </a:cubicBezTo>
                    <a:cubicBezTo>
                      <a:pt x="27" y="85"/>
                      <a:pt x="27" y="85"/>
                      <a:pt x="27" y="85"/>
                    </a:cubicBezTo>
                    <a:cubicBezTo>
                      <a:pt x="35" y="85"/>
                      <a:pt x="43" y="66"/>
                      <a:pt x="43" y="43"/>
                    </a:cubicBezTo>
                    <a:cubicBezTo>
                      <a:pt x="43" y="19"/>
                      <a:pt x="35" y="0"/>
                      <a:pt x="27" y="0"/>
                    </a:cubicBez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0" name="Oval 517"/>
              <p:cNvSpPr>
                <a:spLocks noChangeArrowheads="1"/>
              </p:cNvSpPr>
              <p:nvPr/>
            </p:nvSpPr>
            <p:spPr bwMode="auto">
              <a:xfrm>
                <a:off x="4312" y="2273"/>
                <a:ext cx="15" cy="40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1" name="Freeform 518"/>
              <p:cNvSpPr>
                <a:spLocks/>
              </p:cNvSpPr>
              <p:nvPr/>
            </p:nvSpPr>
            <p:spPr bwMode="auto">
              <a:xfrm>
                <a:off x="4296" y="2273"/>
                <a:ext cx="19" cy="4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39" y="0"/>
                  </a:cxn>
                  <a:cxn ang="0">
                    <a:pos x="39" y="0"/>
                  </a:cxn>
                  <a:cxn ang="0">
                    <a:pos x="26" y="43"/>
                  </a:cxn>
                  <a:cxn ang="0">
                    <a:pos x="42" y="85"/>
                  </a:cxn>
                  <a:cxn ang="0">
                    <a:pos x="16" y="85"/>
                  </a:cxn>
                  <a:cxn ang="0">
                    <a:pos x="0" y="43"/>
                  </a:cxn>
                  <a:cxn ang="0">
                    <a:pos x="16" y="0"/>
                  </a:cxn>
                </a:cxnLst>
                <a:rect l="0" t="0" r="r" b="b"/>
                <a:pathLst>
                  <a:path w="42" h="85">
                    <a:moveTo>
                      <a:pt x="16" y="0"/>
                    </a:moveTo>
                    <a:cubicBezTo>
                      <a:pt x="39" y="0"/>
                      <a:pt x="39" y="0"/>
                      <a:pt x="39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1" y="2"/>
                      <a:pt x="26" y="20"/>
                      <a:pt x="26" y="43"/>
                    </a:cubicBezTo>
                    <a:cubicBezTo>
                      <a:pt x="26" y="66"/>
                      <a:pt x="34" y="85"/>
                      <a:pt x="42" y="85"/>
                    </a:cubicBezTo>
                    <a:cubicBezTo>
                      <a:pt x="16" y="85"/>
                      <a:pt x="16" y="85"/>
                      <a:pt x="16" y="85"/>
                    </a:cubicBezTo>
                    <a:cubicBezTo>
                      <a:pt x="7" y="85"/>
                      <a:pt x="0" y="66"/>
                      <a:pt x="0" y="43"/>
                    </a:cubicBezTo>
                    <a:cubicBezTo>
                      <a:pt x="0" y="19"/>
                      <a:pt x="7" y="0"/>
                      <a:pt x="16" y="0"/>
                    </a:cubicBez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2" name="Freeform 519"/>
              <p:cNvSpPr>
                <a:spLocks/>
              </p:cNvSpPr>
              <p:nvPr/>
            </p:nvSpPr>
            <p:spPr bwMode="auto">
              <a:xfrm>
                <a:off x="4221" y="2265"/>
                <a:ext cx="17" cy="58"/>
              </a:xfrm>
              <a:custGeom>
                <a:avLst/>
                <a:gdLst/>
                <a:ahLst/>
                <a:cxnLst>
                  <a:cxn ang="0">
                    <a:pos x="24" y="120"/>
                  </a:cxn>
                  <a:cxn ang="0">
                    <a:pos x="0" y="61"/>
                  </a:cxn>
                  <a:cxn ang="0">
                    <a:pos x="24" y="2"/>
                  </a:cxn>
                  <a:cxn ang="0">
                    <a:pos x="34" y="2"/>
                  </a:cxn>
                  <a:cxn ang="0">
                    <a:pos x="34" y="11"/>
                  </a:cxn>
                  <a:cxn ang="0">
                    <a:pos x="13" y="61"/>
                  </a:cxn>
                  <a:cxn ang="0">
                    <a:pos x="34" y="111"/>
                  </a:cxn>
                  <a:cxn ang="0">
                    <a:pos x="34" y="111"/>
                  </a:cxn>
                  <a:cxn ang="0">
                    <a:pos x="34" y="120"/>
                  </a:cxn>
                  <a:cxn ang="0">
                    <a:pos x="29" y="122"/>
                  </a:cxn>
                  <a:cxn ang="0">
                    <a:pos x="24" y="120"/>
                  </a:cxn>
                </a:cxnLst>
                <a:rect l="0" t="0" r="r" b="b"/>
                <a:pathLst>
                  <a:path w="36" h="122">
                    <a:moveTo>
                      <a:pt x="24" y="120"/>
                    </a:moveTo>
                    <a:cubicBezTo>
                      <a:pt x="9" y="105"/>
                      <a:pt x="0" y="84"/>
                      <a:pt x="0" y="61"/>
                    </a:cubicBezTo>
                    <a:cubicBezTo>
                      <a:pt x="0" y="38"/>
                      <a:pt x="9" y="17"/>
                      <a:pt x="24" y="2"/>
                    </a:cubicBezTo>
                    <a:cubicBezTo>
                      <a:pt x="27" y="0"/>
                      <a:pt x="31" y="0"/>
                      <a:pt x="34" y="2"/>
                    </a:cubicBezTo>
                    <a:cubicBezTo>
                      <a:pt x="36" y="5"/>
                      <a:pt x="36" y="9"/>
                      <a:pt x="34" y="11"/>
                    </a:cubicBezTo>
                    <a:cubicBezTo>
                      <a:pt x="21" y="24"/>
                      <a:pt x="13" y="42"/>
                      <a:pt x="13" y="61"/>
                    </a:cubicBezTo>
                    <a:cubicBezTo>
                      <a:pt x="13" y="80"/>
                      <a:pt x="21" y="98"/>
                      <a:pt x="34" y="111"/>
                    </a:cubicBezTo>
                    <a:cubicBezTo>
                      <a:pt x="34" y="111"/>
                      <a:pt x="34" y="111"/>
                      <a:pt x="34" y="111"/>
                    </a:cubicBezTo>
                    <a:cubicBezTo>
                      <a:pt x="36" y="113"/>
                      <a:pt x="36" y="117"/>
                      <a:pt x="34" y="120"/>
                    </a:cubicBezTo>
                    <a:cubicBezTo>
                      <a:pt x="32" y="121"/>
                      <a:pt x="31" y="122"/>
                      <a:pt x="29" y="122"/>
                    </a:cubicBezTo>
                    <a:cubicBezTo>
                      <a:pt x="27" y="122"/>
                      <a:pt x="26" y="121"/>
                      <a:pt x="24" y="12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3" name="Freeform 520"/>
              <p:cNvSpPr>
                <a:spLocks/>
              </p:cNvSpPr>
              <p:nvPr/>
            </p:nvSpPr>
            <p:spPr bwMode="auto">
              <a:xfrm>
                <a:off x="4206" y="2252"/>
                <a:ext cx="22" cy="84"/>
              </a:xfrm>
              <a:custGeom>
                <a:avLst/>
                <a:gdLst/>
                <a:ahLst/>
                <a:cxnLst>
                  <a:cxn ang="0">
                    <a:pos x="35" y="174"/>
                  </a:cxn>
                  <a:cxn ang="0">
                    <a:pos x="0" y="88"/>
                  </a:cxn>
                  <a:cxn ang="0">
                    <a:pos x="35" y="2"/>
                  </a:cxn>
                  <a:cxn ang="0">
                    <a:pos x="35" y="2"/>
                  </a:cxn>
                  <a:cxn ang="0">
                    <a:pos x="44" y="2"/>
                  </a:cxn>
                  <a:cxn ang="0">
                    <a:pos x="44" y="11"/>
                  </a:cxn>
                  <a:cxn ang="0">
                    <a:pos x="13" y="88"/>
                  </a:cxn>
                  <a:cxn ang="0">
                    <a:pos x="44" y="165"/>
                  </a:cxn>
                  <a:cxn ang="0">
                    <a:pos x="44" y="174"/>
                  </a:cxn>
                  <a:cxn ang="0">
                    <a:pos x="40" y="176"/>
                  </a:cxn>
                  <a:cxn ang="0">
                    <a:pos x="35" y="174"/>
                  </a:cxn>
                </a:cxnLst>
                <a:rect l="0" t="0" r="r" b="b"/>
                <a:pathLst>
                  <a:path w="47" h="176">
                    <a:moveTo>
                      <a:pt x="35" y="174"/>
                    </a:moveTo>
                    <a:cubicBezTo>
                      <a:pt x="13" y="152"/>
                      <a:pt x="0" y="122"/>
                      <a:pt x="0" y="88"/>
                    </a:cubicBezTo>
                    <a:cubicBezTo>
                      <a:pt x="0" y="55"/>
                      <a:pt x="13" y="24"/>
                      <a:pt x="35" y="2"/>
                    </a:cubicBezTo>
                    <a:cubicBezTo>
                      <a:pt x="35" y="2"/>
                      <a:pt x="35" y="2"/>
                      <a:pt x="35" y="2"/>
                    </a:cubicBezTo>
                    <a:cubicBezTo>
                      <a:pt x="38" y="0"/>
                      <a:pt x="42" y="0"/>
                      <a:pt x="44" y="2"/>
                    </a:cubicBezTo>
                    <a:cubicBezTo>
                      <a:pt x="47" y="5"/>
                      <a:pt x="47" y="9"/>
                      <a:pt x="44" y="11"/>
                    </a:cubicBezTo>
                    <a:cubicBezTo>
                      <a:pt x="25" y="31"/>
                      <a:pt x="13" y="58"/>
                      <a:pt x="13" y="88"/>
                    </a:cubicBezTo>
                    <a:cubicBezTo>
                      <a:pt x="13" y="118"/>
                      <a:pt x="25" y="145"/>
                      <a:pt x="44" y="165"/>
                    </a:cubicBezTo>
                    <a:cubicBezTo>
                      <a:pt x="47" y="167"/>
                      <a:pt x="47" y="171"/>
                      <a:pt x="44" y="174"/>
                    </a:cubicBezTo>
                    <a:cubicBezTo>
                      <a:pt x="43" y="175"/>
                      <a:pt x="42" y="176"/>
                      <a:pt x="40" y="176"/>
                    </a:cubicBezTo>
                    <a:cubicBezTo>
                      <a:pt x="38" y="176"/>
                      <a:pt x="37" y="175"/>
                      <a:pt x="35" y="17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4" name="Freeform 521"/>
              <p:cNvSpPr>
                <a:spLocks/>
              </p:cNvSpPr>
              <p:nvPr/>
            </p:nvSpPr>
            <p:spPr bwMode="auto">
              <a:xfrm>
                <a:off x="4190" y="2239"/>
                <a:ext cx="28" cy="109"/>
              </a:xfrm>
              <a:custGeom>
                <a:avLst/>
                <a:gdLst/>
                <a:ahLst/>
                <a:cxnLst>
                  <a:cxn ang="0">
                    <a:pos x="47" y="229"/>
                  </a:cxn>
                  <a:cxn ang="0">
                    <a:pos x="0" y="116"/>
                  </a:cxn>
                  <a:cxn ang="0">
                    <a:pos x="47" y="3"/>
                  </a:cxn>
                  <a:cxn ang="0">
                    <a:pos x="56" y="3"/>
                  </a:cxn>
                  <a:cxn ang="0">
                    <a:pos x="56" y="12"/>
                  </a:cxn>
                  <a:cxn ang="0">
                    <a:pos x="13" y="116"/>
                  </a:cxn>
                  <a:cxn ang="0">
                    <a:pos x="56" y="220"/>
                  </a:cxn>
                  <a:cxn ang="0">
                    <a:pos x="56" y="220"/>
                  </a:cxn>
                  <a:cxn ang="0">
                    <a:pos x="56" y="229"/>
                  </a:cxn>
                  <a:cxn ang="0">
                    <a:pos x="52" y="231"/>
                  </a:cxn>
                  <a:cxn ang="0">
                    <a:pos x="47" y="229"/>
                  </a:cxn>
                </a:cxnLst>
                <a:rect l="0" t="0" r="r" b="b"/>
                <a:pathLst>
                  <a:path w="59" h="231">
                    <a:moveTo>
                      <a:pt x="47" y="229"/>
                    </a:moveTo>
                    <a:cubicBezTo>
                      <a:pt x="18" y="200"/>
                      <a:pt x="0" y="160"/>
                      <a:pt x="0" y="116"/>
                    </a:cubicBezTo>
                    <a:cubicBezTo>
                      <a:pt x="0" y="72"/>
                      <a:pt x="18" y="32"/>
                      <a:pt x="47" y="3"/>
                    </a:cubicBezTo>
                    <a:cubicBezTo>
                      <a:pt x="50" y="0"/>
                      <a:pt x="54" y="0"/>
                      <a:pt x="56" y="3"/>
                    </a:cubicBezTo>
                    <a:cubicBezTo>
                      <a:pt x="59" y="6"/>
                      <a:pt x="59" y="10"/>
                      <a:pt x="56" y="12"/>
                    </a:cubicBezTo>
                    <a:cubicBezTo>
                      <a:pt x="30" y="39"/>
                      <a:pt x="13" y="75"/>
                      <a:pt x="13" y="116"/>
                    </a:cubicBezTo>
                    <a:cubicBezTo>
                      <a:pt x="13" y="157"/>
                      <a:pt x="30" y="193"/>
                      <a:pt x="56" y="220"/>
                    </a:cubicBezTo>
                    <a:cubicBezTo>
                      <a:pt x="56" y="220"/>
                      <a:pt x="56" y="220"/>
                      <a:pt x="56" y="220"/>
                    </a:cubicBezTo>
                    <a:cubicBezTo>
                      <a:pt x="59" y="222"/>
                      <a:pt x="59" y="226"/>
                      <a:pt x="56" y="229"/>
                    </a:cubicBezTo>
                    <a:cubicBezTo>
                      <a:pt x="55" y="230"/>
                      <a:pt x="53" y="231"/>
                      <a:pt x="52" y="231"/>
                    </a:cubicBezTo>
                    <a:cubicBezTo>
                      <a:pt x="50" y="231"/>
                      <a:pt x="48" y="230"/>
                      <a:pt x="47" y="229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5" name="Freeform 522"/>
              <p:cNvSpPr>
                <a:spLocks/>
              </p:cNvSpPr>
              <p:nvPr/>
            </p:nvSpPr>
            <p:spPr bwMode="auto">
              <a:xfrm>
                <a:off x="4174" y="2226"/>
                <a:ext cx="33" cy="135"/>
              </a:xfrm>
              <a:custGeom>
                <a:avLst/>
                <a:gdLst/>
                <a:ahLst/>
                <a:cxnLst>
                  <a:cxn ang="0">
                    <a:pos x="58" y="283"/>
                  </a:cxn>
                  <a:cxn ang="0">
                    <a:pos x="0" y="143"/>
                  </a:cxn>
                  <a:cxn ang="0">
                    <a:pos x="58" y="3"/>
                  </a:cxn>
                  <a:cxn ang="0">
                    <a:pos x="58" y="3"/>
                  </a:cxn>
                  <a:cxn ang="0">
                    <a:pos x="67" y="3"/>
                  </a:cxn>
                  <a:cxn ang="0">
                    <a:pos x="67" y="12"/>
                  </a:cxn>
                  <a:cxn ang="0">
                    <a:pos x="13" y="143"/>
                  </a:cxn>
                  <a:cxn ang="0">
                    <a:pos x="67" y="274"/>
                  </a:cxn>
                  <a:cxn ang="0">
                    <a:pos x="67" y="283"/>
                  </a:cxn>
                  <a:cxn ang="0">
                    <a:pos x="62" y="285"/>
                  </a:cxn>
                  <a:cxn ang="0">
                    <a:pos x="58" y="283"/>
                  </a:cxn>
                </a:cxnLst>
                <a:rect l="0" t="0" r="r" b="b"/>
                <a:pathLst>
                  <a:path w="70" h="285">
                    <a:moveTo>
                      <a:pt x="58" y="283"/>
                    </a:moveTo>
                    <a:cubicBezTo>
                      <a:pt x="22" y="247"/>
                      <a:pt x="0" y="198"/>
                      <a:pt x="0" y="143"/>
                    </a:cubicBezTo>
                    <a:cubicBezTo>
                      <a:pt x="0" y="88"/>
                      <a:pt x="22" y="39"/>
                      <a:pt x="58" y="3"/>
                    </a:cubicBezTo>
                    <a:cubicBezTo>
                      <a:pt x="58" y="3"/>
                      <a:pt x="58" y="3"/>
                      <a:pt x="58" y="3"/>
                    </a:cubicBezTo>
                    <a:cubicBezTo>
                      <a:pt x="60" y="0"/>
                      <a:pt x="64" y="0"/>
                      <a:pt x="67" y="3"/>
                    </a:cubicBezTo>
                    <a:cubicBezTo>
                      <a:pt x="70" y="5"/>
                      <a:pt x="70" y="10"/>
                      <a:pt x="67" y="12"/>
                    </a:cubicBezTo>
                    <a:cubicBezTo>
                      <a:pt x="34" y="46"/>
                      <a:pt x="13" y="92"/>
                      <a:pt x="13" y="143"/>
                    </a:cubicBezTo>
                    <a:cubicBezTo>
                      <a:pt x="13" y="194"/>
                      <a:pt x="34" y="240"/>
                      <a:pt x="67" y="274"/>
                    </a:cubicBezTo>
                    <a:cubicBezTo>
                      <a:pt x="70" y="276"/>
                      <a:pt x="70" y="281"/>
                      <a:pt x="67" y="283"/>
                    </a:cubicBezTo>
                    <a:cubicBezTo>
                      <a:pt x="66" y="284"/>
                      <a:pt x="64" y="285"/>
                      <a:pt x="62" y="285"/>
                    </a:cubicBezTo>
                    <a:cubicBezTo>
                      <a:pt x="61" y="285"/>
                      <a:pt x="59" y="284"/>
                      <a:pt x="58" y="283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6" name="Freeform 523"/>
              <p:cNvSpPr>
                <a:spLocks/>
              </p:cNvSpPr>
              <p:nvPr/>
            </p:nvSpPr>
            <p:spPr bwMode="auto">
              <a:xfrm>
                <a:off x="4265" y="2286"/>
                <a:ext cx="43" cy="164"/>
              </a:xfrm>
              <a:custGeom>
                <a:avLst/>
                <a:gdLst/>
                <a:ahLst/>
                <a:cxnLst>
                  <a:cxn ang="0">
                    <a:pos x="53" y="173"/>
                  </a:cxn>
                  <a:cxn ang="0">
                    <a:pos x="53" y="6"/>
                  </a:cxn>
                  <a:cxn ang="0">
                    <a:pos x="46" y="0"/>
                  </a:cxn>
                  <a:cxn ang="0">
                    <a:pos x="40" y="6"/>
                  </a:cxn>
                  <a:cxn ang="0">
                    <a:pos x="40" y="175"/>
                  </a:cxn>
                  <a:cxn ang="0">
                    <a:pos x="0" y="346"/>
                  </a:cxn>
                  <a:cxn ang="0">
                    <a:pos x="13" y="346"/>
                  </a:cxn>
                  <a:cxn ang="0">
                    <a:pos x="40" y="232"/>
                  </a:cxn>
                  <a:cxn ang="0">
                    <a:pos x="40" y="346"/>
                  </a:cxn>
                  <a:cxn ang="0">
                    <a:pos x="53" y="346"/>
                  </a:cxn>
                  <a:cxn ang="0">
                    <a:pos x="53" y="233"/>
                  </a:cxn>
                  <a:cxn ang="0">
                    <a:pos x="78" y="346"/>
                  </a:cxn>
                  <a:cxn ang="0">
                    <a:pos x="91" y="346"/>
                  </a:cxn>
                  <a:cxn ang="0">
                    <a:pos x="53" y="174"/>
                  </a:cxn>
                  <a:cxn ang="0">
                    <a:pos x="53" y="173"/>
                  </a:cxn>
                </a:cxnLst>
                <a:rect l="0" t="0" r="r" b="b"/>
                <a:pathLst>
                  <a:path w="91" h="346">
                    <a:moveTo>
                      <a:pt x="53" y="173"/>
                    </a:moveTo>
                    <a:cubicBezTo>
                      <a:pt x="53" y="6"/>
                      <a:pt x="53" y="6"/>
                      <a:pt x="53" y="6"/>
                    </a:cubicBezTo>
                    <a:cubicBezTo>
                      <a:pt x="53" y="3"/>
                      <a:pt x="50" y="0"/>
                      <a:pt x="46" y="0"/>
                    </a:cubicBezTo>
                    <a:cubicBezTo>
                      <a:pt x="43" y="0"/>
                      <a:pt x="40" y="3"/>
                      <a:pt x="40" y="6"/>
                    </a:cubicBezTo>
                    <a:cubicBezTo>
                      <a:pt x="40" y="175"/>
                      <a:pt x="40" y="175"/>
                      <a:pt x="40" y="175"/>
                    </a:cubicBezTo>
                    <a:cubicBezTo>
                      <a:pt x="0" y="346"/>
                      <a:pt x="0" y="346"/>
                      <a:pt x="0" y="346"/>
                    </a:cubicBezTo>
                    <a:cubicBezTo>
                      <a:pt x="13" y="346"/>
                      <a:pt x="13" y="346"/>
                      <a:pt x="13" y="346"/>
                    </a:cubicBezTo>
                    <a:cubicBezTo>
                      <a:pt x="40" y="232"/>
                      <a:pt x="40" y="232"/>
                      <a:pt x="40" y="232"/>
                    </a:cubicBezTo>
                    <a:cubicBezTo>
                      <a:pt x="40" y="346"/>
                      <a:pt x="40" y="346"/>
                      <a:pt x="40" y="346"/>
                    </a:cubicBezTo>
                    <a:cubicBezTo>
                      <a:pt x="53" y="346"/>
                      <a:pt x="53" y="346"/>
                      <a:pt x="53" y="346"/>
                    </a:cubicBezTo>
                    <a:cubicBezTo>
                      <a:pt x="53" y="233"/>
                      <a:pt x="53" y="233"/>
                      <a:pt x="53" y="233"/>
                    </a:cubicBezTo>
                    <a:cubicBezTo>
                      <a:pt x="78" y="346"/>
                      <a:pt x="78" y="346"/>
                      <a:pt x="78" y="346"/>
                    </a:cubicBezTo>
                    <a:cubicBezTo>
                      <a:pt x="91" y="346"/>
                      <a:pt x="91" y="346"/>
                      <a:pt x="91" y="346"/>
                    </a:cubicBezTo>
                    <a:cubicBezTo>
                      <a:pt x="53" y="174"/>
                      <a:pt x="53" y="174"/>
                      <a:pt x="53" y="174"/>
                    </a:cubicBezTo>
                    <a:lnTo>
                      <a:pt x="53" y="17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43" name="Group 524"/>
            <p:cNvGrpSpPr>
              <a:grpSpLocks/>
            </p:cNvGrpSpPr>
            <p:nvPr/>
          </p:nvGrpSpPr>
          <p:grpSpPr bwMode="auto">
            <a:xfrm>
              <a:off x="3396276" y="3124472"/>
              <a:ext cx="425450" cy="359299"/>
              <a:chOff x="2586" y="2200"/>
              <a:chExt cx="268" cy="268"/>
            </a:xfrm>
          </p:grpSpPr>
          <p:sp>
            <p:nvSpPr>
              <p:cNvPr id="167" name="Freeform 525"/>
              <p:cNvSpPr>
                <a:spLocks/>
              </p:cNvSpPr>
              <p:nvPr/>
            </p:nvSpPr>
            <p:spPr bwMode="auto">
              <a:xfrm>
                <a:off x="2589" y="2203"/>
                <a:ext cx="262" cy="261"/>
              </a:xfrm>
              <a:custGeom>
                <a:avLst/>
                <a:gdLst/>
                <a:ahLst/>
                <a:cxnLst>
                  <a:cxn ang="0">
                    <a:pos x="554" y="492"/>
                  </a:cxn>
                  <a:cxn ang="0">
                    <a:pos x="492" y="554"/>
                  </a:cxn>
                  <a:cxn ang="0">
                    <a:pos x="63" y="554"/>
                  </a:cxn>
                  <a:cxn ang="0">
                    <a:pos x="0" y="492"/>
                  </a:cxn>
                  <a:cxn ang="0">
                    <a:pos x="0" y="63"/>
                  </a:cxn>
                  <a:cxn ang="0">
                    <a:pos x="63" y="0"/>
                  </a:cxn>
                  <a:cxn ang="0">
                    <a:pos x="492" y="0"/>
                  </a:cxn>
                  <a:cxn ang="0">
                    <a:pos x="554" y="63"/>
                  </a:cxn>
                  <a:cxn ang="0">
                    <a:pos x="554" y="492"/>
                  </a:cxn>
                </a:cxnLst>
                <a:rect l="0" t="0" r="r" b="b"/>
                <a:pathLst>
                  <a:path w="554" h="554">
                    <a:moveTo>
                      <a:pt x="554" y="492"/>
                    </a:moveTo>
                    <a:cubicBezTo>
                      <a:pt x="554" y="526"/>
                      <a:pt x="526" y="554"/>
                      <a:pt x="492" y="554"/>
                    </a:cubicBezTo>
                    <a:cubicBezTo>
                      <a:pt x="63" y="554"/>
                      <a:pt x="63" y="554"/>
                      <a:pt x="63" y="554"/>
                    </a:cubicBezTo>
                    <a:cubicBezTo>
                      <a:pt x="29" y="554"/>
                      <a:pt x="0" y="526"/>
                      <a:pt x="0" y="492"/>
                    </a:cubicBezTo>
                    <a:cubicBezTo>
                      <a:pt x="0" y="63"/>
                      <a:pt x="0" y="63"/>
                      <a:pt x="0" y="63"/>
                    </a:cubicBezTo>
                    <a:cubicBezTo>
                      <a:pt x="0" y="28"/>
                      <a:pt x="29" y="0"/>
                      <a:pt x="63" y="0"/>
                    </a:cubicBezTo>
                    <a:cubicBezTo>
                      <a:pt x="492" y="0"/>
                      <a:pt x="492" y="0"/>
                      <a:pt x="492" y="0"/>
                    </a:cubicBezTo>
                    <a:cubicBezTo>
                      <a:pt x="526" y="0"/>
                      <a:pt x="554" y="28"/>
                      <a:pt x="554" y="63"/>
                    </a:cubicBezTo>
                    <a:lnTo>
                      <a:pt x="554" y="49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6E0673">
                      <a:gamma/>
                      <a:tint val="50980"/>
                      <a:invGamma/>
                    </a:srgbClr>
                  </a:gs>
                  <a:gs pos="100000">
                    <a:srgbClr val="6E0673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8" name="Freeform 526"/>
              <p:cNvSpPr>
                <a:spLocks noEditPoints="1"/>
              </p:cNvSpPr>
              <p:nvPr/>
            </p:nvSpPr>
            <p:spPr bwMode="auto">
              <a:xfrm>
                <a:off x="2586" y="2200"/>
                <a:ext cx="268" cy="268"/>
              </a:xfrm>
              <a:custGeom>
                <a:avLst/>
                <a:gdLst/>
                <a:ahLst/>
                <a:cxnLst>
                  <a:cxn ang="0">
                    <a:pos x="69" y="567"/>
                  </a:cxn>
                  <a:cxn ang="0">
                    <a:pos x="0" y="498"/>
                  </a:cxn>
                  <a:cxn ang="0">
                    <a:pos x="0" y="69"/>
                  </a:cxn>
                  <a:cxn ang="0">
                    <a:pos x="69" y="0"/>
                  </a:cxn>
                  <a:cxn ang="0">
                    <a:pos x="498" y="0"/>
                  </a:cxn>
                  <a:cxn ang="0">
                    <a:pos x="567" y="68"/>
                  </a:cxn>
                  <a:cxn ang="0">
                    <a:pos x="567" y="68"/>
                  </a:cxn>
                  <a:cxn ang="0">
                    <a:pos x="567" y="498"/>
                  </a:cxn>
                  <a:cxn ang="0">
                    <a:pos x="498" y="567"/>
                  </a:cxn>
                  <a:cxn ang="0">
                    <a:pos x="69" y="567"/>
                  </a:cxn>
                  <a:cxn ang="0">
                    <a:pos x="13" y="69"/>
                  </a:cxn>
                  <a:cxn ang="0">
                    <a:pos x="13" y="498"/>
                  </a:cxn>
                  <a:cxn ang="0">
                    <a:pos x="69" y="554"/>
                  </a:cxn>
                  <a:cxn ang="0">
                    <a:pos x="498" y="554"/>
                  </a:cxn>
                  <a:cxn ang="0">
                    <a:pos x="554" y="498"/>
                  </a:cxn>
                  <a:cxn ang="0">
                    <a:pos x="554" y="69"/>
                  </a:cxn>
                  <a:cxn ang="0">
                    <a:pos x="554" y="69"/>
                  </a:cxn>
                  <a:cxn ang="0">
                    <a:pos x="498" y="13"/>
                  </a:cxn>
                  <a:cxn ang="0">
                    <a:pos x="69" y="13"/>
                  </a:cxn>
                  <a:cxn ang="0">
                    <a:pos x="13" y="69"/>
                  </a:cxn>
                </a:cxnLst>
                <a:rect l="0" t="0" r="r" b="b"/>
                <a:pathLst>
                  <a:path w="567" h="567">
                    <a:moveTo>
                      <a:pt x="69" y="567"/>
                    </a:moveTo>
                    <a:cubicBezTo>
                      <a:pt x="31" y="567"/>
                      <a:pt x="0" y="536"/>
                      <a:pt x="0" y="49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31"/>
                      <a:pt x="31" y="0"/>
                      <a:pt x="69" y="0"/>
                    </a:cubicBezTo>
                    <a:cubicBezTo>
                      <a:pt x="498" y="0"/>
                      <a:pt x="498" y="0"/>
                      <a:pt x="498" y="0"/>
                    </a:cubicBezTo>
                    <a:cubicBezTo>
                      <a:pt x="535" y="0"/>
                      <a:pt x="566" y="30"/>
                      <a:pt x="567" y="68"/>
                    </a:cubicBezTo>
                    <a:cubicBezTo>
                      <a:pt x="567" y="68"/>
                      <a:pt x="567" y="68"/>
                      <a:pt x="567" y="68"/>
                    </a:cubicBezTo>
                    <a:cubicBezTo>
                      <a:pt x="567" y="498"/>
                      <a:pt x="567" y="498"/>
                      <a:pt x="567" y="498"/>
                    </a:cubicBezTo>
                    <a:cubicBezTo>
                      <a:pt x="567" y="536"/>
                      <a:pt x="536" y="567"/>
                      <a:pt x="498" y="567"/>
                    </a:cubicBezTo>
                    <a:lnTo>
                      <a:pt x="69" y="567"/>
                    </a:lnTo>
                    <a:close/>
                    <a:moveTo>
                      <a:pt x="13" y="69"/>
                    </a:moveTo>
                    <a:cubicBezTo>
                      <a:pt x="13" y="498"/>
                      <a:pt x="13" y="498"/>
                      <a:pt x="13" y="498"/>
                    </a:cubicBezTo>
                    <a:cubicBezTo>
                      <a:pt x="13" y="529"/>
                      <a:pt x="38" y="554"/>
                      <a:pt x="69" y="554"/>
                    </a:cubicBezTo>
                    <a:cubicBezTo>
                      <a:pt x="498" y="554"/>
                      <a:pt x="498" y="554"/>
                      <a:pt x="498" y="554"/>
                    </a:cubicBezTo>
                    <a:cubicBezTo>
                      <a:pt x="529" y="554"/>
                      <a:pt x="554" y="529"/>
                      <a:pt x="554" y="498"/>
                    </a:cubicBezTo>
                    <a:cubicBezTo>
                      <a:pt x="554" y="69"/>
                      <a:pt x="554" y="69"/>
                      <a:pt x="554" y="69"/>
                    </a:cubicBezTo>
                    <a:cubicBezTo>
                      <a:pt x="554" y="69"/>
                      <a:pt x="554" y="69"/>
                      <a:pt x="554" y="69"/>
                    </a:cubicBezTo>
                    <a:cubicBezTo>
                      <a:pt x="554" y="38"/>
                      <a:pt x="529" y="13"/>
                      <a:pt x="498" y="13"/>
                    </a:cubicBezTo>
                    <a:cubicBezTo>
                      <a:pt x="69" y="13"/>
                      <a:pt x="69" y="13"/>
                      <a:pt x="69" y="13"/>
                    </a:cubicBezTo>
                    <a:cubicBezTo>
                      <a:pt x="38" y="13"/>
                      <a:pt x="13" y="38"/>
                      <a:pt x="13" y="69"/>
                    </a:cubicBezTo>
                    <a:close/>
                  </a:path>
                </a:pathLst>
              </a:custGeom>
              <a:solidFill>
                <a:srgbClr val="6E067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9" name="Freeform 527"/>
              <p:cNvSpPr>
                <a:spLocks/>
              </p:cNvSpPr>
              <p:nvPr/>
            </p:nvSpPr>
            <p:spPr bwMode="auto">
              <a:xfrm>
                <a:off x="2770" y="2265"/>
                <a:ext cx="17" cy="58"/>
              </a:xfrm>
              <a:custGeom>
                <a:avLst/>
                <a:gdLst/>
                <a:ahLst/>
                <a:cxnLst>
                  <a:cxn ang="0">
                    <a:pos x="2" y="120"/>
                  </a:cxn>
                  <a:cxn ang="0">
                    <a:pos x="2" y="111"/>
                  </a:cxn>
                  <a:cxn ang="0">
                    <a:pos x="23" y="61"/>
                  </a:cxn>
                  <a:cxn ang="0">
                    <a:pos x="2" y="11"/>
                  </a:cxn>
                  <a:cxn ang="0">
                    <a:pos x="2" y="2"/>
                  </a:cxn>
                  <a:cxn ang="0">
                    <a:pos x="11" y="2"/>
                  </a:cxn>
                  <a:cxn ang="0">
                    <a:pos x="36" y="61"/>
                  </a:cxn>
                  <a:cxn ang="0">
                    <a:pos x="11" y="120"/>
                  </a:cxn>
                  <a:cxn ang="0">
                    <a:pos x="7" y="122"/>
                  </a:cxn>
                  <a:cxn ang="0">
                    <a:pos x="2" y="120"/>
                  </a:cxn>
                </a:cxnLst>
                <a:rect l="0" t="0" r="r" b="b"/>
                <a:pathLst>
                  <a:path w="36" h="122">
                    <a:moveTo>
                      <a:pt x="2" y="120"/>
                    </a:moveTo>
                    <a:cubicBezTo>
                      <a:pt x="0" y="117"/>
                      <a:pt x="0" y="113"/>
                      <a:pt x="2" y="111"/>
                    </a:cubicBezTo>
                    <a:cubicBezTo>
                      <a:pt x="15" y="98"/>
                      <a:pt x="23" y="80"/>
                      <a:pt x="23" y="61"/>
                    </a:cubicBezTo>
                    <a:cubicBezTo>
                      <a:pt x="23" y="42"/>
                      <a:pt x="15" y="24"/>
                      <a:pt x="2" y="11"/>
                    </a:cubicBezTo>
                    <a:cubicBezTo>
                      <a:pt x="0" y="9"/>
                      <a:pt x="0" y="5"/>
                      <a:pt x="2" y="2"/>
                    </a:cubicBezTo>
                    <a:cubicBezTo>
                      <a:pt x="5" y="0"/>
                      <a:pt x="9" y="0"/>
                      <a:pt x="11" y="2"/>
                    </a:cubicBezTo>
                    <a:cubicBezTo>
                      <a:pt x="26" y="17"/>
                      <a:pt x="36" y="38"/>
                      <a:pt x="36" y="61"/>
                    </a:cubicBezTo>
                    <a:cubicBezTo>
                      <a:pt x="36" y="84"/>
                      <a:pt x="26" y="105"/>
                      <a:pt x="11" y="120"/>
                    </a:cubicBezTo>
                    <a:cubicBezTo>
                      <a:pt x="10" y="121"/>
                      <a:pt x="8" y="122"/>
                      <a:pt x="7" y="122"/>
                    </a:cubicBezTo>
                    <a:cubicBezTo>
                      <a:pt x="5" y="122"/>
                      <a:pt x="3" y="121"/>
                      <a:pt x="2" y="12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0" name="Freeform 528"/>
              <p:cNvSpPr>
                <a:spLocks/>
              </p:cNvSpPr>
              <p:nvPr/>
            </p:nvSpPr>
            <p:spPr bwMode="auto">
              <a:xfrm>
                <a:off x="2780" y="2252"/>
                <a:ext cx="22" cy="84"/>
              </a:xfrm>
              <a:custGeom>
                <a:avLst/>
                <a:gdLst/>
                <a:ahLst/>
                <a:cxnLst>
                  <a:cxn ang="0">
                    <a:pos x="2" y="174"/>
                  </a:cxn>
                  <a:cxn ang="0">
                    <a:pos x="2" y="165"/>
                  </a:cxn>
                  <a:cxn ang="0">
                    <a:pos x="34" y="88"/>
                  </a:cxn>
                  <a:cxn ang="0">
                    <a:pos x="2" y="11"/>
                  </a:cxn>
                  <a:cxn ang="0">
                    <a:pos x="2" y="2"/>
                  </a:cxn>
                  <a:cxn ang="0">
                    <a:pos x="11" y="2"/>
                  </a:cxn>
                  <a:cxn ang="0">
                    <a:pos x="47" y="88"/>
                  </a:cxn>
                  <a:cxn ang="0">
                    <a:pos x="12" y="174"/>
                  </a:cxn>
                  <a:cxn ang="0">
                    <a:pos x="7" y="176"/>
                  </a:cxn>
                  <a:cxn ang="0">
                    <a:pos x="2" y="174"/>
                  </a:cxn>
                </a:cxnLst>
                <a:rect l="0" t="0" r="r" b="b"/>
                <a:pathLst>
                  <a:path w="47" h="176">
                    <a:moveTo>
                      <a:pt x="2" y="174"/>
                    </a:moveTo>
                    <a:cubicBezTo>
                      <a:pt x="0" y="171"/>
                      <a:pt x="0" y="167"/>
                      <a:pt x="2" y="165"/>
                    </a:cubicBezTo>
                    <a:cubicBezTo>
                      <a:pt x="22" y="145"/>
                      <a:pt x="34" y="118"/>
                      <a:pt x="34" y="88"/>
                    </a:cubicBezTo>
                    <a:cubicBezTo>
                      <a:pt x="34" y="58"/>
                      <a:pt x="22" y="31"/>
                      <a:pt x="2" y="11"/>
                    </a:cubicBezTo>
                    <a:cubicBezTo>
                      <a:pt x="0" y="9"/>
                      <a:pt x="0" y="5"/>
                      <a:pt x="2" y="2"/>
                    </a:cubicBezTo>
                    <a:cubicBezTo>
                      <a:pt x="5" y="0"/>
                      <a:pt x="9" y="0"/>
                      <a:pt x="11" y="2"/>
                    </a:cubicBezTo>
                    <a:cubicBezTo>
                      <a:pt x="33" y="24"/>
                      <a:pt x="47" y="55"/>
                      <a:pt x="47" y="88"/>
                    </a:cubicBezTo>
                    <a:cubicBezTo>
                      <a:pt x="47" y="122"/>
                      <a:pt x="33" y="152"/>
                      <a:pt x="12" y="174"/>
                    </a:cubicBezTo>
                    <a:cubicBezTo>
                      <a:pt x="10" y="175"/>
                      <a:pt x="9" y="176"/>
                      <a:pt x="7" y="176"/>
                    </a:cubicBezTo>
                    <a:cubicBezTo>
                      <a:pt x="5" y="176"/>
                      <a:pt x="4" y="175"/>
                      <a:pt x="2" y="17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1" name="Freeform 529"/>
              <p:cNvSpPr>
                <a:spLocks/>
              </p:cNvSpPr>
              <p:nvPr/>
            </p:nvSpPr>
            <p:spPr bwMode="auto">
              <a:xfrm>
                <a:off x="2791" y="2239"/>
                <a:ext cx="27" cy="109"/>
              </a:xfrm>
              <a:custGeom>
                <a:avLst/>
                <a:gdLst/>
                <a:ahLst/>
                <a:cxnLst>
                  <a:cxn ang="0">
                    <a:pos x="2" y="229"/>
                  </a:cxn>
                  <a:cxn ang="0">
                    <a:pos x="2" y="220"/>
                  </a:cxn>
                  <a:cxn ang="0">
                    <a:pos x="45" y="116"/>
                  </a:cxn>
                  <a:cxn ang="0">
                    <a:pos x="2" y="12"/>
                  </a:cxn>
                  <a:cxn ang="0">
                    <a:pos x="2" y="3"/>
                  </a:cxn>
                  <a:cxn ang="0">
                    <a:pos x="12" y="3"/>
                  </a:cxn>
                  <a:cxn ang="0">
                    <a:pos x="58" y="116"/>
                  </a:cxn>
                  <a:cxn ang="0">
                    <a:pos x="12" y="229"/>
                  </a:cxn>
                  <a:cxn ang="0">
                    <a:pos x="7" y="231"/>
                  </a:cxn>
                  <a:cxn ang="0">
                    <a:pos x="2" y="229"/>
                  </a:cxn>
                </a:cxnLst>
                <a:rect l="0" t="0" r="r" b="b"/>
                <a:pathLst>
                  <a:path w="58" h="231">
                    <a:moveTo>
                      <a:pt x="2" y="229"/>
                    </a:moveTo>
                    <a:cubicBezTo>
                      <a:pt x="0" y="226"/>
                      <a:pt x="0" y="222"/>
                      <a:pt x="2" y="220"/>
                    </a:cubicBezTo>
                    <a:cubicBezTo>
                      <a:pt x="29" y="193"/>
                      <a:pt x="45" y="157"/>
                      <a:pt x="45" y="116"/>
                    </a:cubicBezTo>
                    <a:cubicBezTo>
                      <a:pt x="45" y="75"/>
                      <a:pt x="29" y="39"/>
                      <a:pt x="2" y="12"/>
                    </a:cubicBezTo>
                    <a:cubicBezTo>
                      <a:pt x="0" y="10"/>
                      <a:pt x="0" y="6"/>
                      <a:pt x="2" y="3"/>
                    </a:cubicBezTo>
                    <a:cubicBezTo>
                      <a:pt x="5" y="0"/>
                      <a:pt x="9" y="0"/>
                      <a:pt x="12" y="3"/>
                    </a:cubicBezTo>
                    <a:cubicBezTo>
                      <a:pt x="41" y="32"/>
                      <a:pt x="58" y="72"/>
                      <a:pt x="58" y="116"/>
                    </a:cubicBezTo>
                    <a:cubicBezTo>
                      <a:pt x="58" y="160"/>
                      <a:pt x="41" y="200"/>
                      <a:pt x="12" y="229"/>
                    </a:cubicBezTo>
                    <a:cubicBezTo>
                      <a:pt x="10" y="230"/>
                      <a:pt x="9" y="231"/>
                      <a:pt x="7" y="231"/>
                    </a:cubicBezTo>
                    <a:cubicBezTo>
                      <a:pt x="5" y="231"/>
                      <a:pt x="4" y="230"/>
                      <a:pt x="2" y="229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2" name="Freeform 530"/>
              <p:cNvSpPr>
                <a:spLocks/>
              </p:cNvSpPr>
              <p:nvPr/>
            </p:nvSpPr>
            <p:spPr bwMode="auto">
              <a:xfrm>
                <a:off x="2801" y="2226"/>
                <a:ext cx="33" cy="135"/>
              </a:xfrm>
              <a:custGeom>
                <a:avLst/>
                <a:gdLst/>
                <a:ahLst/>
                <a:cxnLst>
                  <a:cxn ang="0">
                    <a:pos x="3" y="283"/>
                  </a:cxn>
                  <a:cxn ang="0">
                    <a:pos x="3" y="274"/>
                  </a:cxn>
                  <a:cxn ang="0">
                    <a:pos x="57" y="143"/>
                  </a:cxn>
                  <a:cxn ang="0">
                    <a:pos x="3" y="12"/>
                  </a:cxn>
                  <a:cxn ang="0">
                    <a:pos x="3" y="3"/>
                  </a:cxn>
                  <a:cxn ang="0">
                    <a:pos x="12" y="3"/>
                  </a:cxn>
                  <a:cxn ang="0">
                    <a:pos x="70" y="143"/>
                  </a:cxn>
                  <a:cxn ang="0">
                    <a:pos x="12" y="283"/>
                  </a:cxn>
                  <a:cxn ang="0">
                    <a:pos x="7" y="285"/>
                  </a:cxn>
                  <a:cxn ang="0">
                    <a:pos x="3" y="283"/>
                  </a:cxn>
                </a:cxnLst>
                <a:rect l="0" t="0" r="r" b="b"/>
                <a:pathLst>
                  <a:path w="70" h="285">
                    <a:moveTo>
                      <a:pt x="3" y="283"/>
                    </a:moveTo>
                    <a:cubicBezTo>
                      <a:pt x="0" y="281"/>
                      <a:pt x="0" y="276"/>
                      <a:pt x="3" y="274"/>
                    </a:cubicBezTo>
                    <a:cubicBezTo>
                      <a:pt x="36" y="240"/>
                      <a:pt x="57" y="194"/>
                      <a:pt x="57" y="143"/>
                    </a:cubicBezTo>
                    <a:cubicBezTo>
                      <a:pt x="57" y="92"/>
                      <a:pt x="36" y="46"/>
                      <a:pt x="3" y="12"/>
                    </a:cubicBezTo>
                    <a:cubicBezTo>
                      <a:pt x="0" y="10"/>
                      <a:pt x="0" y="5"/>
                      <a:pt x="3" y="3"/>
                    </a:cubicBezTo>
                    <a:cubicBezTo>
                      <a:pt x="5" y="0"/>
                      <a:pt x="9" y="0"/>
                      <a:pt x="12" y="3"/>
                    </a:cubicBezTo>
                    <a:cubicBezTo>
                      <a:pt x="48" y="39"/>
                      <a:pt x="70" y="88"/>
                      <a:pt x="70" y="143"/>
                    </a:cubicBezTo>
                    <a:cubicBezTo>
                      <a:pt x="70" y="198"/>
                      <a:pt x="48" y="247"/>
                      <a:pt x="12" y="283"/>
                    </a:cubicBezTo>
                    <a:cubicBezTo>
                      <a:pt x="11" y="284"/>
                      <a:pt x="9" y="285"/>
                      <a:pt x="7" y="285"/>
                    </a:cubicBezTo>
                    <a:cubicBezTo>
                      <a:pt x="6" y="285"/>
                      <a:pt x="4" y="284"/>
                      <a:pt x="3" y="283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3" name="Oval 531"/>
              <p:cNvSpPr>
                <a:spLocks noChangeArrowheads="1"/>
              </p:cNvSpPr>
              <p:nvPr/>
            </p:nvSpPr>
            <p:spPr bwMode="auto">
              <a:xfrm>
                <a:off x="2681" y="2273"/>
                <a:ext cx="15" cy="40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4" name="Freeform 532"/>
              <p:cNvSpPr>
                <a:spLocks/>
              </p:cNvSpPr>
              <p:nvPr/>
            </p:nvSpPr>
            <p:spPr bwMode="auto">
              <a:xfrm>
                <a:off x="2692" y="2273"/>
                <a:ext cx="21" cy="40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16" y="43"/>
                  </a:cxn>
                  <a:cxn ang="0">
                    <a:pos x="0" y="85"/>
                  </a:cxn>
                  <a:cxn ang="0">
                    <a:pos x="27" y="85"/>
                  </a:cxn>
                  <a:cxn ang="0">
                    <a:pos x="43" y="43"/>
                  </a:cxn>
                  <a:cxn ang="0">
                    <a:pos x="27" y="0"/>
                  </a:cxn>
                </a:cxnLst>
                <a:rect l="0" t="0" r="r" b="b"/>
                <a:pathLst>
                  <a:path w="43" h="85">
                    <a:moveTo>
                      <a:pt x="27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2" y="2"/>
                      <a:pt x="16" y="20"/>
                      <a:pt x="16" y="43"/>
                    </a:cubicBezTo>
                    <a:cubicBezTo>
                      <a:pt x="16" y="66"/>
                      <a:pt x="9" y="85"/>
                      <a:pt x="0" y="85"/>
                    </a:cubicBezTo>
                    <a:cubicBezTo>
                      <a:pt x="27" y="85"/>
                      <a:pt x="27" y="85"/>
                      <a:pt x="27" y="85"/>
                    </a:cubicBezTo>
                    <a:cubicBezTo>
                      <a:pt x="35" y="85"/>
                      <a:pt x="43" y="66"/>
                      <a:pt x="43" y="43"/>
                    </a:cubicBezTo>
                    <a:cubicBezTo>
                      <a:pt x="43" y="19"/>
                      <a:pt x="35" y="0"/>
                      <a:pt x="27" y="0"/>
                    </a:cubicBez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5" name="Oval 533"/>
              <p:cNvSpPr>
                <a:spLocks noChangeArrowheads="1"/>
              </p:cNvSpPr>
              <p:nvPr/>
            </p:nvSpPr>
            <p:spPr bwMode="auto">
              <a:xfrm>
                <a:off x="2747" y="2273"/>
                <a:ext cx="15" cy="40"/>
              </a:xfrm>
              <a:prstGeom prst="ellipse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6" name="Freeform 534"/>
              <p:cNvSpPr>
                <a:spLocks/>
              </p:cNvSpPr>
              <p:nvPr/>
            </p:nvSpPr>
            <p:spPr bwMode="auto">
              <a:xfrm>
                <a:off x="2731" y="2273"/>
                <a:ext cx="19" cy="4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39" y="0"/>
                  </a:cxn>
                  <a:cxn ang="0">
                    <a:pos x="39" y="0"/>
                  </a:cxn>
                  <a:cxn ang="0">
                    <a:pos x="26" y="43"/>
                  </a:cxn>
                  <a:cxn ang="0">
                    <a:pos x="42" y="85"/>
                  </a:cxn>
                  <a:cxn ang="0">
                    <a:pos x="16" y="85"/>
                  </a:cxn>
                  <a:cxn ang="0">
                    <a:pos x="0" y="43"/>
                  </a:cxn>
                  <a:cxn ang="0">
                    <a:pos x="16" y="0"/>
                  </a:cxn>
                </a:cxnLst>
                <a:rect l="0" t="0" r="r" b="b"/>
                <a:pathLst>
                  <a:path w="42" h="85">
                    <a:moveTo>
                      <a:pt x="16" y="0"/>
                    </a:moveTo>
                    <a:cubicBezTo>
                      <a:pt x="39" y="0"/>
                      <a:pt x="39" y="0"/>
                      <a:pt x="39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1" y="2"/>
                      <a:pt x="26" y="20"/>
                      <a:pt x="26" y="43"/>
                    </a:cubicBezTo>
                    <a:cubicBezTo>
                      <a:pt x="26" y="66"/>
                      <a:pt x="34" y="85"/>
                      <a:pt x="42" y="85"/>
                    </a:cubicBezTo>
                    <a:cubicBezTo>
                      <a:pt x="16" y="85"/>
                      <a:pt x="16" y="85"/>
                      <a:pt x="16" y="85"/>
                    </a:cubicBezTo>
                    <a:cubicBezTo>
                      <a:pt x="7" y="85"/>
                      <a:pt x="0" y="66"/>
                      <a:pt x="0" y="43"/>
                    </a:cubicBezTo>
                    <a:cubicBezTo>
                      <a:pt x="0" y="19"/>
                      <a:pt x="7" y="0"/>
                      <a:pt x="16" y="0"/>
                    </a:cubicBez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7" name="Freeform 535"/>
              <p:cNvSpPr>
                <a:spLocks/>
              </p:cNvSpPr>
              <p:nvPr/>
            </p:nvSpPr>
            <p:spPr bwMode="auto">
              <a:xfrm>
                <a:off x="2656" y="2265"/>
                <a:ext cx="17" cy="58"/>
              </a:xfrm>
              <a:custGeom>
                <a:avLst/>
                <a:gdLst/>
                <a:ahLst/>
                <a:cxnLst>
                  <a:cxn ang="0">
                    <a:pos x="24" y="120"/>
                  </a:cxn>
                  <a:cxn ang="0">
                    <a:pos x="0" y="61"/>
                  </a:cxn>
                  <a:cxn ang="0">
                    <a:pos x="24" y="2"/>
                  </a:cxn>
                  <a:cxn ang="0">
                    <a:pos x="34" y="2"/>
                  </a:cxn>
                  <a:cxn ang="0">
                    <a:pos x="34" y="11"/>
                  </a:cxn>
                  <a:cxn ang="0">
                    <a:pos x="13" y="61"/>
                  </a:cxn>
                  <a:cxn ang="0">
                    <a:pos x="34" y="111"/>
                  </a:cxn>
                  <a:cxn ang="0">
                    <a:pos x="34" y="111"/>
                  </a:cxn>
                  <a:cxn ang="0">
                    <a:pos x="34" y="120"/>
                  </a:cxn>
                  <a:cxn ang="0">
                    <a:pos x="29" y="122"/>
                  </a:cxn>
                  <a:cxn ang="0">
                    <a:pos x="24" y="120"/>
                  </a:cxn>
                </a:cxnLst>
                <a:rect l="0" t="0" r="r" b="b"/>
                <a:pathLst>
                  <a:path w="36" h="122">
                    <a:moveTo>
                      <a:pt x="24" y="120"/>
                    </a:moveTo>
                    <a:cubicBezTo>
                      <a:pt x="9" y="105"/>
                      <a:pt x="0" y="84"/>
                      <a:pt x="0" y="61"/>
                    </a:cubicBezTo>
                    <a:cubicBezTo>
                      <a:pt x="0" y="38"/>
                      <a:pt x="9" y="17"/>
                      <a:pt x="24" y="2"/>
                    </a:cubicBezTo>
                    <a:cubicBezTo>
                      <a:pt x="27" y="0"/>
                      <a:pt x="31" y="0"/>
                      <a:pt x="34" y="2"/>
                    </a:cubicBezTo>
                    <a:cubicBezTo>
                      <a:pt x="36" y="5"/>
                      <a:pt x="36" y="9"/>
                      <a:pt x="34" y="11"/>
                    </a:cubicBezTo>
                    <a:cubicBezTo>
                      <a:pt x="21" y="24"/>
                      <a:pt x="13" y="42"/>
                      <a:pt x="13" y="61"/>
                    </a:cubicBezTo>
                    <a:cubicBezTo>
                      <a:pt x="13" y="80"/>
                      <a:pt x="21" y="98"/>
                      <a:pt x="34" y="111"/>
                    </a:cubicBezTo>
                    <a:cubicBezTo>
                      <a:pt x="34" y="111"/>
                      <a:pt x="34" y="111"/>
                      <a:pt x="34" y="111"/>
                    </a:cubicBezTo>
                    <a:cubicBezTo>
                      <a:pt x="36" y="113"/>
                      <a:pt x="36" y="117"/>
                      <a:pt x="34" y="120"/>
                    </a:cubicBezTo>
                    <a:cubicBezTo>
                      <a:pt x="32" y="121"/>
                      <a:pt x="31" y="122"/>
                      <a:pt x="29" y="122"/>
                    </a:cubicBezTo>
                    <a:cubicBezTo>
                      <a:pt x="27" y="122"/>
                      <a:pt x="26" y="121"/>
                      <a:pt x="24" y="12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8" name="Freeform 536"/>
              <p:cNvSpPr>
                <a:spLocks/>
              </p:cNvSpPr>
              <p:nvPr/>
            </p:nvSpPr>
            <p:spPr bwMode="auto">
              <a:xfrm>
                <a:off x="2641" y="2252"/>
                <a:ext cx="22" cy="84"/>
              </a:xfrm>
              <a:custGeom>
                <a:avLst/>
                <a:gdLst/>
                <a:ahLst/>
                <a:cxnLst>
                  <a:cxn ang="0">
                    <a:pos x="35" y="174"/>
                  </a:cxn>
                  <a:cxn ang="0">
                    <a:pos x="0" y="88"/>
                  </a:cxn>
                  <a:cxn ang="0">
                    <a:pos x="35" y="2"/>
                  </a:cxn>
                  <a:cxn ang="0">
                    <a:pos x="35" y="2"/>
                  </a:cxn>
                  <a:cxn ang="0">
                    <a:pos x="44" y="2"/>
                  </a:cxn>
                  <a:cxn ang="0">
                    <a:pos x="44" y="11"/>
                  </a:cxn>
                  <a:cxn ang="0">
                    <a:pos x="13" y="88"/>
                  </a:cxn>
                  <a:cxn ang="0">
                    <a:pos x="44" y="165"/>
                  </a:cxn>
                  <a:cxn ang="0">
                    <a:pos x="44" y="174"/>
                  </a:cxn>
                  <a:cxn ang="0">
                    <a:pos x="40" y="176"/>
                  </a:cxn>
                  <a:cxn ang="0">
                    <a:pos x="35" y="174"/>
                  </a:cxn>
                </a:cxnLst>
                <a:rect l="0" t="0" r="r" b="b"/>
                <a:pathLst>
                  <a:path w="47" h="176">
                    <a:moveTo>
                      <a:pt x="35" y="174"/>
                    </a:moveTo>
                    <a:cubicBezTo>
                      <a:pt x="13" y="152"/>
                      <a:pt x="0" y="122"/>
                      <a:pt x="0" y="88"/>
                    </a:cubicBezTo>
                    <a:cubicBezTo>
                      <a:pt x="0" y="55"/>
                      <a:pt x="13" y="24"/>
                      <a:pt x="35" y="2"/>
                    </a:cubicBezTo>
                    <a:cubicBezTo>
                      <a:pt x="35" y="2"/>
                      <a:pt x="35" y="2"/>
                      <a:pt x="35" y="2"/>
                    </a:cubicBezTo>
                    <a:cubicBezTo>
                      <a:pt x="38" y="0"/>
                      <a:pt x="42" y="0"/>
                      <a:pt x="44" y="2"/>
                    </a:cubicBezTo>
                    <a:cubicBezTo>
                      <a:pt x="47" y="5"/>
                      <a:pt x="47" y="9"/>
                      <a:pt x="44" y="11"/>
                    </a:cubicBezTo>
                    <a:cubicBezTo>
                      <a:pt x="25" y="31"/>
                      <a:pt x="13" y="58"/>
                      <a:pt x="13" y="88"/>
                    </a:cubicBezTo>
                    <a:cubicBezTo>
                      <a:pt x="13" y="118"/>
                      <a:pt x="25" y="145"/>
                      <a:pt x="44" y="165"/>
                    </a:cubicBezTo>
                    <a:cubicBezTo>
                      <a:pt x="47" y="167"/>
                      <a:pt x="47" y="171"/>
                      <a:pt x="44" y="174"/>
                    </a:cubicBezTo>
                    <a:cubicBezTo>
                      <a:pt x="43" y="175"/>
                      <a:pt x="42" y="176"/>
                      <a:pt x="40" y="176"/>
                    </a:cubicBezTo>
                    <a:cubicBezTo>
                      <a:pt x="38" y="176"/>
                      <a:pt x="37" y="175"/>
                      <a:pt x="35" y="17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9" name="Freeform 537"/>
              <p:cNvSpPr>
                <a:spLocks/>
              </p:cNvSpPr>
              <p:nvPr/>
            </p:nvSpPr>
            <p:spPr bwMode="auto">
              <a:xfrm>
                <a:off x="2625" y="2239"/>
                <a:ext cx="28" cy="109"/>
              </a:xfrm>
              <a:custGeom>
                <a:avLst/>
                <a:gdLst/>
                <a:ahLst/>
                <a:cxnLst>
                  <a:cxn ang="0">
                    <a:pos x="47" y="229"/>
                  </a:cxn>
                  <a:cxn ang="0">
                    <a:pos x="0" y="116"/>
                  </a:cxn>
                  <a:cxn ang="0">
                    <a:pos x="47" y="3"/>
                  </a:cxn>
                  <a:cxn ang="0">
                    <a:pos x="56" y="3"/>
                  </a:cxn>
                  <a:cxn ang="0">
                    <a:pos x="56" y="12"/>
                  </a:cxn>
                  <a:cxn ang="0">
                    <a:pos x="13" y="116"/>
                  </a:cxn>
                  <a:cxn ang="0">
                    <a:pos x="56" y="220"/>
                  </a:cxn>
                  <a:cxn ang="0">
                    <a:pos x="56" y="220"/>
                  </a:cxn>
                  <a:cxn ang="0">
                    <a:pos x="56" y="229"/>
                  </a:cxn>
                  <a:cxn ang="0">
                    <a:pos x="52" y="231"/>
                  </a:cxn>
                  <a:cxn ang="0">
                    <a:pos x="47" y="229"/>
                  </a:cxn>
                </a:cxnLst>
                <a:rect l="0" t="0" r="r" b="b"/>
                <a:pathLst>
                  <a:path w="59" h="231">
                    <a:moveTo>
                      <a:pt x="47" y="229"/>
                    </a:moveTo>
                    <a:cubicBezTo>
                      <a:pt x="18" y="200"/>
                      <a:pt x="0" y="160"/>
                      <a:pt x="0" y="116"/>
                    </a:cubicBezTo>
                    <a:cubicBezTo>
                      <a:pt x="0" y="72"/>
                      <a:pt x="18" y="32"/>
                      <a:pt x="47" y="3"/>
                    </a:cubicBezTo>
                    <a:cubicBezTo>
                      <a:pt x="50" y="0"/>
                      <a:pt x="54" y="0"/>
                      <a:pt x="56" y="3"/>
                    </a:cubicBezTo>
                    <a:cubicBezTo>
                      <a:pt x="59" y="6"/>
                      <a:pt x="59" y="10"/>
                      <a:pt x="56" y="12"/>
                    </a:cubicBezTo>
                    <a:cubicBezTo>
                      <a:pt x="30" y="39"/>
                      <a:pt x="13" y="75"/>
                      <a:pt x="13" y="116"/>
                    </a:cubicBezTo>
                    <a:cubicBezTo>
                      <a:pt x="13" y="157"/>
                      <a:pt x="30" y="193"/>
                      <a:pt x="56" y="220"/>
                    </a:cubicBezTo>
                    <a:cubicBezTo>
                      <a:pt x="56" y="220"/>
                      <a:pt x="56" y="220"/>
                      <a:pt x="56" y="220"/>
                    </a:cubicBezTo>
                    <a:cubicBezTo>
                      <a:pt x="59" y="222"/>
                      <a:pt x="59" y="226"/>
                      <a:pt x="56" y="229"/>
                    </a:cubicBezTo>
                    <a:cubicBezTo>
                      <a:pt x="55" y="230"/>
                      <a:pt x="53" y="231"/>
                      <a:pt x="52" y="231"/>
                    </a:cubicBezTo>
                    <a:cubicBezTo>
                      <a:pt x="50" y="231"/>
                      <a:pt x="48" y="230"/>
                      <a:pt x="47" y="229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0" name="Freeform 538"/>
              <p:cNvSpPr>
                <a:spLocks/>
              </p:cNvSpPr>
              <p:nvPr/>
            </p:nvSpPr>
            <p:spPr bwMode="auto">
              <a:xfrm>
                <a:off x="2609" y="2226"/>
                <a:ext cx="33" cy="135"/>
              </a:xfrm>
              <a:custGeom>
                <a:avLst/>
                <a:gdLst/>
                <a:ahLst/>
                <a:cxnLst>
                  <a:cxn ang="0">
                    <a:pos x="58" y="283"/>
                  </a:cxn>
                  <a:cxn ang="0">
                    <a:pos x="0" y="143"/>
                  </a:cxn>
                  <a:cxn ang="0">
                    <a:pos x="58" y="3"/>
                  </a:cxn>
                  <a:cxn ang="0">
                    <a:pos x="58" y="3"/>
                  </a:cxn>
                  <a:cxn ang="0">
                    <a:pos x="67" y="3"/>
                  </a:cxn>
                  <a:cxn ang="0">
                    <a:pos x="67" y="12"/>
                  </a:cxn>
                  <a:cxn ang="0">
                    <a:pos x="13" y="143"/>
                  </a:cxn>
                  <a:cxn ang="0">
                    <a:pos x="67" y="274"/>
                  </a:cxn>
                  <a:cxn ang="0">
                    <a:pos x="67" y="283"/>
                  </a:cxn>
                  <a:cxn ang="0">
                    <a:pos x="62" y="285"/>
                  </a:cxn>
                  <a:cxn ang="0">
                    <a:pos x="58" y="283"/>
                  </a:cxn>
                </a:cxnLst>
                <a:rect l="0" t="0" r="r" b="b"/>
                <a:pathLst>
                  <a:path w="70" h="285">
                    <a:moveTo>
                      <a:pt x="58" y="283"/>
                    </a:moveTo>
                    <a:cubicBezTo>
                      <a:pt x="22" y="247"/>
                      <a:pt x="0" y="198"/>
                      <a:pt x="0" y="143"/>
                    </a:cubicBezTo>
                    <a:cubicBezTo>
                      <a:pt x="0" y="88"/>
                      <a:pt x="22" y="39"/>
                      <a:pt x="58" y="3"/>
                    </a:cubicBezTo>
                    <a:cubicBezTo>
                      <a:pt x="58" y="3"/>
                      <a:pt x="58" y="3"/>
                      <a:pt x="58" y="3"/>
                    </a:cubicBezTo>
                    <a:cubicBezTo>
                      <a:pt x="60" y="0"/>
                      <a:pt x="64" y="0"/>
                      <a:pt x="67" y="3"/>
                    </a:cubicBezTo>
                    <a:cubicBezTo>
                      <a:pt x="70" y="5"/>
                      <a:pt x="70" y="10"/>
                      <a:pt x="67" y="12"/>
                    </a:cubicBezTo>
                    <a:cubicBezTo>
                      <a:pt x="34" y="46"/>
                      <a:pt x="13" y="92"/>
                      <a:pt x="13" y="143"/>
                    </a:cubicBezTo>
                    <a:cubicBezTo>
                      <a:pt x="13" y="194"/>
                      <a:pt x="34" y="240"/>
                      <a:pt x="67" y="274"/>
                    </a:cubicBezTo>
                    <a:cubicBezTo>
                      <a:pt x="70" y="276"/>
                      <a:pt x="70" y="281"/>
                      <a:pt x="67" y="283"/>
                    </a:cubicBezTo>
                    <a:cubicBezTo>
                      <a:pt x="66" y="284"/>
                      <a:pt x="64" y="285"/>
                      <a:pt x="62" y="285"/>
                    </a:cubicBezTo>
                    <a:cubicBezTo>
                      <a:pt x="61" y="285"/>
                      <a:pt x="59" y="284"/>
                      <a:pt x="58" y="283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1" name="Freeform 539"/>
              <p:cNvSpPr>
                <a:spLocks/>
              </p:cNvSpPr>
              <p:nvPr/>
            </p:nvSpPr>
            <p:spPr bwMode="auto">
              <a:xfrm>
                <a:off x="2700" y="2286"/>
                <a:ext cx="43" cy="164"/>
              </a:xfrm>
              <a:custGeom>
                <a:avLst/>
                <a:gdLst/>
                <a:ahLst/>
                <a:cxnLst>
                  <a:cxn ang="0">
                    <a:pos x="53" y="173"/>
                  </a:cxn>
                  <a:cxn ang="0">
                    <a:pos x="53" y="6"/>
                  </a:cxn>
                  <a:cxn ang="0">
                    <a:pos x="46" y="0"/>
                  </a:cxn>
                  <a:cxn ang="0">
                    <a:pos x="40" y="6"/>
                  </a:cxn>
                  <a:cxn ang="0">
                    <a:pos x="40" y="175"/>
                  </a:cxn>
                  <a:cxn ang="0">
                    <a:pos x="0" y="346"/>
                  </a:cxn>
                  <a:cxn ang="0">
                    <a:pos x="13" y="346"/>
                  </a:cxn>
                  <a:cxn ang="0">
                    <a:pos x="40" y="232"/>
                  </a:cxn>
                  <a:cxn ang="0">
                    <a:pos x="40" y="346"/>
                  </a:cxn>
                  <a:cxn ang="0">
                    <a:pos x="53" y="346"/>
                  </a:cxn>
                  <a:cxn ang="0">
                    <a:pos x="53" y="233"/>
                  </a:cxn>
                  <a:cxn ang="0">
                    <a:pos x="78" y="346"/>
                  </a:cxn>
                  <a:cxn ang="0">
                    <a:pos x="91" y="346"/>
                  </a:cxn>
                  <a:cxn ang="0">
                    <a:pos x="53" y="174"/>
                  </a:cxn>
                  <a:cxn ang="0">
                    <a:pos x="53" y="173"/>
                  </a:cxn>
                </a:cxnLst>
                <a:rect l="0" t="0" r="r" b="b"/>
                <a:pathLst>
                  <a:path w="91" h="346">
                    <a:moveTo>
                      <a:pt x="53" y="173"/>
                    </a:moveTo>
                    <a:cubicBezTo>
                      <a:pt x="53" y="6"/>
                      <a:pt x="53" y="6"/>
                      <a:pt x="53" y="6"/>
                    </a:cubicBezTo>
                    <a:cubicBezTo>
                      <a:pt x="53" y="3"/>
                      <a:pt x="50" y="0"/>
                      <a:pt x="46" y="0"/>
                    </a:cubicBezTo>
                    <a:cubicBezTo>
                      <a:pt x="43" y="0"/>
                      <a:pt x="40" y="3"/>
                      <a:pt x="40" y="6"/>
                    </a:cubicBezTo>
                    <a:cubicBezTo>
                      <a:pt x="40" y="175"/>
                      <a:pt x="40" y="175"/>
                      <a:pt x="40" y="175"/>
                    </a:cubicBezTo>
                    <a:cubicBezTo>
                      <a:pt x="0" y="346"/>
                      <a:pt x="0" y="346"/>
                      <a:pt x="0" y="346"/>
                    </a:cubicBezTo>
                    <a:cubicBezTo>
                      <a:pt x="13" y="346"/>
                      <a:pt x="13" y="346"/>
                      <a:pt x="13" y="346"/>
                    </a:cubicBezTo>
                    <a:cubicBezTo>
                      <a:pt x="40" y="232"/>
                      <a:pt x="40" y="232"/>
                      <a:pt x="40" y="232"/>
                    </a:cubicBezTo>
                    <a:cubicBezTo>
                      <a:pt x="40" y="346"/>
                      <a:pt x="40" y="346"/>
                      <a:pt x="40" y="346"/>
                    </a:cubicBezTo>
                    <a:cubicBezTo>
                      <a:pt x="53" y="346"/>
                      <a:pt x="53" y="346"/>
                      <a:pt x="53" y="346"/>
                    </a:cubicBezTo>
                    <a:cubicBezTo>
                      <a:pt x="53" y="233"/>
                      <a:pt x="53" y="233"/>
                      <a:pt x="53" y="233"/>
                    </a:cubicBezTo>
                    <a:cubicBezTo>
                      <a:pt x="78" y="346"/>
                      <a:pt x="78" y="346"/>
                      <a:pt x="78" y="346"/>
                    </a:cubicBezTo>
                    <a:cubicBezTo>
                      <a:pt x="91" y="346"/>
                      <a:pt x="91" y="346"/>
                      <a:pt x="91" y="346"/>
                    </a:cubicBezTo>
                    <a:cubicBezTo>
                      <a:pt x="53" y="174"/>
                      <a:pt x="53" y="174"/>
                      <a:pt x="53" y="174"/>
                    </a:cubicBezTo>
                    <a:lnTo>
                      <a:pt x="53" y="17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44" name="Group 540"/>
            <p:cNvGrpSpPr>
              <a:grpSpLocks/>
            </p:cNvGrpSpPr>
            <p:nvPr/>
          </p:nvGrpSpPr>
          <p:grpSpPr bwMode="auto">
            <a:xfrm>
              <a:off x="4296390" y="3093642"/>
              <a:ext cx="792162" cy="465212"/>
              <a:chOff x="1973" y="2290"/>
              <a:chExt cx="499" cy="347"/>
            </a:xfrm>
          </p:grpSpPr>
          <p:sp>
            <p:nvSpPr>
              <p:cNvPr id="157" name="Oval 541"/>
              <p:cNvSpPr>
                <a:spLocks noChangeArrowheads="1"/>
              </p:cNvSpPr>
              <p:nvPr/>
            </p:nvSpPr>
            <p:spPr bwMode="auto">
              <a:xfrm rot="261021">
                <a:off x="1973" y="2330"/>
                <a:ext cx="499" cy="307"/>
              </a:xfrm>
              <a:prstGeom prst="ellipse">
                <a:avLst/>
              </a:prstGeom>
              <a:solidFill>
                <a:srgbClr val="FF8200">
                  <a:alpha val="50000"/>
                </a:srgbClr>
              </a:solidFill>
              <a:ln w="19050" algn="ctr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58" name="Group 542"/>
              <p:cNvGrpSpPr>
                <a:grpSpLocks/>
              </p:cNvGrpSpPr>
              <p:nvPr/>
            </p:nvGrpSpPr>
            <p:grpSpPr bwMode="auto">
              <a:xfrm>
                <a:off x="2120" y="2290"/>
                <a:ext cx="204" cy="204"/>
                <a:chOff x="6249" y="609"/>
                <a:chExt cx="268" cy="269"/>
              </a:xfrm>
            </p:grpSpPr>
            <p:sp>
              <p:nvSpPr>
                <p:cNvPr id="159" name="Freeform 543"/>
                <p:cNvSpPr>
                  <a:spLocks/>
                </p:cNvSpPr>
                <p:nvPr/>
              </p:nvSpPr>
              <p:spPr bwMode="auto">
                <a:xfrm>
                  <a:off x="6251" y="612"/>
                  <a:ext cx="263" cy="262"/>
                </a:xfrm>
                <a:custGeom>
                  <a:avLst/>
                  <a:gdLst/>
                  <a:ahLst/>
                  <a:cxnLst>
                    <a:cxn ang="0">
                      <a:pos x="554" y="494"/>
                    </a:cxn>
                    <a:cxn ang="0">
                      <a:pos x="491" y="556"/>
                    </a:cxn>
                    <a:cxn ang="0">
                      <a:pos x="63" y="554"/>
                    </a:cxn>
                    <a:cxn ang="0">
                      <a:pos x="0" y="492"/>
                    </a:cxn>
                    <a:cxn ang="0">
                      <a:pos x="2" y="63"/>
                    </a:cxn>
                    <a:cxn ang="0">
                      <a:pos x="65" y="0"/>
                    </a:cxn>
                    <a:cxn ang="0">
                      <a:pos x="494" y="2"/>
                    </a:cxn>
                    <a:cxn ang="0">
                      <a:pos x="556" y="65"/>
                    </a:cxn>
                    <a:cxn ang="0">
                      <a:pos x="554" y="494"/>
                    </a:cxn>
                  </a:cxnLst>
                  <a:rect l="0" t="0" r="r" b="b"/>
                  <a:pathLst>
                    <a:path w="556" h="556">
                      <a:moveTo>
                        <a:pt x="554" y="494"/>
                      </a:moveTo>
                      <a:cubicBezTo>
                        <a:pt x="554" y="528"/>
                        <a:pt x="526" y="556"/>
                        <a:pt x="491" y="556"/>
                      </a:cubicBezTo>
                      <a:cubicBezTo>
                        <a:pt x="63" y="554"/>
                        <a:pt x="63" y="554"/>
                        <a:pt x="63" y="554"/>
                      </a:cubicBezTo>
                      <a:cubicBezTo>
                        <a:pt x="28" y="554"/>
                        <a:pt x="0" y="526"/>
                        <a:pt x="0" y="492"/>
                      </a:cubicBezTo>
                      <a:cubicBezTo>
                        <a:pt x="2" y="63"/>
                        <a:pt x="2" y="63"/>
                        <a:pt x="2" y="63"/>
                      </a:cubicBezTo>
                      <a:cubicBezTo>
                        <a:pt x="2" y="28"/>
                        <a:pt x="30" y="0"/>
                        <a:pt x="65" y="0"/>
                      </a:cubicBezTo>
                      <a:cubicBezTo>
                        <a:pt x="494" y="2"/>
                        <a:pt x="494" y="2"/>
                        <a:pt x="494" y="2"/>
                      </a:cubicBezTo>
                      <a:cubicBezTo>
                        <a:pt x="528" y="2"/>
                        <a:pt x="556" y="30"/>
                        <a:pt x="556" y="65"/>
                      </a:cubicBezTo>
                      <a:lnTo>
                        <a:pt x="554" y="49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FF8200">
                        <a:gamma/>
                        <a:tint val="50980"/>
                        <a:invGamma/>
                      </a:srgbClr>
                    </a:gs>
                    <a:gs pos="100000">
                      <a:srgbClr val="FF82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0" name="Freeform 544"/>
                <p:cNvSpPr>
                  <a:spLocks noEditPoints="1"/>
                </p:cNvSpPr>
                <p:nvPr/>
              </p:nvSpPr>
              <p:spPr bwMode="auto">
                <a:xfrm>
                  <a:off x="6249" y="609"/>
                  <a:ext cx="268" cy="269"/>
                </a:xfrm>
                <a:custGeom>
                  <a:avLst/>
                  <a:gdLst/>
                  <a:ahLst/>
                  <a:cxnLst>
                    <a:cxn ang="0">
                      <a:pos x="498" y="569"/>
                    </a:cxn>
                    <a:cxn ang="0">
                      <a:pos x="498" y="569"/>
                    </a:cxn>
                    <a:cxn ang="0">
                      <a:pos x="498" y="569"/>
                    </a:cxn>
                    <a:cxn ang="0">
                      <a:pos x="69" y="567"/>
                    </a:cxn>
                    <a:cxn ang="0">
                      <a:pos x="0" y="498"/>
                    </a:cxn>
                    <a:cxn ang="0">
                      <a:pos x="0" y="497"/>
                    </a:cxn>
                    <a:cxn ang="0">
                      <a:pos x="2" y="69"/>
                    </a:cxn>
                    <a:cxn ang="0">
                      <a:pos x="71" y="0"/>
                    </a:cxn>
                    <a:cxn ang="0">
                      <a:pos x="71" y="0"/>
                    </a:cxn>
                    <a:cxn ang="0">
                      <a:pos x="71" y="0"/>
                    </a:cxn>
                    <a:cxn ang="0">
                      <a:pos x="500" y="2"/>
                    </a:cxn>
                    <a:cxn ang="0">
                      <a:pos x="568" y="70"/>
                    </a:cxn>
                    <a:cxn ang="0">
                      <a:pos x="568" y="71"/>
                    </a:cxn>
                    <a:cxn ang="0">
                      <a:pos x="567" y="500"/>
                    </a:cxn>
                    <a:cxn ang="0">
                      <a:pos x="498" y="569"/>
                    </a:cxn>
                    <a:cxn ang="0">
                      <a:pos x="498" y="569"/>
                    </a:cxn>
                    <a:cxn ang="0">
                      <a:pos x="69" y="554"/>
                    </a:cxn>
                    <a:cxn ang="0">
                      <a:pos x="497" y="556"/>
                    </a:cxn>
                    <a:cxn ang="0">
                      <a:pos x="498" y="556"/>
                    </a:cxn>
                    <a:cxn ang="0">
                      <a:pos x="498" y="556"/>
                    </a:cxn>
                    <a:cxn ang="0">
                      <a:pos x="554" y="500"/>
                    </a:cxn>
                    <a:cxn ang="0">
                      <a:pos x="555" y="71"/>
                    </a:cxn>
                    <a:cxn ang="0">
                      <a:pos x="555" y="71"/>
                    </a:cxn>
                    <a:cxn ang="0">
                      <a:pos x="500" y="15"/>
                    </a:cxn>
                    <a:cxn ang="0">
                      <a:pos x="71" y="13"/>
                    </a:cxn>
                    <a:cxn ang="0">
                      <a:pos x="71" y="13"/>
                    </a:cxn>
                    <a:cxn ang="0">
                      <a:pos x="71" y="13"/>
                    </a:cxn>
                    <a:cxn ang="0">
                      <a:pos x="15" y="69"/>
                    </a:cxn>
                    <a:cxn ang="0">
                      <a:pos x="13" y="498"/>
                    </a:cxn>
                    <a:cxn ang="0">
                      <a:pos x="13" y="498"/>
                    </a:cxn>
                    <a:cxn ang="0">
                      <a:pos x="69" y="554"/>
                    </a:cxn>
                  </a:cxnLst>
                  <a:rect l="0" t="0" r="r" b="b"/>
                  <a:pathLst>
                    <a:path w="568" h="569">
                      <a:moveTo>
                        <a:pt x="498" y="569"/>
                      </a:moveTo>
                      <a:cubicBezTo>
                        <a:pt x="498" y="569"/>
                        <a:pt x="498" y="569"/>
                        <a:pt x="498" y="569"/>
                      </a:cubicBezTo>
                      <a:cubicBezTo>
                        <a:pt x="498" y="569"/>
                        <a:pt x="498" y="569"/>
                        <a:pt x="498" y="569"/>
                      </a:cubicBezTo>
                      <a:cubicBezTo>
                        <a:pt x="69" y="567"/>
                        <a:pt x="69" y="567"/>
                        <a:pt x="69" y="567"/>
                      </a:cubicBezTo>
                      <a:cubicBezTo>
                        <a:pt x="31" y="567"/>
                        <a:pt x="0" y="536"/>
                        <a:pt x="0" y="498"/>
                      </a:cubicBezTo>
                      <a:cubicBezTo>
                        <a:pt x="0" y="498"/>
                        <a:pt x="0" y="498"/>
                        <a:pt x="0" y="497"/>
                      </a:cubicBezTo>
                      <a:cubicBezTo>
                        <a:pt x="2" y="69"/>
                        <a:pt x="2" y="69"/>
                        <a:pt x="2" y="69"/>
                      </a:cubicBezTo>
                      <a:cubicBezTo>
                        <a:pt x="2" y="31"/>
                        <a:pt x="33" y="0"/>
                        <a:pt x="71" y="0"/>
                      </a:cubicBezTo>
                      <a:cubicBezTo>
                        <a:pt x="71" y="0"/>
                        <a:pt x="71" y="0"/>
                        <a:pt x="71" y="0"/>
                      </a:cubicBezTo>
                      <a:cubicBezTo>
                        <a:pt x="71" y="0"/>
                        <a:pt x="71" y="0"/>
                        <a:pt x="71" y="0"/>
                      </a:cubicBezTo>
                      <a:cubicBezTo>
                        <a:pt x="500" y="2"/>
                        <a:pt x="500" y="2"/>
                        <a:pt x="500" y="2"/>
                      </a:cubicBezTo>
                      <a:cubicBezTo>
                        <a:pt x="538" y="2"/>
                        <a:pt x="568" y="33"/>
                        <a:pt x="568" y="70"/>
                      </a:cubicBezTo>
                      <a:cubicBezTo>
                        <a:pt x="568" y="71"/>
                        <a:pt x="568" y="71"/>
                        <a:pt x="568" y="71"/>
                      </a:cubicBezTo>
                      <a:cubicBezTo>
                        <a:pt x="567" y="500"/>
                        <a:pt x="567" y="500"/>
                        <a:pt x="567" y="500"/>
                      </a:cubicBezTo>
                      <a:cubicBezTo>
                        <a:pt x="567" y="538"/>
                        <a:pt x="536" y="568"/>
                        <a:pt x="498" y="569"/>
                      </a:cubicBezTo>
                      <a:cubicBezTo>
                        <a:pt x="498" y="569"/>
                        <a:pt x="498" y="569"/>
                        <a:pt x="498" y="569"/>
                      </a:cubicBezTo>
                      <a:close/>
                      <a:moveTo>
                        <a:pt x="69" y="554"/>
                      </a:moveTo>
                      <a:cubicBezTo>
                        <a:pt x="497" y="556"/>
                        <a:pt x="497" y="556"/>
                        <a:pt x="497" y="556"/>
                      </a:cubicBezTo>
                      <a:cubicBezTo>
                        <a:pt x="498" y="556"/>
                        <a:pt x="498" y="556"/>
                        <a:pt x="498" y="556"/>
                      </a:cubicBezTo>
                      <a:cubicBezTo>
                        <a:pt x="498" y="556"/>
                        <a:pt x="498" y="556"/>
                        <a:pt x="498" y="556"/>
                      </a:cubicBezTo>
                      <a:cubicBezTo>
                        <a:pt x="529" y="556"/>
                        <a:pt x="554" y="531"/>
                        <a:pt x="554" y="500"/>
                      </a:cubicBezTo>
                      <a:cubicBezTo>
                        <a:pt x="555" y="71"/>
                        <a:pt x="555" y="71"/>
                        <a:pt x="555" y="71"/>
                      </a:cubicBezTo>
                      <a:cubicBezTo>
                        <a:pt x="555" y="71"/>
                        <a:pt x="555" y="71"/>
                        <a:pt x="555" y="71"/>
                      </a:cubicBezTo>
                      <a:cubicBezTo>
                        <a:pt x="555" y="40"/>
                        <a:pt x="530" y="15"/>
                        <a:pt x="500" y="15"/>
                      </a:cubicBezTo>
                      <a:cubicBezTo>
                        <a:pt x="71" y="13"/>
                        <a:pt x="71" y="13"/>
                        <a:pt x="71" y="13"/>
                      </a:cubicBezTo>
                      <a:cubicBezTo>
                        <a:pt x="71" y="13"/>
                        <a:pt x="71" y="13"/>
                        <a:pt x="71" y="13"/>
                      </a:cubicBezTo>
                      <a:cubicBezTo>
                        <a:pt x="71" y="13"/>
                        <a:pt x="71" y="13"/>
                        <a:pt x="71" y="13"/>
                      </a:cubicBezTo>
                      <a:cubicBezTo>
                        <a:pt x="40" y="13"/>
                        <a:pt x="15" y="38"/>
                        <a:pt x="15" y="69"/>
                      </a:cubicBezTo>
                      <a:cubicBezTo>
                        <a:pt x="13" y="498"/>
                        <a:pt x="13" y="498"/>
                        <a:pt x="13" y="498"/>
                      </a:cubicBezTo>
                      <a:cubicBezTo>
                        <a:pt x="13" y="498"/>
                        <a:pt x="13" y="498"/>
                        <a:pt x="13" y="498"/>
                      </a:cubicBezTo>
                      <a:cubicBezTo>
                        <a:pt x="13" y="529"/>
                        <a:pt x="38" y="554"/>
                        <a:pt x="69" y="554"/>
                      </a:cubicBezTo>
                      <a:close/>
                    </a:path>
                  </a:pathLst>
                </a:custGeom>
                <a:solidFill>
                  <a:srgbClr val="FF82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1" name="Freeform 545"/>
                <p:cNvSpPr>
                  <a:spLocks/>
                </p:cNvSpPr>
                <p:nvPr/>
              </p:nvSpPr>
              <p:spPr bwMode="auto">
                <a:xfrm>
                  <a:off x="6414" y="709"/>
                  <a:ext cx="18" cy="64"/>
                </a:xfrm>
                <a:custGeom>
                  <a:avLst/>
                  <a:gdLst/>
                  <a:ahLst/>
                  <a:cxnLst>
                    <a:cxn ang="0">
                      <a:pos x="3" y="133"/>
                    </a:cxn>
                    <a:cxn ang="0">
                      <a:pos x="3" y="124"/>
                    </a:cxn>
                    <a:cxn ang="0">
                      <a:pos x="26" y="68"/>
                    </a:cxn>
                    <a:cxn ang="0">
                      <a:pos x="26" y="68"/>
                    </a:cxn>
                    <a:cxn ang="0">
                      <a:pos x="4" y="12"/>
                    </a:cxn>
                    <a:cxn ang="0">
                      <a:pos x="4" y="3"/>
                    </a:cxn>
                    <a:cxn ang="0">
                      <a:pos x="13" y="3"/>
                    </a:cxn>
                    <a:cxn ang="0">
                      <a:pos x="39" y="68"/>
                    </a:cxn>
                    <a:cxn ang="0">
                      <a:pos x="39" y="68"/>
                    </a:cxn>
                    <a:cxn ang="0">
                      <a:pos x="12" y="133"/>
                    </a:cxn>
                    <a:cxn ang="0">
                      <a:pos x="12" y="133"/>
                    </a:cxn>
                    <a:cxn ang="0">
                      <a:pos x="8" y="135"/>
                    </a:cxn>
                    <a:cxn ang="0">
                      <a:pos x="3" y="133"/>
                    </a:cxn>
                  </a:cxnLst>
                  <a:rect l="0" t="0" r="r" b="b"/>
                  <a:pathLst>
                    <a:path w="39" h="135">
                      <a:moveTo>
                        <a:pt x="3" y="133"/>
                      </a:moveTo>
                      <a:cubicBezTo>
                        <a:pt x="0" y="130"/>
                        <a:pt x="0" y="126"/>
                        <a:pt x="3" y="124"/>
                      </a:cubicBezTo>
                      <a:cubicBezTo>
                        <a:pt x="17" y="110"/>
                        <a:pt x="26" y="90"/>
                        <a:pt x="26" y="68"/>
                      </a:cubicBezTo>
                      <a:cubicBezTo>
                        <a:pt x="26" y="68"/>
                        <a:pt x="26" y="68"/>
                        <a:pt x="26" y="68"/>
                      </a:cubicBezTo>
                      <a:cubicBezTo>
                        <a:pt x="26" y="46"/>
                        <a:pt x="18" y="26"/>
                        <a:pt x="4" y="12"/>
                      </a:cubicBezTo>
                      <a:cubicBezTo>
                        <a:pt x="1" y="9"/>
                        <a:pt x="1" y="5"/>
                        <a:pt x="4" y="3"/>
                      </a:cubicBezTo>
                      <a:cubicBezTo>
                        <a:pt x="6" y="0"/>
                        <a:pt x="10" y="0"/>
                        <a:pt x="13" y="3"/>
                      </a:cubicBezTo>
                      <a:cubicBezTo>
                        <a:pt x="29" y="19"/>
                        <a:pt x="39" y="42"/>
                        <a:pt x="39" y="68"/>
                      </a:cubicBezTo>
                      <a:cubicBezTo>
                        <a:pt x="39" y="68"/>
                        <a:pt x="39" y="68"/>
                        <a:pt x="39" y="68"/>
                      </a:cubicBezTo>
                      <a:cubicBezTo>
                        <a:pt x="39" y="93"/>
                        <a:pt x="29" y="116"/>
                        <a:pt x="12" y="133"/>
                      </a:cubicBezTo>
                      <a:cubicBezTo>
                        <a:pt x="12" y="133"/>
                        <a:pt x="12" y="133"/>
                        <a:pt x="12" y="133"/>
                      </a:cubicBezTo>
                      <a:cubicBezTo>
                        <a:pt x="11" y="134"/>
                        <a:pt x="9" y="135"/>
                        <a:pt x="8" y="135"/>
                      </a:cubicBezTo>
                      <a:cubicBezTo>
                        <a:pt x="6" y="135"/>
                        <a:pt x="4" y="134"/>
                        <a:pt x="3" y="13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2" name="Freeform 546"/>
                <p:cNvSpPr>
                  <a:spLocks/>
                </p:cNvSpPr>
                <p:nvPr/>
              </p:nvSpPr>
              <p:spPr bwMode="auto">
                <a:xfrm>
                  <a:off x="6429" y="695"/>
                  <a:ext cx="24" cy="92"/>
                </a:xfrm>
                <a:custGeom>
                  <a:avLst/>
                  <a:gdLst/>
                  <a:ahLst/>
                  <a:cxnLst>
                    <a:cxn ang="0">
                      <a:pos x="2" y="193"/>
                    </a:cxn>
                    <a:cxn ang="0">
                      <a:pos x="2" y="184"/>
                    </a:cxn>
                    <a:cxn ang="0">
                      <a:pos x="38" y="98"/>
                    </a:cxn>
                    <a:cxn ang="0">
                      <a:pos x="38" y="98"/>
                    </a:cxn>
                    <a:cxn ang="0">
                      <a:pos x="3" y="12"/>
                    </a:cxn>
                    <a:cxn ang="0">
                      <a:pos x="3" y="12"/>
                    </a:cxn>
                    <a:cxn ang="0">
                      <a:pos x="3" y="2"/>
                    </a:cxn>
                    <a:cxn ang="0">
                      <a:pos x="12" y="3"/>
                    </a:cxn>
                    <a:cxn ang="0">
                      <a:pos x="51" y="98"/>
                    </a:cxn>
                    <a:cxn ang="0">
                      <a:pos x="51" y="98"/>
                    </a:cxn>
                    <a:cxn ang="0">
                      <a:pos x="51" y="98"/>
                    </a:cxn>
                    <a:cxn ang="0">
                      <a:pos x="11" y="193"/>
                    </a:cxn>
                    <a:cxn ang="0">
                      <a:pos x="7" y="195"/>
                    </a:cxn>
                    <a:cxn ang="0">
                      <a:pos x="2" y="193"/>
                    </a:cxn>
                  </a:cxnLst>
                  <a:rect l="0" t="0" r="r" b="b"/>
                  <a:pathLst>
                    <a:path w="51" h="195">
                      <a:moveTo>
                        <a:pt x="2" y="193"/>
                      </a:moveTo>
                      <a:cubicBezTo>
                        <a:pt x="0" y="191"/>
                        <a:pt x="0" y="187"/>
                        <a:pt x="2" y="184"/>
                      </a:cubicBezTo>
                      <a:cubicBezTo>
                        <a:pt x="24" y="162"/>
                        <a:pt x="38" y="132"/>
                        <a:pt x="38" y="98"/>
                      </a:cubicBezTo>
                      <a:cubicBezTo>
                        <a:pt x="38" y="98"/>
                        <a:pt x="38" y="98"/>
                        <a:pt x="38" y="98"/>
                      </a:cubicBezTo>
                      <a:cubicBezTo>
                        <a:pt x="38" y="64"/>
                        <a:pt x="25" y="34"/>
                        <a:pt x="3" y="12"/>
                      </a:cubicBezTo>
                      <a:cubicBezTo>
                        <a:pt x="3" y="12"/>
                        <a:pt x="3" y="12"/>
                        <a:pt x="3" y="12"/>
                      </a:cubicBezTo>
                      <a:cubicBezTo>
                        <a:pt x="0" y="9"/>
                        <a:pt x="0" y="5"/>
                        <a:pt x="3" y="2"/>
                      </a:cubicBezTo>
                      <a:cubicBezTo>
                        <a:pt x="5" y="0"/>
                        <a:pt x="10" y="0"/>
                        <a:pt x="12" y="3"/>
                      </a:cubicBezTo>
                      <a:cubicBezTo>
                        <a:pt x="36" y="27"/>
                        <a:pt x="51" y="61"/>
                        <a:pt x="51" y="98"/>
                      </a:cubicBezTo>
                      <a:cubicBezTo>
                        <a:pt x="51" y="98"/>
                        <a:pt x="51" y="98"/>
                        <a:pt x="51" y="98"/>
                      </a:cubicBezTo>
                      <a:cubicBezTo>
                        <a:pt x="51" y="98"/>
                        <a:pt x="51" y="98"/>
                        <a:pt x="51" y="98"/>
                      </a:cubicBezTo>
                      <a:cubicBezTo>
                        <a:pt x="51" y="135"/>
                        <a:pt x="36" y="169"/>
                        <a:pt x="11" y="193"/>
                      </a:cubicBezTo>
                      <a:cubicBezTo>
                        <a:pt x="10" y="195"/>
                        <a:pt x="8" y="195"/>
                        <a:pt x="7" y="195"/>
                      </a:cubicBezTo>
                      <a:cubicBezTo>
                        <a:pt x="5" y="195"/>
                        <a:pt x="3" y="195"/>
                        <a:pt x="2" y="19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3" name="Freeform 547"/>
                <p:cNvSpPr>
                  <a:spLocks/>
                </p:cNvSpPr>
                <p:nvPr/>
              </p:nvSpPr>
              <p:spPr bwMode="auto">
                <a:xfrm>
                  <a:off x="6443" y="681"/>
                  <a:ext cx="30" cy="121"/>
                </a:xfrm>
                <a:custGeom>
                  <a:avLst/>
                  <a:gdLst/>
                  <a:ahLst/>
                  <a:cxnLst>
                    <a:cxn ang="0">
                      <a:pos x="2" y="254"/>
                    </a:cxn>
                    <a:cxn ang="0">
                      <a:pos x="2" y="245"/>
                    </a:cxn>
                    <a:cxn ang="0">
                      <a:pos x="51" y="128"/>
                    </a:cxn>
                    <a:cxn ang="0">
                      <a:pos x="51" y="128"/>
                    </a:cxn>
                    <a:cxn ang="0">
                      <a:pos x="3" y="12"/>
                    </a:cxn>
                    <a:cxn ang="0">
                      <a:pos x="3" y="2"/>
                    </a:cxn>
                    <a:cxn ang="0">
                      <a:pos x="13" y="2"/>
                    </a:cxn>
                    <a:cxn ang="0">
                      <a:pos x="64" y="128"/>
                    </a:cxn>
                    <a:cxn ang="0">
                      <a:pos x="64" y="128"/>
                    </a:cxn>
                    <a:cxn ang="0">
                      <a:pos x="12" y="254"/>
                    </a:cxn>
                    <a:cxn ang="0">
                      <a:pos x="12" y="254"/>
                    </a:cxn>
                    <a:cxn ang="0">
                      <a:pos x="7" y="256"/>
                    </a:cxn>
                    <a:cxn ang="0">
                      <a:pos x="2" y="254"/>
                    </a:cxn>
                  </a:cxnLst>
                  <a:rect l="0" t="0" r="r" b="b"/>
                  <a:pathLst>
                    <a:path w="64" h="256">
                      <a:moveTo>
                        <a:pt x="2" y="254"/>
                      </a:moveTo>
                      <a:cubicBezTo>
                        <a:pt x="0" y="251"/>
                        <a:pt x="0" y="247"/>
                        <a:pt x="2" y="245"/>
                      </a:cubicBezTo>
                      <a:cubicBezTo>
                        <a:pt x="32" y="215"/>
                        <a:pt x="51" y="174"/>
                        <a:pt x="51" y="128"/>
                      </a:cubicBezTo>
                      <a:cubicBezTo>
                        <a:pt x="51" y="128"/>
                        <a:pt x="51" y="128"/>
                        <a:pt x="51" y="128"/>
                      </a:cubicBezTo>
                      <a:cubicBezTo>
                        <a:pt x="51" y="82"/>
                        <a:pt x="33" y="41"/>
                        <a:pt x="3" y="12"/>
                      </a:cubicBezTo>
                      <a:cubicBezTo>
                        <a:pt x="1" y="9"/>
                        <a:pt x="1" y="5"/>
                        <a:pt x="3" y="2"/>
                      </a:cubicBezTo>
                      <a:cubicBezTo>
                        <a:pt x="6" y="0"/>
                        <a:pt x="10" y="0"/>
                        <a:pt x="13" y="2"/>
                      </a:cubicBezTo>
                      <a:cubicBezTo>
                        <a:pt x="44" y="34"/>
                        <a:pt x="64" y="79"/>
                        <a:pt x="64" y="128"/>
                      </a:cubicBezTo>
                      <a:cubicBezTo>
                        <a:pt x="64" y="128"/>
                        <a:pt x="64" y="128"/>
                        <a:pt x="64" y="128"/>
                      </a:cubicBezTo>
                      <a:cubicBezTo>
                        <a:pt x="64" y="177"/>
                        <a:pt x="44" y="222"/>
                        <a:pt x="12" y="254"/>
                      </a:cubicBezTo>
                      <a:cubicBezTo>
                        <a:pt x="12" y="254"/>
                        <a:pt x="12" y="254"/>
                        <a:pt x="12" y="254"/>
                      </a:cubicBezTo>
                      <a:cubicBezTo>
                        <a:pt x="10" y="255"/>
                        <a:pt x="9" y="256"/>
                        <a:pt x="7" y="256"/>
                      </a:cubicBezTo>
                      <a:cubicBezTo>
                        <a:pt x="5" y="256"/>
                        <a:pt x="4" y="255"/>
                        <a:pt x="2" y="25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4" name="Freeform 548"/>
                <p:cNvSpPr>
                  <a:spLocks/>
                </p:cNvSpPr>
                <p:nvPr/>
              </p:nvSpPr>
              <p:spPr bwMode="auto">
                <a:xfrm>
                  <a:off x="6457" y="667"/>
                  <a:ext cx="36" cy="149"/>
                </a:xfrm>
                <a:custGeom>
                  <a:avLst/>
                  <a:gdLst/>
                  <a:ahLst/>
                  <a:cxnLst>
                    <a:cxn ang="0">
                      <a:pos x="3" y="314"/>
                    </a:cxn>
                    <a:cxn ang="0">
                      <a:pos x="3" y="305"/>
                    </a:cxn>
                    <a:cxn ang="0">
                      <a:pos x="64" y="159"/>
                    </a:cxn>
                    <a:cxn ang="0">
                      <a:pos x="64" y="158"/>
                    </a:cxn>
                    <a:cxn ang="0">
                      <a:pos x="4" y="11"/>
                    </a:cxn>
                    <a:cxn ang="0">
                      <a:pos x="4" y="2"/>
                    </a:cxn>
                    <a:cxn ang="0">
                      <a:pos x="13" y="2"/>
                    </a:cxn>
                    <a:cxn ang="0">
                      <a:pos x="77" y="158"/>
                    </a:cxn>
                    <a:cxn ang="0">
                      <a:pos x="77" y="158"/>
                    </a:cxn>
                    <a:cxn ang="0">
                      <a:pos x="12" y="314"/>
                    </a:cxn>
                    <a:cxn ang="0">
                      <a:pos x="7" y="316"/>
                    </a:cxn>
                    <a:cxn ang="0">
                      <a:pos x="3" y="314"/>
                    </a:cxn>
                  </a:cxnLst>
                  <a:rect l="0" t="0" r="r" b="b"/>
                  <a:pathLst>
                    <a:path w="77" h="316">
                      <a:moveTo>
                        <a:pt x="3" y="314"/>
                      </a:moveTo>
                      <a:cubicBezTo>
                        <a:pt x="0" y="312"/>
                        <a:pt x="0" y="308"/>
                        <a:pt x="3" y="305"/>
                      </a:cubicBezTo>
                      <a:cubicBezTo>
                        <a:pt x="40" y="268"/>
                        <a:pt x="64" y="216"/>
                        <a:pt x="64" y="159"/>
                      </a:cubicBezTo>
                      <a:cubicBezTo>
                        <a:pt x="64" y="158"/>
                        <a:pt x="64" y="158"/>
                        <a:pt x="64" y="158"/>
                      </a:cubicBezTo>
                      <a:cubicBezTo>
                        <a:pt x="64" y="101"/>
                        <a:pt x="41" y="49"/>
                        <a:pt x="4" y="11"/>
                      </a:cubicBezTo>
                      <a:cubicBezTo>
                        <a:pt x="1" y="9"/>
                        <a:pt x="1" y="5"/>
                        <a:pt x="4" y="2"/>
                      </a:cubicBezTo>
                      <a:cubicBezTo>
                        <a:pt x="6" y="0"/>
                        <a:pt x="10" y="0"/>
                        <a:pt x="13" y="2"/>
                      </a:cubicBezTo>
                      <a:cubicBezTo>
                        <a:pt x="53" y="42"/>
                        <a:pt x="77" y="97"/>
                        <a:pt x="77" y="158"/>
                      </a:cubicBezTo>
                      <a:cubicBezTo>
                        <a:pt x="77" y="158"/>
                        <a:pt x="77" y="158"/>
                        <a:pt x="77" y="158"/>
                      </a:cubicBezTo>
                      <a:cubicBezTo>
                        <a:pt x="77" y="219"/>
                        <a:pt x="52" y="275"/>
                        <a:pt x="12" y="314"/>
                      </a:cubicBezTo>
                      <a:cubicBezTo>
                        <a:pt x="10" y="316"/>
                        <a:pt x="9" y="316"/>
                        <a:pt x="7" y="316"/>
                      </a:cubicBezTo>
                      <a:cubicBezTo>
                        <a:pt x="5" y="316"/>
                        <a:pt x="4" y="316"/>
                        <a:pt x="3" y="31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5" name="Freeform 549"/>
                <p:cNvSpPr>
                  <a:spLocks/>
                </p:cNvSpPr>
                <p:nvPr/>
              </p:nvSpPr>
              <p:spPr bwMode="auto">
                <a:xfrm>
                  <a:off x="6273" y="678"/>
                  <a:ext cx="132" cy="126"/>
                </a:xfrm>
                <a:custGeom>
                  <a:avLst/>
                  <a:gdLst/>
                  <a:ahLst/>
                  <a:cxnLst>
                    <a:cxn ang="0">
                      <a:pos x="232" y="1"/>
                    </a:cxn>
                    <a:cxn ang="0">
                      <a:pos x="223" y="3"/>
                    </a:cxn>
                    <a:cxn ang="0">
                      <a:pos x="223" y="1"/>
                    </a:cxn>
                    <a:cxn ang="0">
                      <a:pos x="143" y="0"/>
                    </a:cxn>
                    <a:cxn ang="0">
                      <a:pos x="100" y="66"/>
                    </a:cxn>
                    <a:cxn ang="0">
                      <a:pos x="85" y="80"/>
                    </a:cxn>
                    <a:cxn ang="0">
                      <a:pos x="85" y="56"/>
                    </a:cxn>
                    <a:cxn ang="0">
                      <a:pos x="85" y="55"/>
                    </a:cxn>
                    <a:cxn ang="0">
                      <a:pos x="84" y="55"/>
                    </a:cxn>
                    <a:cxn ang="0">
                      <a:pos x="47" y="54"/>
                    </a:cxn>
                    <a:cxn ang="0">
                      <a:pos x="46" y="55"/>
                    </a:cxn>
                    <a:cxn ang="0">
                      <a:pos x="1" y="79"/>
                    </a:cxn>
                    <a:cxn ang="0">
                      <a:pos x="0" y="80"/>
                    </a:cxn>
                    <a:cxn ang="0">
                      <a:pos x="0" y="223"/>
                    </a:cxn>
                    <a:cxn ang="0">
                      <a:pos x="1" y="225"/>
                    </a:cxn>
                    <a:cxn ang="0">
                      <a:pos x="42" y="225"/>
                    </a:cxn>
                    <a:cxn ang="0">
                      <a:pos x="43" y="225"/>
                    </a:cxn>
                    <a:cxn ang="0">
                      <a:pos x="84" y="200"/>
                    </a:cxn>
                    <a:cxn ang="0">
                      <a:pos x="85" y="199"/>
                    </a:cxn>
                    <a:cxn ang="0">
                      <a:pos x="85" y="190"/>
                    </a:cxn>
                    <a:cxn ang="0">
                      <a:pos x="101" y="206"/>
                    </a:cxn>
                    <a:cxn ang="0">
                      <a:pos x="142" y="266"/>
                    </a:cxn>
                    <a:cxn ang="0">
                      <a:pos x="231" y="266"/>
                    </a:cxn>
                    <a:cxn ang="0">
                      <a:pos x="281" y="134"/>
                    </a:cxn>
                    <a:cxn ang="0">
                      <a:pos x="232" y="1"/>
                    </a:cxn>
                  </a:cxnLst>
                  <a:rect l="0" t="0" r="r" b="b"/>
                  <a:pathLst>
                    <a:path w="281" h="267">
                      <a:moveTo>
                        <a:pt x="232" y="1"/>
                      </a:moveTo>
                      <a:cubicBezTo>
                        <a:pt x="229" y="1"/>
                        <a:pt x="226" y="1"/>
                        <a:pt x="223" y="3"/>
                      </a:cubicBezTo>
                      <a:cubicBezTo>
                        <a:pt x="223" y="1"/>
                        <a:pt x="223" y="1"/>
                        <a:pt x="223" y="1"/>
                      </a:cubicBezTo>
                      <a:cubicBezTo>
                        <a:pt x="143" y="0"/>
                        <a:pt x="143" y="0"/>
                        <a:pt x="143" y="0"/>
                      </a:cubicBezTo>
                      <a:cubicBezTo>
                        <a:pt x="125" y="0"/>
                        <a:pt x="109" y="27"/>
                        <a:pt x="100" y="66"/>
                      </a:cubicBezTo>
                      <a:cubicBezTo>
                        <a:pt x="95" y="71"/>
                        <a:pt x="90" y="75"/>
                        <a:pt x="85" y="80"/>
                      </a:cubicBezTo>
                      <a:cubicBezTo>
                        <a:pt x="85" y="56"/>
                        <a:pt x="85" y="56"/>
                        <a:pt x="85" y="56"/>
                      </a:cubicBezTo>
                      <a:cubicBezTo>
                        <a:pt x="85" y="56"/>
                        <a:pt x="85" y="56"/>
                        <a:pt x="85" y="55"/>
                      </a:cubicBezTo>
                      <a:cubicBezTo>
                        <a:pt x="85" y="55"/>
                        <a:pt x="84" y="55"/>
                        <a:pt x="84" y="55"/>
                      </a:cubicBezTo>
                      <a:cubicBezTo>
                        <a:pt x="47" y="54"/>
                        <a:pt x="47" y="54"/>
                        <a:pt x="47" y="54"/>
                      </a:cubicBezTo>
                      <a:cubicBezTo>
                        <a:pt x="46" y="55"/>
                        <a:pt x="46" y="55"/>
                        <a:pt x="46" y="55"/>
                      </a:cubicBezTo>
                      <a:cubicBezTo>
                        <a:pt x="1" y="79"/>
                        <a:pt x="1" y="79"/>
                        <a:pt x="1" y="79"/>
                      </a:cubicBezTo>
                      <a:cubicBezTo>
                        <a:pt x="1" y="79"/>
                        <a:pt x="0" y="80"/>
                        <a:pt x="0" y="80"/>
                      </a:cubicBezTo>
                      <a:cubicBezTo>
                        <a:pt x="0" y="223"/>
                        <a:pt x="0" y="223"/>
                        <a:pt x="0" y="223"/>
                      </a:cubicBezTo>
                      <a:cubicBezTo>
                        <a:pt x="0" y="224"/>
                        <a:pt x="0" y="225"/>
                        <a:pt x="1" y="225"/>
                      </a:cubicBezTo>
                      <a:cubicBezTo>
                        <a:pt x="42" y="225"/>
                        <a:pt x="42" y="225"/>
                        <a:pt x="42" y="225"/>
                      </a:cubicBezTo>
                      <a:cubicBezTo>
                        <a:pt x="43" y="225"/>
                        <a:pt x="43" y="225"/>
                        <a:pt x="43" y="225"/>
                      </a:cubicBezTo>
                      <a:cubicBezTo>
                        <a:pt x="84" y="200"/>
                        <a:pt x="84" y="200"/>
                        <a:pt x="84" y="200"/>
                      </a:cubicBezTo>
                      <a:cubicBezTo>
                        <a:pt x="85" y="200"/>
                        <a:pt x="85" y="200"/>
                        <a:pt x="85" y="199"/>
                      </a:cubicBezTo>
                      <a:cubicBezTo>
                        <a:pt x="85" y="190"/>
                        <a:pt x="85" y="190"/>
                        <a:pt x="85" y="190"/>
                      </a:cubicBezTo>
                      <a:cubicBezTo>
                        <a:pt x="90" y="196"/>
                        <a:pt x="95" y="201"/>
                        <a:pt x="101" y="206"/>
                      </a:cubicBezTo>
                      <a:cubicBezTo>
                        <a:pt x="109" y="242"/>
                        <a:pt x="125" y="266"/>
                        <a:pt x="142" y="266"/>
                      </a:cubicBezTo>
                      <a:cubicBezTo>
                        <a:pt x="231" y="266"/>
                        <a:pt x="231" y="266"/>
                        <a:pt x="231" y="266"/>
                      </a:cubicBezTo>
                      <a:cubicBezTo>
                        <a:pt x="258" y="267"/>
                        <a:pt x="281" y="207"/>
                        <a:pt x="281" y="134"/>
                      </a:cubicBezTo>
                      <a:cubicBezTo>
                        <a:pt x="281" y="60"/>
                        <a:pt x="259" y="1"/>
                        <a:pt x="23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6" name="Freeform 550"/>
                <p:cNvSpPr>
                  <a:spLocks noEditPoints="1"/>
                </p:cNvSpPr>
                <p:nvPr/>
              </p:nvSpPr>
              <p:spPr bwMode="auto">
                <a:xfrm>
                  <a:off x="6270" y="675"/>
                  <a:ext cx="138" cy="132"/>
                </a:xfrm>
                <a:custGeom>
                  <a:avLst/>
                  <a:gdLst/>
                  <a:ahLst/>
                  <a:cxnLst>
                    <a:cxn ang="0">
                      <a:pos x="278" y="43"/>
                    </a:cxn>
                    <a:cxn ang="0">
                      <a:pos x="237" y="0"/>
                    </a:cxn>
                    <a:cxn ang="0">
                      <a:pos x="232" y="1"/>
                    </a:cxn>
                    <a:cxn ang="0">
                      <a:pos x="150" y="0"/>
                    </a:cxn>
                    <a:cxn ang="0">
                      <a:pos x="109" y="43"/>
                    </a:cxn>
                    <a:cxn ang="0">
                      <a:pos x="100" y="66"/>
                    </a:cxn>
                    <a:cxn ang="0">
                      <a:pos x="95" y="71"/>
                    </a:cxn>
                    <a:cxn ang="0">
                      <a:pos x="95" y="62"/>
                    </a:cxn>
                    <a:cxn ang="0">
                      <a:pos x="95" y="60"/>
                    </a:cxn>
                    <a:cxn ang="0">
                      <a:pos x="89" y="56"/>
                    </a:cxn>
                    <a:cxn ang="0">
                      <a:pos x="49" y="57"/>
                    </a:cxn>
                    <a:cxn ang="0">
                      <a:pos x="1" y="86"/>
                    </a:cxn>
                    <a:cxn ang="0">
                      <a:pos x="6" y="235"/>
                    </a:cxn>
                    <a:cxn ang="0">
                      <a:pos x="51" y="235"/>
                    </a:cxn>
                    <a:cxn ang="0">
                      <a:pos x="100" y="220"/>
                    </a:cxn>
                    <a:cxn ang="0">
                      <a:pos x="108" y="236"/>
                    </a:cxn>
                    <a:cxn ang="0">
                      <a:pos x="236" y="279"/>
                    </a:cxn>
                    <a:cxn ang="0">
                      <a:pos x="236" y="279"/>
                    </a:cxn>
                    <a:cxn ang="0">
                      <a:pos x="238" y="279"/>
                    </a:cxn>
                    <a:cxn ang="0">
                      <a:pos x="277" y="236"/>
                    </a:cxn>
                    <a:cxn ang="0">
                      <a:pos x="286" y="140"/>
                    </a:cxn>
                    <a:cxn ang="0">
                      <a:pos x="292" y="138"/>
                    </a:cxn>
                    <a:cxn ang="0">
                      <a:pos x="13" y="222"/>
                    </a:cxn>
                    <a:cxn ang="0">
                      <a:pos x="54" y="69"/>
                    </a:cxn>
                    <a:cxn ang="0">
                      <a:pos x="82" y="84"/>
                    </a:cxn>
                    <a:cxn ang="0">
                      <a:pos x="61" y="143"/>
                    </a:cxn>
                    <a:cxn ang="0">
                      <a:pos x="45" y="222"/>
                    </a:cxn>
                    <a:cxn ang="0">
                      <a:pos x="97" y="87"/>
                    </a:cxn>
                    <a:cxn ang="0">
                      <a:pos x="93" y="140"/>
                    </a:cxn>
                    <a:cxn ang="0">
                      <a:pos x="74" y="143"/>
                    </a:cxn>
                    <a:cxn ang="0">
                      <a:pos x="106" y="140"/>
                    </a:cxn>
                    <a:cxn ang="0">
                      <a:pos x="121" y="47"/>
                    </a:cxn>
                    <a:cxn ang="0">
                      <a:pos x="150" y="13"/>
                    </a:cxn>
                    <a:cxn ang="0">
                      <a:pos x="212" y="13"/>
                    </a:cxn>
                    <a:cxn ang="0">
                      <a:pos x="180" y="139"/>
                    </a:cxn>
                    <a:cxn ang="0">
                      <a:pos x="195" y="236"/>
                    </a:cxn>
                    <a:cxn ang="0">
                      <a:pos x="149" y="266"/>
                    </a:cxn>
                    <a:cxn ang="0">
                      <a:pos x="265" y="231"/>
                    </a:cxn>
                    <a:cxn ang="0">
                      <a:pos x="236" y="266"/>
                    </a:cxn>
                    <a:cxn ang="0">
                      <a:pos x="235" y="266"/>
                    </a:cxn>
                    <a:cxn ang="0">
                      <a:pos x="207" y="232"/>
                    </a:cxn>
                    <a:cxn ang="0">
                      <a:pos x="193" y="140"/>
                    </a:cxn>
                    <a:cxn ang="0">
                      <a:pos x="236" y="13"/>
                    </a:cxn>
                    <a:cxn ang="0">
                      <a:pos x="237" y="13"/>
                    </a:cxn>
                    <a:cxn ang="0">
                      <a:pos x="237" y="13"/>
                    </a:cxn>
                    <a:cxn ang="0">
                      <a:pos x="265" y="47"/>
                    </a:cxn>
                    <a:cxn ang="0">
                      <a:pos x="279" y="140"/>
                    </a:cxn>
                  </a:cxnLst>
                  <a:rect l="0" t="0" r="r" b="b"/>
                  <a:pathLst>
                    <a:path w="292" h="279">
                      <a:moveTo>
                        <a:pt x="292" y="138"/>
                      </a:moveTo>
                      <a:cubicBezTo>
                        <a:pt x="292" y="101"/>
                        <a:pt x="287" y="68"/>
                        <a:pt x="278" y="43"/>
                      </a:cubicBezTo>
                      <a:cubicBezTo>
                        <a:pt x="268" y="19"/>
                        <a:pt x="256" y="1"/>
                        <a:pt x="237" y="0"/>
                      </a:cubicBezTo>
                      <a:cubicBezTo>
                        <a:pt x="237" y="0"/>
                        <a:pt x="237" y="0"/>
                        <a:pt x="237" y="0"/>
                      </a:cubicBezTo>
                      <a:cubicBezTo>
                        <a:pt x="237" y="0"/>
                        <a:pt x="237" y="0"/>
                        <a:pt x="237" y="0"/>
                      </a:cubicBezTo>
                      <a:cubicBezTo>
                        <a:pt x="235" y="0"/>
                        <a:pt x="234" y="0"/>
                        <a:pt x="232" y="1"/>
                      </a:cubicBezTo>
                      <a:cubicBezTo>
                        <a:pt x="232" y="0"/>
                        <a:pt x="231" y="0"/>
                        <a:pt x="230" y="0"/>
                      </a:cubicBezTo>
                      <a:cubicBezTo>
                        <a:pt x="150" y="0"/>
                        <a:pt x="150" y="0"/>
                        <a:pt x="150" y="0"/>
                      </a:cubicBezTo>
                      <a:cubicBezTo>
                        <a:pt x="150" y="0"/>
                        <a:pt x="150" y="0"/>
                        <a:pt x="150" y="0"/>
                      </a:cubicBezTo>
                      <a:cubicBezTo>
                        <a:pt x="131" y="0"/>
                        <a:pt x="118" y="18"/>
                        <a:pt x="109" y="43"/>
                      </a:cubicBezTo>
                      <a:cubicBezTo>
                        <a:pt x="106" y="50"/>
                        <a:pt x="104" y="57"/>
                        <a:pt x="102" y="66"/>
                      </a:cubicBezTo>
                      <a:cubicBezTo>
                        <a:pt x="101" y="66"/>
                        <a:pt x="101" y="66"/>
                        <a:pt x="100" y="66"/>
                      </a:cubicBezTo>
                      <a:cubicBezTo>
                        <a:pt x="100" y="66"/>
                        <a:pt x="100" y="66"/>
                        <a:pt x="100" y="66"/>
                      </a:cubicBezTo>
                      <a:cubicBezTo>
                        <a:pt x="98" y="68"/>
                        <a:pt x="97" y="69"/>
                        <a:pt x="95" y="71"/>
                      </a:cubicBezTo>
                      <a:cubicBezTo>
                        <a:pt x="95" y="62"/>
                        <a:pt x="95" y="62"/>
                        <a:pt x="95" y="62"/>
                      </a:cubicBezTo>
                      <a:cubicBezTo>
                        <a:pt x="95" y="62"/>
                        <a:pt x="95" y="62"/>
                        <a:pt x="95" y="62"/>
                      </a:cubicBezTo>
                      <a:cubicBezTo>
                        <a:pt x="95" y="62"/>
                        <a:pt x="95" y="62"/>
                        <a:pt x="95" y="62"/>
                      </a:cubicBezTo>
                      <a:cubicBezTo>
                        <a:pt x="95" y="61"/>
                        <a:pt x="95" y="61"/>
                        <a:pt x="95" y="60"/>
                      </a:cubicBezTo>
                      <a:cubicBezTo>
                        <a:pt x="95" y="60"/>
                        <a:pt x="95" y="60"/>
                        <a:pt x="95" y="60"/>
                      </a:cubicBezTo>
                      <a:cubicBezTo>
                        <a:pt x="94" y="57"/>
                        <a:pt x="91" y="56"/>
                        <a:pt x="89" y="56"/>
                      </a:cubicBezTo>
                      <a:cubicBezTo>
                        <a:pt x="52" y="56"/>
                        <a:pt x="52" y="56"/>
                        <a:pt x="52" y="56"/>
                      </a:cubicBezTo>
                      <a:cubicBezTo>
                        <a:pt x="51" y="56"/>
                        <a:pt x="50" y="56"/>
                        <a:pt x="49" y="57"/>
                      </a:cubicBezTo>
                      <a:cubicBezTo>
                        <a:pt x="4" y="81"/>
                        <a:pt x="4" y="81"/>
                        <a:pt x="4" y="81"/>
                      </a:cubicBezTo>
                      <a:cubicBezTo>
                        <a:pt x="2" y="82"/>
                        <a:pt x="1" y="84"/>
                        <a:pt x="1" y="86"/>
                      </a:cubicBezTo>
                      <a:cubicBezTo>
                        <a:pt x="0" y="229"/>
                        <a:pt x="0" y="229"/>
                        <a:pt x="0" y="229"/>
                      </a:cubicBezTo>
                      <a:cubicBezTo>
                        <a:pt x="0" y="232"/>
                        <a:pt x="3" y="235"/>
                        <a:pt x="6" y="235"/>
                      </a:cubicBezTo>
                      <a:cubicBezTo>
                        <a:pt x="47" y="236"/>
                        <a:pt x="47" y="236"/>
                        <a:pt x="47" y="236"/>
                      </a:cubicBezTo>
                      <a:cubicBezTo>
                        <a:pt x="48" y="236"/>
                        <a:pt x="50" y="235"/>
                        <a:pt x="51" y="235"/>
                      </a:cubicBezTo>
                      <a:cubicBezTo>
                        <a:pt x="90" y="211"/>
                        <a:pt x="90" y="211"/>
                        <a:pt x="90" y="211"/>
                      </a:cubicBezTo>
                      <a:cubicBezTo>
                        <a:pt x="93" y="214"/>
                        <a:pt x="96" y="217"/>
                        <a:pt x="100" y="220"/>
                      </a:cubicBezTo>
                      <a:cubicBezTo>
                        <a:pt x="101" y="221"/>
                        <a:pt x="102" y="221"/>
                        <a:pt x="103" y="221"/>
                      </a:cubicBezTo>
                      <a:cubicBezTo>
                        <a:pt x="105" y="226"/>
                        <a:pt x="106" y="231"/>
                        <a:pt x="108" y="236"/>
                      </a:cubicBezTo>
                      <a:cubicBezTo>
                        <a:pt x="117" y="260"/>
                        <a:pt x="130" y="278"/>
                        <a:pt x="149" y="279"/>
                      </a:cubicBezTo>
                      <a:cubicBezTo>
                        <a:pt x="236" y="279"/>
                        <a:pt x="236" y="279"/>
                        <a:pt x="236" y="279"/>
                      </a:cubicBezTo>
                      <a:cubicBezTo>
                        <a:pt x="236" y="279"/>
                        <a:pt x="236" y="279"/>
                        <a:pt x="236" y="279"/>
                      </a:cubicBezTo>
                      <a:cubicBezTo>
                        <a:pt x="236" y="279"/>
                        <a:pt x="236" y="279"/>
                        <a:pt x="236" y="279"/>
                      </a:cubicBezTo>
                      <a:cubicBezTo>
                        <a:pt x="238" y="279"/>
                        <a:pt x="238" y="279"/>
                        <a:pt x="238" y="279"/>
                      </a:cubicBezTo>
                      <a:cubicBezTo>
                        <a:pt x="238" y="279"/>
                        <a:pt x="238" y="279"/>
                        <a:pt x="238" y="279"/>
                      </a:cubicBezTo>
                      <a:cubicBezTo>
                        <a:pt x="238" y="279"/>
                        <a:pt x="239" y="279"/>
                        <a:pt x="239" y="279"/>
                      </a:cubicBezTo>
                      <a:cubicBezTo>
                        <a:pt x="256" y="276"/>
                        <a:pt x="268" y="259"/>
                        <a:pt x="277" y="236"/>
                      </a:cubicBezTo>
                      <a:cubicBezTo>
                        <a:pt x="287" y="211"/>
                        <a:pt x="292" y="177"/>
                        <a:pt x="292" y="140"/>
                      </a:cubicBezTo>
                      <a:cubicBezTo>
                        <a:pt x="286" y="140"/>
                        <a:pt x="286" y="140"/>
                        <a:pt x="286" y="140"/>
                      </a:cubicBezTo>
                      <a:cubicBezTo>
                        <a:pt x="292" y="139"/>
                        <a:pt x="292" y="139"/>
                        <a:pt x="292" y="139"/>
                      </a:cubicBezTo>
                      <a:cubicBezTo>
                        <a:pt x="292" y="139"/>
                        <a:pt x="292" y="139"/>
                        <a:pt x="292" y="138"/>
                      </a:cubicBezTo>
                      <a:close/>
                      <a:moveTo>
                        <a:pt x="45" y="222"/>
                      </a:moveTo>
                      <a:cubicBezTo>
                        <a:pt x="13" y="222"/>
                        <a:pt x="13" y="222"/>
                        <a:pt x="13" y="222"/>
                      </a:cubicBezTo>
                      <a:cubicBezTo>
                        <a:pt x="14" y="90"/>
                        <a:pt x="14" y="90"/>
                        <a:pt x="14" y="90"/>
                      </a:cubicBezTo>
                      <a:cubicBezTo>
                        <a:pt x="54" y="69"/>
                        <a:pt x="54" y="69"/>
                        <a:pt x="54" y="69"/>
                      </a:cubicBezTo>
                      <a:cubicBezTo>
                        <a:pt x="82" y="69"/>
                        <a:pt x="82" y="69"/>
                        <a:pt x="82" y="69"/>
                      </a:cubicBezTo>
                      <a:cubicBezTo>
                        <a:pt x="82" y="84"/>
                        <a:pt x="82" y="84"/>
                        <a:pt x="82" y="84"/>
                      </a:cubicBezTo>
                      <a:cubicBezTo>
                        <a:pt x="69" y="101"/>
                        <a:pt x="61" y="121"/>
                        <a:pt x="61" y="143"/>
                      </a:cubicBezTo>
                      <a:cubicBezTo>
                        <a:pt x="61" y="143"/>
                        <a:pt x="61" y="143"/>
                        <a:pt x="61" y="143"/>
                      </a:cubicBezTo>
                      <a:cubicBezTo>
                        <a:pt x="61" y="165"/>
                        <a:pt x="68" y="185"/>
                        <a:pt x="81" y="201"/>
                      </a:cubicBezTo>
                      <a:lnTo>
                        <a:pt x="45" y="222"/>
                      </a:lnTo>
                      <a:close/>
                      <a:moveTo>
                        <a:pt x="74" y="143"/>
                      </a:moveTo>
                      <a:cubicBezTo>
                        <a:pt x="74" y="122"/>
                        <a:pt x="82" y="103"/>
                        <a:pt x="97" y="87"/>
                      </a:cubicBezTo>
                      <a:cubicBezTo>
                        <a:pt x="95" y="103"/>
                        <a:pt x="93" y="120"/>
                        <a:pt x="93" y="139"/>
                      </a:cubicBezTo>
                      <a:cubicBezTo>
                        <a:pt x="93" y="139"/>
                        <a:pt x="93" y="140"/>
                        <a:pt x="93" y="140"/>
                      </a:cubicBezTo>
                      <a:cubicBezTo>
                        <a:pt x="93" y="162"/>
                        <a:pt x="95" y="183"/>
                        <a:pt x="99" y="201"/>
                      </a:cubicBezTo>
                      <a:cubicBezTo>
                        <a:pt x="83" y="185"/>
                        <a:pt x="74" y="165"/>
                        <a:pt x="74" y="143"/>
                      </a:cubicBezTo>
                      <a:close/>
                      <a:moveTo>
                        <a:pt x="120" y="231"/>
                      </a:moveTo>
                      <a:cubicBezTo>
                        <a:pt x="112" y="208"/>
                        <a:pt x="106" y="176"/>
                        <a:pt x="106" y="140"/>
                      </a:cubicBezTo>
                      <a:cubicBezTo>
                        <a:pt x="106" y="140"/>
                        <a:pt x="106" y="140"/>
                        <a:pt x="106" y="139"/>
                      </a:cubicBezTo>
                      <a:cubicBezTo>
                        <a:pt x="106" y="103"/>
                        <a:pt x="112" y="70"/>
                        <a:pt x="121" y="47"/>
                      </a:cubicBezTo>
                      <a:cubicBezTo>
                        <a:pt x="129" y="24"/>
                        <a:pt x="141" y="12"/>
                        <a:pt x="150" y="13"/>
                      </a:cubicBezTo>
                      <a:cubicBezTo>
                        <a:pt x="150" y="13"/>
                        <a:pt x="150" y="13"/>
                        <a:pt x="150" y="13"/>
                      </a:cubicBezTo>
                      <a:cubicBezTo>
                        <a:pt x="150" y="13"/>
                        <a:pt x="150" y="13"/>
                        <a:pt x="150" y="13"/>
                      </a:cubicBezTo>
                      <a:cubicBezTo>
                        <a:pt x="212" y="13"/>
                        <a:pt x="212" y="13"/>
                        <a:pt x="212" y="13"/>
                      </a:cubicBezTo>
                      <a:cubicBezTo>
                        <a:pt x="206" y="21"/>
                        <a:pt x="200" y="31"/>
                        <a:pt x="195" y="43"/>
                      </a:cubicBezTo>
                      <a:cubicBezTo>
                        <a:pt x="186" y="68"/>
                        <a:pt x="180" y="102"/>
                        <a:pt x="180" y="139"/>
                      </a:cubicBezTo>
                      <a:cubicBezTo>
                        <a:pt x="180" y="140"/>
                        <a:pt x="180" y="140"/>
                        <a:pt x="180" y="141"/>
                      </a:cubicBezTo>
                      <a:cubicBezTo>
                        <a:pt x="180" y="178"/>
                        <a:pt x="186" y="211"/>
                        <a:pt x="195" y="236"/>
                      </a:cubicBezTo>
                      <a:cubicBezTo>
                        <a:pt x="199" y="248"/>
                        <a:pt x="205" y="258"/>
                        <a:pt x="211" y="266"/>
                      </a:cubicBezTo>
                      <a:cubicBezTo>
                        <a:pt x="149" y="266"/>
                        <a:pt x="149" y="266"/>
                        <a:pt x="149" y="266"/>
                      </a:cubicBezTo>
                      <a:cubicBezTo>
                        <a:pt x="140" y="266"/>
                        <a:pt x="129" y="254"/>
                        <a:pt x="120" y="231"/>
                      </a:cubicBezTo>
                      <a:close/>
                      <a:moveTo>
                        <a:pt x="265" y="231"/>
                      </a:moveTo>
                      <a:cubicBezTo>
                        <a:pt x="256" y="254"/>
                        <a:pt x="244" y="266"/>
                        <a:pt x="236" y="266"/>
                      </a:cubicBezTo>
                      <a:cubicBezTo>
                        <a:pt x="236" y="266"/>
                        <a:pt x="236" y="266"/>
                        <a:pt x="236" y="266"/>
                      </a:cubicBezTo>
                      <a:cubicBezTo>
                        <a:pt x="236" y="266"/>
                        <a:pt x="236" y="266"/>
                        <a:pt x="236" y="266"/>
                      </a:cubicBezTo>
                      <a:cubicBezTo>
                        <a:pt x="235" y="266"/>
                        <a:pt x="235" y="266"/>
                        <a:pt x="235" y="266"/>
                      </a:cubicBezTo>
                      <a:cubicBezTo>
                        <a:pt x="235" y="266"/>
                        <a:pt x="235" y="266"/>
                        <a:pt x="235" y="266"/>
                      </a:cubicBezTo>
                      <a:cubicBezTo>
                        <a:pt x="227" y="266"/>
                        <a:pt x="215" y="254"/>
                        <a:pt x="207" y="232"/>
                      </a:cubicBezTo>
                      <a:cubicBezTo>
                        <a:pt x="199" y="209"/>
                        <a:pt x="193" y="177"/>
                        <a:pt x="193" y="141"/>
                      </a:cubicBezTo>
                      <a:cubicBezTo>
                        <a:pt x="193" y="140"/>
                        <a:pt x="193" y="140"/>
                        <a:pt x="193" y="140"/>
                      </a:cubicBezTo>
                      <a:cubicBezTo>
                        <a:pt x="193" y="103"/>
                        <a:pt x="199" y="71"/>
                        <a:pt x="208" y="48"/>
                      </a:cubicBezTo>
                      <a:cubicBezTo>
                        <a:pt x="216" y="25"/>
                        <a:pt x="228" y="13"/>
                        <a:pt x="236" y="13"/>
                      </a:cubicBezTo>
                      <a:cubicBezTo>
                        <a:pt x="236" y="13"/>
                        <a:pt x="236" y="13"/>
                        <a:pt x="236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45" y="13"/>
                        <a:pt x="257" y="24"/>
                        <a:pt x="265" y="47"/>
                      </a:cubicBezTo>
                      <a:cubicBezTo>
                        <a:pt x="274" y="70"/>
                        <a:pt x="279" y="103"/>
                        <a:pt x="279" y="138"/>
                      </a:cubicBezTo>
                      <a:cubicBezTo>
                        <a:pt x="279" y="139"/>
                        <a:pt x="279" y="139"/>
                        <a:pt x="279" y="140"/>
                      </a:cubicBezTo>
                      <a:cubicBezTo>
                        <a:pt x="279" y="176"/>
                        <a:pt x="274" y="208"/>
                        <a:pt x="265" y="231"/>
                      </a:cubicBezTo>
                      <a:close/>
                    </a:path>
                  </a:pathLst>
                </a:custGeom>
                <a:solidFill>
                  <a:srgbClr val="FF82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206" name="Group 551"/>
            <p:cNvGrpSpPr>
              <a:grpSpLocks/>
            </p:cNvGrpSpPr>
            <p:nvPr/>
          </p:nvGrpSpPr>
          <p:grpSpPr bwMode="auto">
            <a:xfrm>
              <a:off x="3575667" y="2698140"/>
              <a:ext cx="684211" cy="357959"/>
              <a:chOff x="159" y="2245"/>
              <a:chExt cx="431" cy="267"/>
            </a:xfrm>
          </p:grpSpPr>
          <p:grpSp>
            <p:nvGrpSpPr>
              <p:cNvPr id="230" name="Group 552"/>
              <p:cNvGrpSpPr>
                <a:grpSpLocks/>
              </p:cNvGrpSpPr>
              <p:nvPr/>
            </p:nvGrpSpPr>
            <p:grpSpPr bwMode="auto">
              <a:xfrm>
                <a:off x="159" y="2245"/>
                <a:ext cx="191" cy="267"/>
                <a:chOff x="5225" y="4622"/>
                <a:chExt cx="191" cy="267"/>
              </a:xfrm>
            </p:grpSpPr>
            <p:sp>
              <p:nvSpPr>
                <p:cNvPr id="153" name="Freeform 553"/>
                <p:cNvSpPr>
                  <a:spLocks/>
                </p:cNvSpPr>
                <p:nvPr/>
              </p:nvSpPr>
              <p:spPr bwMode="auto">
                <a:xfrm>
                  <a:off x="5228" y="4624"/>
                  <a:ext cx="185" cy="262"/>
                </a:xfrm>
                <a:custGeom>
                  <a:avLst/>
                  <a:gdLst/>
                  <a:ahLst/>
                  <a:cxnLst>
                    <a:cxn ang="0">
                      <a:pos x="373" y="79"/>
                    </a:cxn>
                    <a:cxn ang="0">
                      <a:pos x="210" y="5"/>
                    </a:cxn>
                    <a:cxn ang="0">
                      <a:pos x="184" y="5"/>
                    </a:cxn>
                    <a:cxn ang="0">
                      <a:pos x="19" y="78"/>
                    </a:cxn>
                    <a:cxn ang="0">
                      <a:pos x="0" y="114"/>
                    </a:cxn>
                    <a:cxn ang="0">
                      <a:pos x="0" y="509"/>
                    </a:cxn>
                    <a:cxn ang="0">
                      <a:pos x="46" y="555"/>
                    </a:cxn>
                    <a:cxn ang="0">
                      <a:pos x="345" y="555"/>
                    </a:cxn>
                    <a:cxn ang="0">
                      <a:pos x="391" y="509"/>
                    </a:cxn>
                    <a:cxn ang="0">
                      <a:pos x="391" y="112"/>
                    </a:cxn>
                    <a:cxn ang="0">
                      <a:pos x="373" y="79"/>
                    </a:cxn>
                  </a:cxnLst>
                  <a:rect l="0" t="0" r="r" b="b"/>
                  <a:pathLst>
                    <a:path w="391" h="555">
                      <a:moveTo>
                        <a:pt x="373" y="79"/>
                      </a:moveTo>
                      <a:cubicBezTo>
                        <a:pt x="368" y="75"/>
                        <a:pt x="210" y="5"/>
                        <a:pt x="210" y="5"/>
                      </a:cubicBezTo>
                      <a:cubicBezTo>
                        <a:pt x="203" y="0"/>
                        <a:pt x="191" y="0"/>
                        <a:pt x="184" y="5"/>
                      </a:cubicBezTo>
                      <a:cubicBezTo>
                        <a:pt x="19" y="78"/>
                        <a:pt x="19" y="78"/>
                        <a:pt x="19" y="78"/>
                      </a:cubicBezTo>
                      <a:cubicBezTo>
                        <a:pt x="19" y="78"/>
                        <a:pt x="0" y="89"/>
                        <a:pt x="0" y="114"/>
                      </a:cubicBezTo>
                      <a:cubicBezTo>
                        <a:pt x="0" y="115"/>
                        <a:pt x="0" y="509"/>
                        <a:pt x="0" y="509"/>
                      </a:cubicBezTo>
                      <a:cubicBezTo>
                        <a:pt x="0" y="539"/>
                        <a:pt x="18" y="555"/>
                        <a:pt x="46" y="555"/>
                      </a:cubicBezTo>
                      <a:cubicBezTo>
                        <a:pt x="345" y="555"/>
                        <a:pt x="345" y="555"/>
                        <a:pt x="345" y="555"/>
                      </a:cubicBezTo>
                      <a:cubicBezTo>
                        <a:pt x="376" y="555"/>
                        <a:pt x="391" y="543"/>
                        <a:pt x="391" y="509"/>
                      </a:cubicBezTo>
                      <a:cubicBezTo>
                        <a:pt x="391" y="509"/>
                        <a:pt x="391" y="127"/>
                        <a:pt x="391" y="112"/>
                      </a:cubicBezTo>
                      <a:cubicBezTo>
                        <a:pt x="391" y="98"/>
                        <a:pt x="381" y="85"/>
                        <a:pt x="373" y="7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A3A3AD">
                        <a:gamma/>
                        <a:tint val="50980"/>
                        <a:invGamma/>
                      </a:srgbClr>
                    </a:gs>
                    <a:gs pos="100000">
                      <a:srgbClr val="A3A3AD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4" name="Freeform 554"/>
                <p:cNvSpPr>
                  <a:spLocks noEditPoints="1"/>
                </p:cNvSpPr>
                <p:nvPr/>
              </p:nvSpPr>
              <p:spPr bwMode="auto">
                <a:xfrm>
                  <a:off x="5225" y="4622"/>
                  <a:ext cx="191" cy="267"/>
                </a:xfrm>
                <a:custGeom>
                  <a:avLst/>
                  <a:gdLst/>
                  <a:ahLst/>
                  <a:cxnLst>
                    <a:cxn ang="0">
                      <a:pos x="14" y="553"/>
                    </a:cxn>
                    <a:cxn ang="0">
                      <a:pos x="0" y="514"/>
                    </a:cxn>
                    <a:cxn ang="0">
                      <a:pos x="0" y="119"/>
                    </a:cxn>
                    <a:cxn ang="0">
                      <a:pos x="21" y="78"/>
                    </a:cxn>
                    <a:cxn ang="0">
                      <a:pos x="22" y="77"/>
                    </a:cxn>
                    <a:cxn ang="0">
                      <a:pos x="187" y="4"/>
                    </a:cxn>
                    <a:cxn ang="0">
                      <a:pos x="203" y="0"/>
                    </a:cxn>
                    <a:cxn ang="0">
                      <a:pos x="219" y="4"/>
                    </a:cxn>
                    <a:cxn ang="0">
                      <a:pos x="374" y="73"/>
                    </a:cxn>
                    <a:cxn ang="0">
                      <a:pos x="383" y="78"/>
                    </a:cxn>
                    <a:cxn ang="0">
                      <a:pos x="379" y="84"/>
                    </a:cxn>
                    <a:cxn ang="0">
                      <a:pos x="384" y="79"/>
                    </a:cxn>
                    <a:cxn ang="0">
                      <a:pos x="404" y="117"/>
                    </a:cxn>
                    <a:cxn ang="0">
                      <a:pos x="404" y="514"/>
                    </a:cxn>
                    <a:cxn ang="0">
                      <a:pos x="390" y="554"/>
                    </a:cxn>
                    <a:cxn ang="0">
                      <a:pos x="351" y="567"/>
                    </a:cxn>
                    <a:cxn ang="0">
                      <a:pos x="52" y="567"/>
                    </a:cxn>
                    <a:cxn ang="0">
                      <a:pos x="52" y="567"/>
                    </a:cxn>
                    <a:cxn ang="0">
                      <a:pos x="14" y="553"/>
                    </a:cxn>
                    <a:cxn ang="0">
                      <a:pos x="28" y="89"/>
                    </a:cxn>
                    <a:cxn ang="0">
                      <a:pos x="26" y="90"/>
                    </a:cxn>
                    <a:cxn ang="0">
                      <a:pos x="21" y="96"/>
                    </a:cxn>
                    <a:cxn ang="0">
                      <a:pos x="13" y="119"/>
                    </a:cxn>
                    <a:cxn ang="0">
                      <a:pos x="13" y="514"/>
                    </a:cxn>
                    <a:cxn ang="0">
                      <a:pos x="52" y="554"/>
                    </a:cxn>
                    <a:cxn ang="0">
                      <a:pos x="351" y="554"/>
                    </a:cxn>
                    <a:cxn ang="0">
                      <a:pos x="381" y="545"/>
                    </a:cxn>
                    <a:cxn ang="0">
                      <a:pos x="391" y="514"/>
                    </a:cxn>
                    <a:cxn ang="0">
                      <a:pos x="391" y="117"/>
                    </a:cxn>
                    <a:cxn ang="0">
                      <a:pos x="376" y="89"/>
                    </a:cxn>
                    <a:cxn ang="0">
                      <a:pos x="375" y="89"/>
                    </a:cxn>
                    <a:cxn ang="0">
                      <a:pos x="374" y="88"/>
                    </a:cxn>
                    <a:cxn ang="0">
                      <a:pos x="368" y="85"/>
                    </a:cxn>
                    <a:cxn ang="0">
                      <a:pos x="349" y="76"/>
                    </a:cxn>
                    <a:cxn ang="0">
                      <a:pos x="293" y="51"/>
                    </a:cxn>
                    <a:cxn ang="0">
                      <a:pos x="213" y="16"/>
                    </a:cxn>
                    <a:cxn ang="0">
                      <a:pos x="212" y="15"/>
                    </a:cxn>
                    <a:cxn ang="0">
                      <a:pos x="212" y="15"/>
                    </a:cxn>
                    <a:cxn ang="0">
                      <a:pos x="203" y="13"/>
                    </a:cxn>
                    <a:cxn ang="0">
                      <a:pos x="194" y="15"/>
                    </a:cxn>
                    <a:cxn ang="0">
                      <a:pos x="193" y="15"/>
                    </a:cxn>
                    <a:cxn ang="0">
                      <a:pos x="28" y="89"/>
                    </a:cxn>
                  </a:cxnLst>
                  <a:rect l="0" t="0" r="r" b="b"/>
                  <a:pathLst>
                    <a:path w="404" h="567">
                      <a:moveTo>
                        <a:pt x="14" y="553"/>
                      </a:moveTo>
                      <a:cubicBezTo>
                        <a:pt x="5" y="544"/>
                        <a:pt x="0" y="530"/>
                        <a:pt x="0" y="514"/>
                      </a:cubicBezTo>
                      <a:cubicBezTo>
                        <a:pt x="0" y="514"/>
                        <a:pt x="0" y="120"/>
                        <a:pt x="0" y="119"/>
                      </a:cubicBezTo>
                      <a:cubicBezTo>
                        <a:pt x="0" y="91"/>
                        <a:pt x="21" y="78"/>
                        <a:pt x="21" y="78"/>
                      </a:cubicBezTo>
                      <a:cubicBezTo>
                        <a:pt x="22" y="77"/>
                        <a:pt x="22" y="77"/>
                        <a:pt x="22" y="77"/>
                      </a:cubicBezTo>
                      <a:cubicBezTo>
                        <a:pt x="187" y="4"/>
                        <a:pt x="187" y="4"/>
                        <a:pt x="187" y="4"/>
                      </a:cubicBezTo>
                      <a:cubicBezTo>
                        <a:pt x="192" y="1"/>
                        <a:pt x="197" y="0"/>
                        <a:pt x="203" y="0"/>
                      </a:cubicBezTo>
                      <a:cubicBezTo>
                        <a:pt x="208" y="0"/>
                        <a:pt x="214" y="1"/>
                        <a:pt x="219" y="4"/>
                      </a:cubicBezTo>
                      <a:cubicBezTo>
                        <a:pt x="227" y="7"/>
                        <a:pt x="341" y="58"/>
                        <a:pt x="374" y="73"/>
                      </a:cubicBezTo>
                      <a:cubicBezTo>
                        <a:pt x="379" y="76"/>
                        <a:pt x="381" y="77"/>
                        <a:pt x="383" y="78"/>
                      </a:cubicBezTo>
                      <a:cubicBezTo>
                        <a:pt x="379" y="84"/>
                        <a:pt x="379" y="84"/>
                        <a:pt x="379" y="84"/>
                      </a:cubicBezTo>
                      <a:cubicBezTo>
                        <a:pt x="384" y="79"/>
                        <a:pt x="384" y="79"/>
                        <a:pt x="384" y="79"/>
                      </a:cubicBezTo>
                      <a:cubicBezTo>
                        <a:pt x="392" y="86"/>
                        <a:pt x="404" y="100"/>
                        <a:pt x="404" y="117"/>
                      </a:cubicBezTo>
                      <a:cubicBezTo>
                        <a:pt x="404" y="132"/>
                        <a:pt x="404" y="514"/>
                        <a:pt x="404" y="514"/>
                      </a:cubicBezTo>
                      <a:cubicBezTo>
                        <a:pt x="404" y="532"/>
                        <a:pt x="400" y="545"/>
                        <a:pt x="390" y="554"/>
                      </a:cubicBezTo>
                      <a:cubicBezTo>
                        <a:pt x="381" y="563"/>
                        <a:pt x="367" y="567"/>
                        <a:pt x="351" y="567"/>
                      </a:cubicBezTo>
                      <a:cubicBezTo>
                        <a:pt x="52" y="567"/>
                        <a:pt x="52" y="567"/>
                        <a:pt x="52" y="567"/>
                      </a:cubicBezTo>
                      <a:cubicBezTo>
                        <a:pt x="52" y="567"/>
                        <a:pt x="52" y="567"/>
                        <a:pt x="52" y="567"/>
                      </a:cubicBezTo>
                      <a:cubicBezTo>
                        <a:pt x="37" y="567"/>
                        <a:pt x="24" y="562"/>
                        <a:pt x="14" y="553"/>
                      </a:cubicBezTo>
                      <a:close/>
                      <a:moveTo>
                        <a:pt x="28" y="89"/>
                      </a:moveTo>
                      <a:cubicBezTo>
                        <a:pt x="27" y="89"/>
                        <a:pt x="27" y="90"/>
                        <a:pt x="26" y="90"/>
                      </a:cubicBezTo>
                      <a:cubicBezTo>
                        <a:pt x="25" y="92"/>
                        <a:pt x="23" y="93"/>
                        <a:pt x="21" y="96"/>
                      </a:cubicBezTo>
                      <a:cubicBezTo>
                        <a:pt x="17" y="101"/>
                        <a:pt x="13" y="108"/>
                        <a:pt x="13" y="119"/>
                      </a:cubicBezTo>
                      <a:cubicBezTo>
                        <a:pt x="13" y="120"/>
                        <a:pt x="13" y="514"/>
                        <a:pt x="13" y="514"/>
                      </a:cubicBezTo>
                      <a:cubicBezTo>
                        <a:pt x="13" y="541"/>
                        <a:pt x="27" y="553"/>
                        <a:pt x="52" y="554"/>
                      </a:cubicBezTo>
                      <a:cubicBezTo>
                        <a:pt x="351" y="554"/>
                        <a:pt x="351" y="554"/>
                        <a:pt x="351" y="554"/>
                      </a:cubicBezTo>
                      <a:cubicBezTo>
                        <a:pt x="366" y="554"/>
                        <a:pt x="375" y="551"/>
                        <a:pt x="381" y="545"/>
                      </a:cubicBezTo>
                      <a:cubicBezTo>
                        <a:pt x="387" y="539"/>
                        <a:pt x="391" y="530"/>
                        <a:pt x="391" y="514"/>
                      </a:cubicBezTo>
                      <a:cubicBezTo>
                        <a:pt x="391" y="514"/>
                        <a:pt x="391" y="132"/>
                        <a:pt x="391" y="117"/>
                      </a:cubicBezTo>
                      <a:cubicBezTo>
                        <a:pt x="391" y="106"/>
                        <a:pt x="383" y="95"/>
                        <a:pt x="376" y="89"/>
                      </a:cubicBezTo>
                      <a:cubicBezTo>
                        <a:pt x="375" y="89"/>
                        <a:pt x="375" y="89"/>
                        <a:pt x="375" y="89"/>
                      </a:cubicBezTo>
                      <a:cubicBezTo>
                        <a:pt x="375" y="89"/>
                        <a:pt x="374" y="88"/>
                        <a:pt x="374" y="88"/>
                      </a:cubicBezTo>
                      <a:cubicBezTo>
                        <a:pt x="372" y="87"/>
                        <a:pt x="371" y="86"/>
                        <a:pt x="368" y="85"/>
                      </a:cubicBezTo>
                      <a:cubicBezTo>
                        <a:pt x="363" y="83"/>
                        <a:pt x="357" y="80"/>
                        <a:pt x="349" y="76"/>
                      </a:cubicBezTo>
                      <a:cubicBezTo>
                        <a:pt x="333" y="69"/>
                        <a:pt x="313" y="60"/>
                        <a:pt x="293" y="51"/>
                      </a:cubicBezTo>
                      <a:cubicBezTo>
                        <a:pt x="253" y="33"/>
                        <a:pt x="213" y="16"/>
                        <a:pt x="213" y="16"/>
                      </a:cubicBezTo>
                      <a:cubicBezTo>
                        <a:pt x="212" y="15"/>
                        <a:pt x="212" y="15"/>
                        <a:pt x="212" y="15"/>
                      </a:cubicBezTo>
                      <a:cubicBezTo>
                        <a:pt x="212" y="15"/>
                        <a:pt x="212" y="15"/>
                        <a:pt x="212" y="15"/>
                      </a:cubicBezTo>
                      <a:cubicBezTo>
                        <a:pt x="210" y="14"/>
                        <a:pt x="206" y="13"/>
                        <a:pt x="203" y="13"/>
                      </a:cubicBezTo>
                      <a:cubicBezTo>
                        <a:pt x="199" y="13"/>
                        <a:pt x="195" y="14"/>
                        <a:pt x="194" y="15"/>
                      </a:cubicBezTo>
                      <a:cubicBezTo>
                        <a:pt x="193" y="15"/>
                        <a:pt x="193" y="15"/>
                        <a:pt x="193" y="15"/>
                      </a:cubicBezTo>
                      <a:cubicBezTo>
                        <a:pt x="28" y="89"/>
                        <a:pt x="28" y="89"/>
                        <a:pt x="28" y="89"/>
                      </a:cubicBezTo>
                      <a:close/>
                    </a:path>
                  </a:pathLst>
                </a:custGeom>
                <a:solidFill>
                  <a:srgbClr val="A3A3AD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5" name="Freeform 555"/>
                <p:cNvSpPr>
                  <a:spLocks/>
                </p:cNvSpPr>
                <p:nvPr/>
              </p:nvSpPr>
              <p:spPr bwMode="auto">
                <a:xfrm>
                  <a:off x="5319" y="4785"/>
                  <a:ext cx="63" cy="89"/>
                </a:xfrm>
                <a:custGeom>
                  <a:avLst/>
                  <a:gdLst/>
                  <a:ahLst/>
                  <a:cxnLst>
                    <a:cxn ang="0">
                      <a:pos x="132" y="188"/>
                    </a:cxn>
                    <a:cxn ang="0">
                      <a:pos x="132" y="20"/>
                    </a:cxn>
                    <a:cxn ang="0">
                      <a:pos x="112" y="0"/>
                    </a:cxn>
                    <a:cxn ang="0">
                      <a:pos x="20" y="0"/>
                    </a:cxn>
                    <a:cxn ang="0">
                      <a:pos x="0" y="20"/>
                    </a:cxn>
                    <a:cxn ang="0">
                      <a:pos x="0" y="188"/>
                    </a:cxn>
                    <a:cxn ang="0">
                      <a:pos x="132" y="188"/>
                    </a:cxn>
                  </a:cxnLst>
                  <a:rect l="0" t="0" r="r" b="b"/>
                  <a:pathLst>
                    <a:path w="132" h="188">
                      <a:moveTo>
                        <a:pt x="132" y="188"/>
                      </a:moveTo>
                      <a:cubicBezTo>
                        <a:pt x="132" y="20"/>
                        <a:pt x="132" y="20"/>
                        <a:pt x="132" y="20"/>
                      </a:cubicBezTo>
                      <a:cubicBezTo>
                        <a:pt x="132" y="9"/>
                        <a:pt x="123" y="0"/>
                        <a:pt x="112" y="0"/>
                      </a:cubicBezTo>
                      <a:cubicBezTo>
                        <a:pt x="20" y="0"/>
                        <a:pt x="20" y="0"/>
                        <a:pt x="20" y="0"/>
                      </a:cubicBezTo>
                      <a:cubicBezTo>
                        <a:pt x="9" y="0"/>
                        <a:pt x="0" y="9"/>
                        <a:pt x="0" y="20"/>
                      </a:cubicBezTo>
                      <a:cubicBezTo>
                        <a:pt x="0" y="188"/>
                        <a:pt x="0" y="188"/>
                        <a:pt x="0" y="188"/>
                      </a:cubicBezTo>
                      <a:lnTo>
                        <a:pt x="132" y="18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6" name="Freeform 556"/>
                <p:cNvSpPr>
                  <a:spLocks noEditPoints="1"/>
                </p:cNvSpPr>
                <p:nvPr/>
              </p:nvSpPr>
              <p:spPr bwMode="auto">
                <a:xfrm>
                  <a:off x="5246" y="4697"/>
                  <a:ext cx="52" cy="67"/>
                </a:xfrm>
                <a:custGeom>
                  <a:avLst/>
                  <a:gdLst/>
                  <a:ahLst/>
                  <a:cxnLst>
                    <a:cxn ang="0">
                      <a:pos x="21" y="142"/>
                    </a:cxn>
                    <a:cxn ang="0">
                      <a:pos x="0" y="122"/>
                    </a:cxn>
                    <a:cxn ang="0">
                      <a:pos x="0" y="20"/>
                    </a:cxn>
                    <a:cxn ang="0">
                      <a:pos x="21" y="0"/>
                    </a:cxn>
                    <a:cxn ang="0">
                      <a:pos x="91" y="0"/>
                    </a:cxn>
                    <a:cxn ang="0">
                      <a:pos x="111" y="20"/>
                    </a:cxn>
                    <a:cxn ang="0">
                      <a:pos x="111" y="122"/>
                    </a:cxn>
                    <a:cxn ang="0">
                      <a:pos x="91" y="142"/>
                    </a:cxn>
                    <a:cxn ang="0">
                      <a:pos x="21" y="142"/>
                    </a:cxn>
                    <a:cxn ang="0">
                      <a:pos x="13" y="20"/>
                    </a:cxn>
                    <a:cxn ang="0">
                      <a:pos x="13" y="122"/>
                    </a:cxn>
                    <a:cxn ang="0">
                      <a:pos x="21" y="129"/>
                    </a:cxn>
                    <a:cxn ang="0">
                      <a:pos x="91" y="129"/>
                    </a:cxn>
                    <a:cxn ang="0">
                      <a:pos x="98" y="122"/>
                    </a:cxn>
                    <a:cxn ang="0">
                      <a:pos x="98" y="20"/>
                    </a:cxn>
                    <a:cxn ang="0">
                      <a:pos x="91" y="13"/>
                    </a:cxn>
                    <a:cxn ang="0">
                      <a:pos x="21" y="13"/>
                    </a:cxn>
                    <a:cxn ang="0">
                      <a:pos x="13" y="20"/>
                    </a:cxn>
                  </a:cxnLst>
                  <a:rect l="0" t="0" r="r" b="b"/>
                  <a:pathLst>
                    <a:path w="111" h="142">
                      <a:moveTo>
                        <a:pt x="21" y="142"/>
                      </a:moveTo>
                      <a:cubicBezTo>
                        <a:pt x="9" y="142"/>
                        <a:pt x="0" y="133"/>
                        <a:pt x="0" y="122"/>
                      </a:cubicBezTo>
                      <a:cubicBezTo>
                        <a:pt x="0" y="20"/>
                        <a:pt x="0" y="20"/>
                        <a:pt x="0" y="20"/>
                      </a:cubicBezTo>
                      <a:cubicBezTo>
                        <a:pt x="0" y="9"/>
                        <a:pt x="9" y="0"/>
                        <a:pt x="21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102" y="0"/>
                        <a:pt x="111" y="9"/>
                        <a:pt x="111" y="20"/>
                      </a:cubicBezTo>
                      <a:cubicBezTo>
                        <a:pt x="111" y="122"/>
                        <a:pt x="111" y="122"/>
                        <a:pt x="111" y="122"/>
                      </a:cubicBezTo>
                      <a:cubicBezTo>
                        <a:pt x="111" y="133"/>
                        <a:pt x="102" y="142"/>
                        <a:pt x="91" y="142"/>
                      </a:cubicBezTo>
                      <a:lnTo>
                        <a:pt x="21" y="142"/>
                      </a:lnTo>
                      <a:close/>
                      <a:moveTo>
                        <a:pt x="13" y="20"/>
                      </a:moveTo>
                      <a:cubicBezTo>
                        <a:pt x="13" y="122"/>
                        <a:pt x="13" y="122"/>
                        <a:pt x="13" y="122"/>
                      </a:cubicBezTo>
                      <a:cubicBezTo>
                        <a:pt x="13" y="126"/>
                        <a:pt x="16" y="129"/>
                        <a:pt x="21" y="129"/>
                      </a:cubicBezTo>
                      <a:cubicBezTo>
                        <a:pt x="91" y="129"/>
                        <a:pt x="91" y="129"/>
                        <a:pt x="91" y="129"/>
                      </a:cubicBezTo>
                      <a:cubicBezTo>
                        <a:pt x="95" y="129"/>
                        <a:pt x="98" y="126"/>
                        <a:pt x="98" y="122"/>
                      </a:cubicBezTo>
                      <a:cubicBezTo>
                        <a:pt x="98" y="20"/>
                        <a:pt x="98" y="20"/>
                        <a:pt x="98" y="20"/>
                      </a:cubicBezTo>
                      <a:cubicBezTo>
                        <a:pt x="98" y="16"/>
                        <a:pt x="95" y="13"/>
                        <a:pt x="91" y="13"/>
                      </a:cubicBezTo>
                      <a:cubicBezTo>
                        <a:pt x="21" y="13"/>
                        <a:pt x="21" y="13"/>
                        <a:pt x="21" y="13"/>
                      </a:cubicBezTo>
                      <a:cubicBezTo>
                        <a:pt x="16" y="13"/>
                        <a:pt x="13" y="16"/>
                        <a:pt x="13" y="2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31" name="Group 557"/>
              <p:cNvGrpSpPr>
                <a:grpSpLocks noChangeAspect="1"/>
              </p:cNvGrpSpPr>
              <p:nvPr/>
            </p:nvGrpSpPr>
            <p:grpSpPr bwMode="auto">
              <a:xfrm>
                <a:off x="386" y="2307"/>
                <a:ext cx="204" cy="205"/>
                <a:chOff x="6249" y="609"/>
                <a:chExt cx="268" cy="269"/>
              </a:xfrm>
            </p:grpSpPr>
            <p:sp>
              <p:nvSpPr>
                <p:cNvPr id="145" name="Freeform 558"/>
                <p:cNvSpPr>
                  <a:spLocks noChangeAspect="1"/>
                </p:cNvSpPr>
                <p:nvPr/>
              </p:nvSpPr>
              <p:spPr bwMode="auto">
                <a:xfrm>
                  <a:off x="6251" y="612"/>
                  <a:ext cx="263" cy="262"/>
                </a:xfrm>
                <a:custGeom>
                  <a:avLst/>
                  <a:gdLst/>
                  <a:ahLst/>
                  <a:cxnLst>
                    <a:cxn ang="0">
                      <a:pos x="554" y="494"/>
                    </a:cxn>
                    <a:cxn ang="0">
                      <a:pos x="491" y="556"/>
                    </a:cxn>
                    <a:cxn ang="0">
                      <a:pos x="63" y="554"/>
                    </a:cxn>
                    <a:cxn ang="0">
                      <a:pos x="0" y="492"/>
                    </a:cxn>
                    <a:cxn ang="0">
                      <a:pos x="2" y="63"/>
                    </a:cxn>
                    <a:cxn ang="0">
                      <a:pos x="65" y="0"/>
                    </a:cxn>
                    <a:cxn ang="0">
                      <a:pos x="494" y="2"/>
                    </a:cxn>
                    <a:cxn ang="0">
                      <a:pos x="556" y="65"/>
                    </a:cxn>
                    <a:cxn ang="0">
                      <a:pos x="554" y="494"/>
                    </a:cxn>
                  </a:cxnLst>
                  <a:rect l="0" t="0" r="r" b="b"/>
                  <a:pathLst>
                    <a:path w="556" h="556">
                      <a:moveTo>
                        <a:pt x="554" y="494"/>
                      </a:moveTo>
                      <a:cubicBezTo>
                        <a:pt x="554" y="528"/>
                        <a:pt x="526" y="556"/>
                        <a:pt x="491" y="556"/>
                      </a:cubicBezTo>
                      <a:cubicBezTo>
                        <a:pt x="63" y="554"/>
                        <a:pt x="63" y="554"/>
                        <a:pt x="63" y="554"/>
                      </a:cubicBezTo>
                      <a:cubicBezTo>
                        <a:pt x="28" y="554"/>
                        <a:pt x="0" y="526"/>
                        <a:pt x="0" y="492"/>
                      </a:cubicBezTo>
                      <a:cubicBezTo>
                        <a:pt x="2" y="63"/>
                        <a:pt x="2" y="63"/>
                        <a:pt x="2" y="63"/>
                      </a:cubicBezTo>
                      <a:cubicBezTo>
                        <a:pt x="2" y="28"/>
                        <a:pt x="30" y="0"/>
                        <a:pt x="65" y="0"/>
                      </a:cubicBezTo>
                      <a:cubicBezTo>
                        <a:pt x="494" y="2"/>
                        <a:pt x="494" y="2"/>
                        <a:pt x="494" y="2"/>
                      </a:cubicBezTo>
                      <a:cubicBezTo>
                        <a:pt x="528" y="2"/>
                        <a:pt x="556" y="30"/>
                        <a:pt x="556" y="65"/>
                      </a:cubicBezTo>
                      <a:lnTo>
                        <a:pt x="554" y="49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A3A3AD">
                        <a:gamma/>
                        <a:tint val="50980"/>
                        <a:invGamma/>
                      </a:srgbClr>
                    </a:gs>
                    <a:gs pos="100000">
                      <a:srgbClr val="A3A3AD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6" name="Freeform 559"/>
                <p:cNvSpPr>
                  <a:spLocks noChangeAspect="1" noEditPoints="1"/>
                </p:cNvSpPr>
                <p:nvPr/>
              </p:nvSpPr>
              <p:spPr bwMode="auto">
                <a:xfrm>
                  <a:off x="6249" y="609"/>
                  <a:ext cx="268" cy="269"/>
                </a:xfrm>
                <a:custGeom>
                  <a:avLst/>
                  <a:gdLst/>
                  <a:ahLst/>
                  <a:cxnLst>
                    <a:cxn ang="0">
                      <a:pos x="498" y="569"/>
                    </a:cxn>
                    <a:cxn ang="0">
                      <a:pos x="498" y="569"/>
                    </a:cxn>
                    <a:cxn ang="0">
                      <a:pos x="498" y="569"/>
                    </a:cxn>
                    <a:cxn ang="0">
                      <a:pos x="69" y="567"/>
                    </a:cxn>
                    <a:cxn ang="0">
                      <a:pos x="0" y="498"/>
                    </a:cxn>
                    <a:cxn ang="0">
                      <a:pos x="0" y="497"/>
                    </a:cxn>
                    <a:cxn ang="0">
                      <a:pos x="2" y="69"/>
                    </a:cxn>
                    <a:cxn ang="0">
                      <a:pos x="71" y="0"/>
                    </a:cxn>
                    <a:cxn ang="0">
                      <a:pos x="71" y="0"/>
                    </a:cxn>
                    <a:cxn ang="0">
                      <a:pos x="71" y="0"/>
                    </a:cxn>
                    <a:cxn ang="0">
                      <a:pos x="500" y="2"/>
                    </a:cxn>
                    <a:cxn ang="0">
                      <a:pos x="568" y="70"/>
                    </a:cxn>
                    <a:cxn ang="0">
                      <a:pos x="568" y="71"/>
                    </a:cxn>
                    <a:cxn ang="0">
                      <a:pos x="567" y="500"/>
                    </a:cxn>
                    <a:cxn ang="0">
                      <a:pos x="498" y="569"/>
                    </a:cxn>
                    <a:cxn ang="0">
                      <a:pos x="498" y="569"/>
                    </a:cxn>
                    <a:cxn ang="0">
                      <a:pos x="69" y="554"/>
                    </a:cxn>
                    <a:cxn ang="0">
                      <a:pos x="497" y="556"/>
                    </a:cxn>
                    <a:cxn ang="0">
                      <a:pos x="498" y="556"/>
                    </a:cxn>
                    <a:cxn ang="0">
                      <a:pos x="498" y="556"/>
                    </a:cxn>
                    <a:cxn ang="0">
                      <a:pos x="554" y="500"/>
                    </a:cxn>
                    <a:cxn ang="0">
                      <a:pos x="555" y="71"/>
                    </a:cxn>
                    <a:cxn ang="0">
                      <a:pos x="555" y="71"/>
                    </a:cxn>
                    <a:cxn ang="0">
                      <a:pos x="500" y="15"/>
                    </a:cxn>
                    <a:cxn ang="0">
                      <a:pos x="71" y="13"/>
                    </a:cxn>
                    <a:cxn ang="0">
                      <a:pos x="71" y="13"/>
                    </a:cxn>
                    <a:cxn ang="0">
                      <a:pos x="71" y="13"/>
                    </a:cxn>
                    <a:cxn ang="0">
                      <a:pos x="15" y="69"/>
                    </a:cxn>
                    <a:cxn ang="0">
                      <a:pos x="13" y="498"/>
                    </a:cxn>
                    <a:cxn ang="0">
                      <a:pos x="13" y="498"/>
                    </a:cxn>
                    <a:cxn ang="0">
                      <a:pos x="69" y="554"/>
                    </a:cxn>
                  </a:cxnLst>
                  <a:rect l="0" t="0" r="r" b="b"/>
                  <a:pathLst>
                    <a:path w="568" h="569">
                      <a:moveTo>
                        <a:pt x="498" y="569"/>
                      </a:moveTo>
                      <a:cubicBezTo>
                        <a:pt x="498" y="569"/>
                        <a:pt x="498" y="569"/>
                        <a:pt x="498" y="569"/>
                      </a:cubicBezTo>
                      <a:cubicBezTo>
                        <a:pt x="498" y="569"/>
                        <a:pt x="498" y="569"/>
                        <a:pt x="498" y="569"/>
                      </a:cubicBezTo>
                      <a:cubicBezTo>
                        <a:pt x="69" y="567"/>
                        <a:pt x="69" y="567"/>
                        <a:pt x="69" y="567"/>
                      </a:cubicBezTo>
                      <a:cubicBezTo>
                        <a:pt x="31" y="567"/>
                        <a:pt x="0" y="536"/>
                        <a:pt x="0" y="498"/>
                      </a:cubicBezTo>
                      <a:cubicBezTo>
                        <a:pt x="0" y="498"/>
                        <a:pt x="0" y="498"/>
                        <a:pt x="0" y="497"/>
                      </a:cubicBezTo>
                      <a:cubicBezTo>
                        <a:pt x="2" y="69"/>
                        <a:pt x="2" y="69"/>
                        <a:pt x="2" y="69"/>
                      </a:cubicBezTo>
                      <a:cubicBezTo>
                        <a:pt x="2" y="31"/>
                        <a:pt x="33" y="0"/>
                        <a:pt x="71" y="0"/>
                      </a:cubicBezTo>
                      <a:cubicBezTo>
                        <a:pt x="71" y="0"/>
                        <a:pt x="71" y="0"/>
                        <a:pt x="71" y="0"/>
                      </a:cubicBezTo>
                      <a:cubicBezTo>
                        <a:pt x="71" y="0"/>
                        <a:pt x="71" y="0"/>
                        <a:pt x="71" y="0"/>
                      </a:cubicBezTo>
                      <a:cubicBezTo>
                        <a:pt x="500" y="2"/>
                        <a:pt x="500" y="2"/>
                        <a:pt x="500" y="2"/>
                      </a:cubicBezTo>
                      <a:cubicBezTo>
                        <a:pt x="538" y="2"/>
                        <a:pt x="568" y="33"/>
                        <a:pt x="568" y="70"/>
                      </a:cubicBezTo>
                      <a:cubicBezTo>
                        <a:pt x="568" y="71"/>
                        <a:pt x="568" y="71"/>
                        <a:pt x="568" y="71"/>
                      </a:cubicBezTo>
                      <a:cubicBezTo>
                        <a:pt x="567" y="500"/>
                        <a:pt x="567" y="500"/>
                        <a:pt x="567" y="500"/>
                      </a:cubicBezTo>
                      <a:cubicBezTo>
                        <a:pt x="567" y="538"/>
                        <a:pt x="536" y="568"/>
                        <a:pt x="498" y="569"/>
                      </a:cubicBezTo>
                      <a:cubicBezTo>
                        <a:pt x="498" y="569"/>
                        <a:pt x="498" y="569"/>
                        <a:pt x="498" y="569"/>
                      </a:cubicBezTo>
                      <a:close/>
                      <a:moveTo>
                        <a:pt x="69" y="554"/>
                      </a:moveTo>
                      <a:cubicBezTo>
                        <a:pt x="497" y="556"/>
                        <a:pt x="497" y="556"/>
                        <a:pt x="497" y="556"/>
                      </a:cubicBezTo>
                      <a:cubicBezTo>
                        <a:pt x="498" y="556"/>
                        <a:pt x="498" y="556"/>
                        <a:pt x="498" y="556"/>
                      </a:cubicBezTo>
                      <a:cubicBezTo>
                        <a:pt x="498" y="556"/>
                        <a:pt x="498" y="556"/>
                        <a:pt x="498" y="556"/>
                      </a:cubicBezTo>
                      <a:cubicBezTo>
                        <a:pt x="529" y="556"/>
                        <a:pt x="554" y="531"/>
                        <a:pt x="554" y="500"/>
                      </a:cubicBezTo>
                      <a:cubicBezTo>
                        <a:pt x="555" y="71"/>
                        <a:pt x="555" y="71"/>
                        <a:pt x="555" y="71"/>
                      </a:cubicBezTo>
                      <a:cubicBezTo>
                        <a:pt x="555" y="71"/>
                        <a:pt x="555" y="71"/>
                        <a:pt x="555" y="71"/>
                      </a:cubicBezTo>
                      <a:cubicBezTo>
                        <a:pt x="555" y="40"/>
                        <a:pt x="530" y="15"/>
                        <a:pt x="500" y="15"/>
                      </a:cubicBezTo>
                      <a:cubicBezTo>
                        <a:pt x="71" y="13"/>
                        <a:pt x="71" y="13"/>
                        <a:pt x="71" y="13"/>
                      </a:cubicBezTo>
                      <a:cubicBezTo>
                        <a:pt x="71" y="13"/>
                        <a:pt x="71" y="13"/>
                        <a:pt x="71" y="13"/>
                      </a:cubicBezTo>
                      <a:cubicBezTo>
                        <a:pt x="71" y="13"/>
                        <a:pt x="71" y="13"/>
                        <a:pt x="71" y="13"/>
                      </a:cubicBezTo>
                      <a:cubicBezTo>
                        <a:pt x="40" y="13"/>
                        <a:pt x="15" y="38"/>
                        <a:pt x="15" y="69"/>
                      </a:cubicBezTo>
                      <a:cubicBezTo>
                        <a:pt x="13" y="498"/>
                        <a:pt x="13" y="498"/>
                        <a:pt x="13" y="498"/>
                      </a:cubicBezTo>
                      <a:cubicBezTo>
                        <a:pt x="13" y="498"/>
                        <a:pt x="13" y="498"/>
                        <a:pt x="13" y="498"/>
                      </a:cubicBezTo>
                      <a:cubicBezTo>
                        <a:pt x="13" y="529"/>
                        <a:pt x="38" y="554"/>
                        <a:pt x="69" y="554"/>
                      </a:cubicBezTo>
                      <a:close/>
                    </a:path>
                  </a:pathLst>
                </a:custGeom>
                <a:solidFill>
                  <a:srgbClr val="A3A3AD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7" name="Freeform 560"/>
                <p:cNvSpPr>
                  <a:spLocks noChangeAspect="1"/>
                </p:cNvSpPr>
                <p:nvPr/>
              </p:nvSpPr>
              <p:spPr bwMode="auto">
                <a:xfrm>
                  <a:off x="6414" y="709"/>
                  <a:ext cx="18" cy="64"/>
                </a:xfrm>
                <a:custGeom>
                  <a:avLst/>
                  <a:gdLst/>
                  <a:ahLst/>
                  <a:cxnLst>
                    <a:cxn ang="0">
                      <a:pos x="3" y="133"/>
                    </a:cxn>
                    <a:cxn ang="0">
                      <a:pos x="3" y="124"/>
                    </a:cxn>
                    <a:cxn ang="0">
                      <a:pos x="26" y="68"/>
                    </a:cxn>
                    <a:cxn ang="0">
                      <a:pos x="26" y="68"/>
                    </a:cxn>
                    <a:cxn ang="0">
                      <a:pos x="4" y="12"/>
                    </a:cxn>
                    <a:cxn ang="0">
                      <a:pos x="4" y="3"/>
                    </a:cxn>
                    <a:cxn ang="0">
                      <a:pos x="13" y="3"/>
                    </a:cxn>
                    <a:cxn ang="0">
                      <a:pos x="39" y="68"/>
                    </a:cxn>
                    <a:cxn ang="0">
                      <a:pos x="39" y="68"/>
                    </a:cxn>
                    <a:cxn ang="0">
                      <a:pos x="12" y="133"/>
                    </a:cxn>
                    <a:cxn ang="0">
                      <a:pos x="12" y="133"/>
                    </a:cxn>
                    <a:cxn ang="0">
                      <a:pos x="8" y="135"/>
                    </a:cxn>
                    <a:cxn ang="0">
                      <a:pos x="3" y="133"/>
                    </a:cxn>
                  </a:cxnLst>
                  <a:rect l="0" t="0" r="r" b="b"/>
                  <a:pathLst>
                    <a:path w="39" h="135">
                      <a:moveTo>
                        <a:pt x="3" y="133"/>
                      </a:moveTo>
                      <a:cubicBezTo>
                        <a:pt x="0" y="130"/>
                        <a:pt x="0" y="126"/>
                        <a:pt x="3" y="124"/>
                      </a:cubicBezTo>
                      <a:cubicBezTo>
                        <a:pt x="17" y="110"/>
                        <a:pt x="26" y="90"/>
                        <a:pt x="26" y="68"/>
                      </a:cubicBezTo>
                      <a:cubicBezTo>
                        <a:pt x="26" y="68"/>
                        <a:pt x="26" y="68"/>
                        <a:pt x="26" y="68"/>
                      </a:cubicBezTo>
                      <a:cubicBezTo>
                        <a:pt x="26" y="46"/>
                        <a:pt x="18" y="26"/>
                        <a:pt x="4" y="12"/>
                      </a:cubicBezTo>
                      <a:cubicBezTo>
                        <a:pt x="1" y="9"/>
                        <a:pt x="1" y="5"/>
                        <a:pt x="4" y="3"/>
                      </a:cubicBezTo>
                      <a:cubicBezTo>
                        <a:pt x="6" y="0"/>
                        <a:pt x="10" y="0"/>
                        <a:pt x="13" y="3"/>
                      </a:cubicBezTo>
                      <a:cubicBezTo>
                        <a:pt x="29" y="19"/>
                        <a:pt x="39" y="42"/>
                        <a:pt x="39" y="68"/>
                      </a:cubicBezTo>
                      <a:cubicBezTo>
                        <a:pt x="39" y="68"/>
                        <a:pt x="39" y="68"/>
                        <a:pt x="39" y="68"/>
                      </a:cubicBezTo>
                      <a:cubicBezTo>
                        <a:pt x="39" y="93"/>
                        <a:pt x="29" y="116"/>
                        <a:pt x="12" y="133"/>
                      </a:cubicBezTo>
                      <a:cubicBezTo>
                        <a:pt x="12" y="133"/>
                        <a:pt x="12" y="133"/>
                        <a:pt x="12" y="133"/>
                      </a:cubicBezTo>
                      <a:cubicBezTo>
                        <a:pt x="11" y="134"/>
                        <a:pt x="9" y="135"/>
                        <a:pt x="8" y="135"/>
                      </a:cubicBezTo>
                      <a:cubicBezTo>
                        <a:pt x="6" y="135"/>
                        <a:pt x="4" y="134"/>
                        <a:pt x="3" y="13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8" name="Freeform 561"/>
                <p:cNvSpPr>
                  <a:spLocks noChangeAspect="1"/>
                </p:cNvSpPr>
                <p:nvPr/>
              </p:nvSpPr>
              <p:spPr bwMode="auto">
                <a:xfrm>
                  <a:off x="6429" y="695"/>
                  <a:ext cx="24" cy="92"/>
                </a:xfrm>
                <a:custGeom>
                  <a:avLst/>
                  <a:gdLst/>
                  <a:ahLst/>
                  <a:cxnLst>
                    <a:cxn ang="0">
                      <a:pos x="2" y="193"/>
                    </a:cxn>
                    <a:cxn ang="0">
                      <a:pos x="2" y="184"/>
                    </a:cxn>
                    <a:cxn ang="0">
                      <a:pos x="38" y="98"/>
                    </a:cxn>
                    <a:cxn ang="0">
                      <a:pos x="38" y="98"/>
                    </a:cxn>
                    <a:cxn ang="0">
                      <a:pos x="3" y="12"/>
                    </a:cxn>
                    <a:cxn ang="0">
                      <a:pos x="3" y="12"/>
                    </a:cxn>
                    <a:cxn ang="0">
                      <a:pos x="3" y="2"/>
                    </a:cxn>
                    <a:cxn ang="0">
                      <a:pos x="12" y="3"/>
                    </a:cxn>
                    <a:cxn ang="0">
                      <a:pos x="51" y="98"/>
                    </a:cxn>
                    <a:cxn ang="0">
                      <a:pos x="51" y="98"/>
                    </a:cxn>
                    <a:cxn ang="0">
                      <a:pos x="51" y="98"/>
                    </a:cxn>
                    <a:cxn ang="0">
                      <a:pos x="11" y="193"/>
                    </a:cxn>
                    <a:cxn ang="0">
                      <a:pos x="7" y="195"/>
                    </a:cxn>
                    <a:cxn ang="0">
                      <a:pos x="2" y="193"/>
                    </a:cxn>
                  </a:cxnLst>
                  <a:rect l="0" t="0" r="r" b="b"/>
                  <a:pathLst>
                    <a:path w="51" h="195">
                      <a:moveTo>
                        <a:pt x="2" y="193"/>
                      </a:moveTo>
                      <a:cubicBezTo>
                        <a:pt x="0" y="191"/>
                        <a:pt x="0" y="187"/>
                        <a:pt x="2" y="184"/>
                      </a:cubicBezTo>
                      <a:cubicBezTo>
                        <a:pt x="24" y="162"/>
                        <a:pt x="38" y="132"/>
                        <a:pt x="38" y="98"/>
                      </a:cubicBezTo>
                      <a:cubicBezTo>
                        <a:pt x="38" y="98"/>
                        <a:pt x="38" y="98"/>
                        <a:pt x="38" y="98"/>
                      </a:cubicBezTo>
                      <a:cubicBezTo>
                        <a:pt x="38" y="64"/>
                        <a:pt x="25" y="34"/>
                        <a:pt x="3" y="12"/>
                      </a:cubicBezTo>
                      <a:cubicBezTo>
                        <a:pt x="3" y="12"/>
                        <a:pt x="3" y="12"/>
                        <a:pt x="3" y="12"/>
                      </a:cubicBezTo>
                      <a:cubicBezTo>
                        <a:pt x="0" y="9"/>
                        <a:pt x="0" y="5"/>
                        <a:pt x="3" y="2"/>
                      </a:cubicBezTo>
                      <a:cubicBezTo>
                        <a:pt x="5" y="0"/>
                        <a:pt x="10" y="0"/>
                        <a:pt x="12" y="3"/>
                      </a:cubicBezTo>
                      <a:cubicBezTo>
                        <a:pt x="36" y="27"/>
                        <a:pt x="51" y="61"/>
                        <a:pt x="51" y="98"/>
                      </a:cubicBezTo>
                      <a:cubicBezTo>
                        <a:pt x="51" y="98"/>
                        <a:pt x="51" y="98"/>
                        <a:pt x="51" y="98"/>
                      </a:cubicBezTo>
                      <a:cubicBezTo>
                        <a:pt x="51" y="98"/>
                        <a:pt x="51" y="98"/>
                        <a:pt x="51" y="98"/>
                      </a:cubicBezTo>
                      <a:cubicBezTo>
                        <a:pt x="51" y="135"/>
                        <a:pt x="36" y="169"/>
                        <a:pt x="11" y="193"/>
                      </a:cubicBezTo>
                      <a:cubicBezTo>
                        <a:pt x="10" y="195"/>
                        <a:pt x="8" y="195"/>
                        <a:pt x="7" y="195"/>
                      </a:cubicBezTo>
                      <a:cubicBezTo>
                        <a:pt x="5" y="195"/>
                        <a:pt x="3" y="195"/>
                        <a:pt x="2" y="19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9" name="Freeform 562"/>
                <p:cNvSpPr>
                  <a:spLocks noChangeAspect="1"/>
                </p:cNvSpPr>
                <p:nvPr/>
              </p:nvSpPr>
              <p:spPr bwMode="auto">
                <a:xfrm>
                  <a:off x="6443" y="681"/>
                  <a:ext cx="30" cy="121"/>
                </a:xfrm>
                <a:custGeom>
                  <a:avLst/>
                  <a:gdLst/>
                  <a:ahLst/>
                  <a:cxnLst>
                    <a:cxn ang="0">
                      <a:pos x="2" y="254"/>
                    </a:cxn>
                    <a:cxn ang="0">
                      <a:pos x="2" y="245"/>
                    </a:cxn>
                    <a:cxn ang="0">
                      <a:pos x="51" y="128"/>
                    </a:cxn>
                    <a:cxn ang="0">
                      <a:pos x="51" y="128"/>
                    </a:cxn>
                    <a:cxn ang="0">
                      <a:pos x="3" y="12"/>
                    </a:cxn>
                    <a:cxn ang="0">
                      <a:pos x="3" y="2"/>
                    </a:cxn>
                    <a:cxn ang="0">
                      <a:pos x="13" y="2"/>
                    </a:cxn>
                    <a:cxn ang="0">
                      <a:pos x="64" y="128"/>
                    </a:cxn>
                    <a:cxn ang="0">
                      <a:pos x="64" y="128"/>
                    </a:cxn>
                    <a:cxn ang="0">
                      <a:pos x="12" y="254"/>
                    </a:cxn>
                    <a:cxn ang="0">
                      <a:pos x="12" y="254"/>
                    </a:cxn>
                    <a:cxn ang="0">
                      <a:pos x="7" y="256"/>
                    </a:cxn>
                    <a:cxn ang="0">
                      <a:pos x="2" y="254"/>
                    </a:cxn>
                  </a:cxnLst>
                  <a:rect l="0" t="0" r="r" b="b"/>
                  <a:pathLst>
                    <a:path w="64" h="256">
                      <a:moveTo>
                        <a:pt x="2" y="254"/>
                      </a:moveTo>
                      <a:cubicBezTo>
                        <a:pt x="0" y="251"/>
                        <a:pt x="0" y="247"/>
                        <a:pt x="2" y="245"/>
                      </a:cubicBezTo>
                      <a:cubicBezTo>
                        <a:pt x="32" y="215"/>
                        <a:pt x="51" y="174"/>
                        <a:pt x="51" y="128"/>
                      </a:cubicBezTo>
                      <a:cubicBezTo>
                        <a:pt x="51" y="128"/>
                        <a:pt x="51" y="128"/>
                        <a:pt x="51" y="128"/>
                      </a:cubicBezTo>
                      <a:cubicBezTo>
                        <a:pt x="51" y="82"/>
                        <a:pt x="33" y="41"/>
                        <a:pt x="3" y="12"/>
                      </a:cubicBezTo>
                      <a:cubicBezTo>
                        <a:pt x="1" y="9"/>
                        <a:pt x="1" y="5"/>
                        <a:pt x="3" y="2"/>
                      </a:cubicBezTo>
                      <a:cubicBezTo>
                        <a:pt x="6" y="0"/>
                        <a:pt x="10" y="0"/>
                        <a:pt x="13" y="2"/>
                      </a:cubicBezTo>
                      <a:cubicBezTo>
                        <a:pt x="44" y="34"/>
                        <a:pt x="64" y="79"/>
                        <a:pt x="64" y="128"/>
                      </a:cubicBezTo>
                      <a:cubicBezTo>
                        <a:pt x="64" y="128"/>
                        <a:pt x="64" y="128"/>
                        <a:pt x="64" y="128"/>
                      </a:cubicBezTo>
                      <a:cubicBezTo>
                        <a:pt x="64" y="177"/>
                        <a:pt x="44" y="222"/>
                        <a:pt x="12" y="254"/>
                      </a:cubicBezTo>
                      <a:cubicBezTo>
                        <a:pt x="12" y="254"/>
                        <a:pt x="12" y="254"/>
                        <a:pt x="12" y="254"/>
                      </a:cubicBezTo>
                      <a:cubicBezTo>
                        <a:pt x="10" y="255"/>
                        <a:pt x="9" y="256"/>
                        <a:pt x="7" y="256"/>
                      </a:cubicBezTo>
                      <a:cubicBezTo>
                        <a:pt x="5" y="256"/>
                        <a:pt x="4" y="255"/>
                        <a:pt x="2" y="25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0" name="Freeform 563"/>
                <p:cNvSpPr>
                  <a:spLocks noChangeAspect="1"/>
                </p:cNvSpPr>
                <p:nvPr/>
              </p:nvSpPr>
              <p:spPr bwMode="auto">
                <a:xfrm>
                  <a:off x="6457" y="667"/>
                  <a:ext cx="36" cy="149"/>
                </a:xfrm>
                <a:custGeom>
                  <a:avLst/>
                  <a:gdLst/>
                  <a:ahLst/>
                  <a:cxnLst>
                    <a:cxn ang="0">
                      <a:pos x="3" y="314"/>
                    </a:cxn>
                    <a:cxn ang="0">
                      <a:pos x="3" y="305"/>
                    </a:cxn>
                    <a:cxn ang="0">
                      <a:pos x="64" y="159"/>
                    </a:cxn>
                    <a:cxn ang="0">
                      <a:pos x="64" y="158"/>
                    </a:cxn>
                    <a:cxn ang="0">
                      <a:pos x="4" y="11"/>
                    </a:cxn>
                    <a:cxn ang="0">
                      <a:pos x="4" y="2"/>
                    </a:cxn>
                    <a:cxn ang="0">
                      <a:pos x="13" y="2"/>
                    </a:cxn>
                    <a:cxn ang="0">
                      <a:pos x="77" y="158"/>
                    </a:cxn>
                    <a:cxn ang="0">
                      <a:pos x="77" y="158"/>
                    </a:cxn>
                    <a:cxn ang="0">
                      <a:pos x="12" y="314"/>
                    </a:cxn>
                    <a:cxn ang="0">
                      <a:pos x="7" y="316"/>
                    </a:cxn>
                    <a:cxn ang="0">
                      <a:pos x="3" y="314"/>
                    </a:cxn>
                  </a:cxnLst>
                  <a:rect l="0" t="0" r="r" b="b"/>
                  <a:pathLst>
                    <a:path w="77" h="316">
                      <a:moveTo>
                        <a:pt x="3" y="314"/>
                      </a:moveTo>
                      <a:cubicBezTo>
                        <a:pt x="0" y="312"/>
                        <a:pt x="0" y="308"/>
                        <a:pt x="3" y="305"/>
                      </a:cubicBezTo>
                      <a:cubicBezTo>
                        <a:pt x="40" y="268"/>
                        <a:pt x="64" y="216"/>
                        <a:pt x="64" y="159"/>
                      </a:cubicBezTo>
                      <a:cubicBezTo>
                        <a:pt x="64" y="158"/>
                        <a:pt x="64" y="158"/>
                        <a:pt x="64" y="158"/>
                      </a:cubicBezTo>
                      <a:cubicBezTo>
                        <a:pt x="64" y="101"/>
                        <a:pt x="41" y="49"/>
                        <a:pt x="4" y="11"/>
                      </a:cubicBezTo>
                      <a:cubicBezTo>
                        <a:pt x="1" y="9"/>
                        <a:pt x="1" y="5"/>
                        <a:pt x="4" y="2"/>
                      </a:cubicBezTo>
                      <a:cubicBezTo>
                        <a:pt x="6" y="0"/>
                        <a:pt x="10" y="0"/>
                        <a:pt x="13" y="2"/>
                      </a:cubicBezTo>
                      <a:cubicBezTo>
                        <a:pt x="53" y="42"/>
                        <a:pt x="77" y="97"/>
                        <a:pt x="77" y="158"/>
                      </a:cubicBezTo>
                      <a:cubicBezTo>
                        <a:pt x="77" y="158"/>
                        <a:pt x="77" y="158"/>
                        <a:pt x="77" y="158"/>
                      </a:cubicBezTo>
                      <a:cubicBezTo>
                        <a:pt x="77" y="219"/>
                        <a:pt x="52" y="275"/>
                        <a:pt x="12" y="314"/>
                      </a:cubicBezTo>
                      <a:cubicBezTo>
                        <a:pt x="10" y="316"/>
                        <a:pt x="9" y="316"/>
                        <a:pt x="7" y="316"/>
                      </a:cubicBezTo>
                      <a:cubicBezTo>
                        <a:pt x="5" y="316"/>
                        <a:pt x="4" y="316"/>
                        <a:pt x="3" y="31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1" name="Freeform 564"/>
                <p:cNvSpPr>
                  <a:spLocks noChangeAspect="1"/>
                </p:cNvSpPr>
                <p:nvPr/>
              </p:nvSpPr>
              <p:spPr bwMode="auto">
                <a:xfrm>
                  <a:off x="6273" y="678"/>
                  <a:ext cx="132" cy="126"/>
                </a:xfrm>
                <a:custGeom>
                  <a:avLst/>
                  <a:gdLst/>
                  <a:ahLst/>
                  <a:cxnLst>
                    <a:cxn ang="0">
                      <a:pos x="232" y="1"/>
                    </a:cxn>
                    <a:cxn ang="0">
                      <a:pos x="223" y="3"/>
                    </a:cxn>
                    <a:cxn ang="0">
                      <a:pos x="223" y="1"/>
                    </a:cxn>
                    <a:cxn ang="0">
                      <a:pos x="143" y="0"/>
                    </a:cxn>
                    <a:cxn ang="0">
                      <a:pos x="100" y="66"/>
                    </a:cxn>
                    <a:cxn ang="0">
                      <a:pos x="85" y="80"/>
                    </a:cxn>
                    <a:cxn ang="0">
                      <a:pos x="85" y="56"/>
                    </a:cxn>
                    <a:cxn ang="0">
                      <a:pos x="85" y="55"/>
                    </a:cxn>
                    <a:cxn ang="0">
                      <a:pos x="84" y="55"/>
                    </a:cxn>
                    <a:cxn ang="0">
                      <a:pos x="47" y="54"/>
                    </a:cxn>
                    <a:cxn ang="0">
                      <a:pos x="46" y="55"/>
                    </a:cxn>
                    <a:cxn ang="0">
                      <a:pos x="1" y="79"/>
                    </a:cxn>
                    <a:cxn ang="0">
                      <a:pos x="0" y="80"/>
                    </a:cxn>
                    <a:cxn ang="0">
                      <a:pos x="0" y="223"/>
                    </a:cxn>
                    <a:cxn ang="0">
                      <a:pos x="1" y="225"/>
                    </a:cxn>
                    <a:cxn ang="0">
                      <a:pos x="42" y="225"/>
                    </a:cxn>
                    <a:cxn ang="0">
                      <a:pos x="43" y="225"/>
                    </a:cxn>
                    <a:cxn ang="0">
                      <a:pos x="84" y="200"/>
                    </a:cxn>
                    <a:cxn ang="0">
                      <a:pos x="85" y="199"/>
                    </a:cxn>
                    <a:cxn ang="0">
                      <a:pos x="85" y="190"/>
                    </a:cxn>
                    <a:cxn ang="0">
                      <a:pos x="101" y="206"/>
                    </a:cxn>
                    <a:cxn ang="0">
                      <a:pos x="142" y="266"/>
                    </a:cxn>
                    <a:cxn ang="0">
                      <a:pos x="231" y="266"/>
                    </a:cxn>
                    <a:cxn ang="0">
                      <a:pos x="281" y="134"/>
                    </a:cxn>
                    <a:cxn ang="0">
                      <a:pos x="232" y="1"/>
                    </a:cxn>
                  </a:cxnLst>
                  <a:rect l="0" t="0" r="r" b="b"/>
                  <a:pathLst>
                    <a:path w="281" h="267">
                      <a:moveTo>
                        <a:pt x="232" y="1"/>
                      </a:moveTo>
                      <a:cubicBezTo>
                        <a:pt x="229" y="1"/>
                        <a:pt x="226" y="1"/>
                        <a:pt x="223" y="3"/>
                      </a:cubicBezTo>
                      <a:cubicBezTo>
                        <a:pt x="223" y="1"/>
                        <a:pt x="223" y="1"/>
                        <a:pt x="223" y="1"/>
                      </a:cubicBezTo>
                      <a:cubicBezTo>
                        <a:pt x="143" y="0"/>
                        <a:pt x="143" y="0"/>
                        <a:pt x="143" y="0"/>
                      </a:cubicBezTo>
                      <a:cubicBezTo>
                        <a:pt x="125" y="0"/>
                        <a:pt x="109" y="27"/>
                        <a:pt x="100" y="66"/>
                      </a:cubicBezTo>
                      <a:cubicBezTo>
                        <a:pt x="95" y="71"/>
                        <a:pt x="90" y="75"/>
                        <a:pt x="85" y="80"/>
                      </a:cubicBezTo>
                      <a:cubicBezTo>
                        <a:pt x="85" y="56"/>
                        <a:pt x="85" y="56"/>
                        <a:pt x="85" y="56"/>
                      </a:cubicBezTo>
                      <a:cubicBezTo>
                        <a:pt x="85" y="56"/>
                        <a:pt x="85" y="56"/>
                        <a:pt x="85" y="55"/>
                      </a:cubicBezTo>
                      <a:cubicBezTo>
                        <a:pt x="85" y="55"/>
                        <a:pt x="84" y="55"/>
                        <a:pt x="84" y="55"/>
                      </a:cubicBezTo>
                      <a:cubicBezTo>
                        <a:pt x="47" y="54"/>
                        <a:pt x="47" y="54"/>
                        <a:pt x="47" y="54"/>
                      </a:cubicBezTo>
                      <a:cubicBezTo>
                        <a:pt x="46" y="55"/>
                        <a:pt x="46" y="55"/>
                        <a:pt x="46" y="55"/>
                      </a:cubicBezTo>
                      <a:cubicBezTo>
                        <a:pt x="1" y="79"/>
                        <a:pt x="1" y="79"/>
                        <a:pt x="1" y="79"/>
                      </a:cubicBezTo>
                      <a:cubicBezTo>
                        <a:pt x="1" y="79"/>
                        <a:pt x="0" y="80"/>
                        <a:pt x="0" y="80"/>
                      </a:cubicBezTo>
                      <a:cubicBezTo>
                        <a:pt x="0" y="223"/>
                        <a:pt x="0" y="223"/>
                        <a:pt x="0" y="223"/>
                      </a:cubicBezTo>
                      <a:cubicBezTo>
                        <a:pt x="0" y="224"/>
                        <a:pt x="0" y="225"/>
                        <a:pt x="1" y="225"/>
                      </a:cubicBezTo>
                      <a:cubicBezTo>
                        <a:pt x="42" y="225"/>
                        <a:pt x="42" y="225"/>
                        <a:pt x="42" y="225"/>
                      </a:cubicBezTo>
                      <a:cubicBezTo>
                        <a:pt x="43" y="225"/>
                        <a:pt x="43" y="225"/>
                        <a:pt x="43" y="225"/>
                      </a:cubicBezTo>
                      <a:cubicBezTo>
                        <a:pt x="84" y="200"/>
                        <a:pt x="84" y="200"/>
                        <a:pt x="84" y="200"/>
                      </a:cubicBezTo>
                      <a:cubicBezTo>
                        <a:pt x="85" y="200"/>
                        <a:pt x="85" y="200"/>
                        <a:pt x="85" y="199"/>
                      </a:cubicBezTo>
                      <a:cubicBezTo>
                        <a:pt x="85" y="190"/>
                        <a:pt x="85" y="190"/>
                        <a:pt x="85" y="190"/>
                      </a:cubicBezTo>
                      <a:cubicBezTo>
                        <a:pt x="90" y="196"/>
                        <a:pt x="95" y="201"/>
                        <a:pt x="101" y="206"/>
                      </a:cubicBezTo>
                      <a:cubicBezTo>
                        <a:pt x="109" y="242"/>
                        <a:pt x="125" y="266"/>
                        <a:pt x="142" y="266"/>
                      </a:cubicBezTo>
                      <a:cubicBezTo>
                        <a:pt x="231" y="266"/>
                        <a:pt x="231" y="266"/>
                        <a:pt x="231" y="266"/>
                      </a:cubicBezTo>
                      <a:cubicBezTo>
                        <a:pt x="258" y="267"/>
                        <a:pt x="281" y="207"/>
                        <a:pt x="281" y="134"/>
                      </a:cubicBezTo>
                      <a:cubicBezTo>
                        <a:pt x="281" y="60"/>
                        <a:pt x="259" y="1"/>
                        <a:pt x="23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2" name="Freeform 565"/>
                <p:cNvSpPr>
                  <a:spLocks noChangeAspect="1" noEditPoints="1"/>
                </p:cNvSpPr>
                <p:nvPr/>
              </p:nvSpPr>
              <p:spPr bwMode="auto">
                <a:xfrm>
                  <a:off x="6270" y="675"/>
                  <a:ext cx="138" cy="132"/>
                </a:xfrm>
                <a:custGeom>
                  <a:avLst/>
                  <a:gdLst/>
                  <a:ahLst/>
                  <a:cxnLst>
                    <a:cxn ang="0">
                      <a:pos x="278" y="43"/>
                    </a:cxn>
                    <a:cxn ang="0">
                      <a:pos x="237" y="0"/>
                    </a:cxn>
                    <a:cxn ang="0">
                      <a:pos x="232" y="1"/>
                    </a:cxn>
                    <a:cxn ang="0">
                      <a:pos x="150" y="0"/>
                    </a:cxn>
                    <a:cxn ang="0">
                      <a:pos x="109" y="43"/>
                    </a:cxn>
                    <a:cxn ang="0">
                      <a:pos x="100" y="66"/>
                    </a:cxn>
                    <a:cxn ang="0">
                      <a:pos x="95" y="71"/>
                    </a:cxn>
                    <a:cxn ang="0">
                      <a:pos x="95" y="62"/>
                    </a:cxn>
                    <a:cxn ang="0">
                      <a:pos x="95" y="60"/>
                    </a:cxn>
                    <a:cxn ang="0">
                      <a:pos x="89" y="56"/>
                    </a:cxn>
                    <a:cxn ang="0">
                      <a:pos x="49" y="57"/>
                    </a:cxn>
                    <a:cxn ang="0">
                      <a:pos x="1" y="86"/>
                    </a:cxn>
                    <a:cxn ang="0">
                      <a:pos x="6" y="235"/>
                    </a:cxn>
                    <a:cxn ang="0">
                      <a:pos x="51" y="235"/>
                    </a:cxn>
                    <a:cxn ang="0">
                      <a:pos x="100" y="220"/>
                    </a:cxn>
                    <a:cxn ang="0">
                      <a:pos x="108" y="236"/>
                    </a:cxn>
                    <a:cxn ang="0">
                      <a:pos x="236" y="279"/>
                    </a:cxn>
                    <a:cxn ang="0">
                      <a:pos x="236" y="279"/>
                    </a:cxn>
                    <a:cxn ang="0">
                      <a:pos x="238" y="279"/>
                    </a:cxn>
                    <a:cxn ang="0">
                      <a:pos x="277" y="236"/>
                    </a:cxn>
                    <a:cxn ang="0">
                      <a:pos x="286" y="140"/>
                    </a:cxn>
                    <a:cxn ang="0">
                      <a:pos x="292" y="138"/>
                    </a:cxn>
                    <a:cxn ang="0">
                      <a:pos x="13" y="222"/>
                    </a:cxn>
                    <a:cxn ang="0">
                      <a:pos x="54" y="69"/>
                    </a:cxn>
                    <a:cxn ang="0">
                      <a:pos x="82" y="84"/>
                    </a:cxn>
                    <a:cxn ang="0">
                      <a:pos x="61" y="143"/>
                    </a:cxn>
                    <a:cxn ang="0">
                      <a:pos x="45" y="222"/>
                    </a:cxn>
                    <a:cxn ang="0">
                      <a:pos x="97" y="87"/>
                    </a:cxn>
                    <a:cxn ang="0">
                      <a:pos x="93" y="140"/>
                    </a:cxn>
                    <a:cxn ang="0">
                      <a:pos x="74" y="143"/>
                    </a:cxn>
                    <a:cxn ang="0">
                      <a:pos x="106" y="140"/>
                    </a:cxn>
                    <a:cxn ang="0">
                      <a:pos x="121" y="47"/>
                    </a:cxn>
                    <a:cxn ang="0">
                      <a:pos x="150" y="13"/>
                    </a:cxn>
                    <a:cxn ang="0">
                      <a:pos x="212" y="13"/>
                    </a:cxn>
                    <a:cxn ang="0">
                      <a:pos x="180" y="139"/>
                    </a:cxn>
                    <a:cxn ang="0">
                      <a:pos x="195" y="236"/>
                    </a:cxn>
                    <a:cxn ang="0">
                      <a:pos x="149" y="266"/>
                    </a:cxn>
                    <a:cxn ang="0">
                      <a:pos x="265" y="231"/>
                    </a:cxn>
                    <a:cxn ang="0">
                      <a:pos x="236" y="266"/>
                    </a:cxn>
                    <a:cxn ang="0">
                      <a:pos x="235" y="266"/>
                    </a:cxn>
                    <a:cxn ang="0">
                      <a:pos x="207" y="232"/>
                    </a:cxn>
                    <a:cxn ang="0">
                      <a:pos x="193" y="140"/>
                    </a:cxn>
                    <a:cxn ang="0">
                      <a:pos x="236" y="13"/>
                    </a:cxn>
                    <a:cxn ang="0">
                      <a:pos x="237" y="13"/>
                    </a:cxn>
                    <a:cxn ang="0">
                      <a:pos x="237" y="13"/>
                    </a:cxn>
                    <a:cxn ang="0">
                      <a:pos x="265" y="47"/>
                    </a:cxn>
                    <a:cxn ang="0">
                      <a:pos x="279" y="140"/>
                    </a:cxn>
                  </a:cxnLst>
                  <a:rect l="0" t="0" r="r" b="b"/>
                  <a:pathLst>
                    <a:path w="292" h="279">
                      <a:moveTo>
                        <a:pt x="292" y="138"/>
                      </a:moveTo>
                      <a:cubicBezTo>
                        <a:pt x="292" y="101"/>
                        <a:pt x="287" y="68"/>
                        <a:pt x="278" y="43"/>
                      </a:cubicBezTo>
                      <a:cubicBezTo>
                        <a:pt x="268" y="19"/>
                        <a:pt x="256" y="1"/>
                        <a:pt x="237" y="0"/>
                      </a:cubicBezTo>
                      <a:cubicBezTo>
                        <a:pt x="237" y="0"/>
                        <a:pt x="237" y="0"/>
                        <a:pt x="237" y="0"/>
                      </a:cubicBezTo>
                      <a:cubicBezTo>
                        <a:pt x="237" y="0"/>
                        <a:pt x="237" y="0"/>
                        <a:pt x="237" y="0"/>
                      </a:cubicBezTo>
                      <a:cubicBezTo>
                        <a:pt x="235" y="0"/>
                        <a:pt x="234" y="0"/>
                        <a:pt x="232" y="1"/>
                      </a:cubicBezTo>
                      <a:cubicBezTo>
                        <a:pt x="232" y="0"/>
                        <a:pt x="231" y="0"/>
                        <a:pt x="230" y="0"/>
                      </a:cubicBezTo>
                      <a:cubicBezTo>
                        <a:pt x="150" y="0"/>
                        <a:pt x="150" y="0"/>
                        <a:pt x="150" y="0"/>
                      </a:cubicBezTo>
                      <a:cubicBezTo>
                        <a:pt x="150" y="0"/>
                        <a:pt x="150" y="0"/>
                        <a:pt x="150" y="0"/>
                      </a:cubicBezTo>
                      <a:cubicBezTo>
                        <a:pt x="131" y="0"/>
                        <a:pt x="118" y="18"/>
                        <a:pt x="109" y="43"/>
                      </a:cubicBezTo>
                      <a:cubicBezTo>
                        <a:pt x="106" y="50"/>
                        <a:pt x="104" y="57"/>
                        <a:pt x="102" y="66"/>
                      </a:cubicBezTo>
                      <a:cubicBezTo>
                        <a:pt x="101" y="66"/>
                        <a:pt x="101" y="66"/>
                        <a:pt x="100" y="66"/>
                      </a:cubicBezTo>
                      <a:cubicBezTo>
                        <a:pt x="100" y="66"/>
                        <a:pt x="100" y="66"/>
                        <a:pt x="100" y="66"/>
                      </a:cubicBezTo>
                      <a:cubicBezTo>
                        <a:pt x="98" y="68"/>
                        <a:pt x="97" y="69"/>
                        <a:pt x="95" y="71"/>
                      </a:cubicBezTo>
                      <a:cubicBezTo>
                        <a:pt x="95" y="62"/>
                        <a:pt x="95" y="62"/>
                        <a:pt x="95" y="62"/>
                      </a:cubicBezTo>
                      <a:cubicBezTo>
                        <a:pt x="95" y="62"/>
                        <a:pt x="95" y="62"/>
                        <a:pt x="95" y="62"/>
                      </a:cubicBezTo>
                      <a:cubicBezTo>
                        <a:pt x="95" y="62"/>
                        <a:pt x="95" y="62"/>
                        <a:pt x="95" y="62"/>
                      </a:cubicBezTo>
                      <a:cubicBezTo>
                        <a:pt x="95" y="61"/>
                        <a:pt x="95" y="61"/>
                        <a:pt x="95" y="60"/>
                      </a:cubicBezTo>
                      <a:cubicBezTo>
                        <a:pt x="95" y="60"/>
                        <a:pt x="95" y="60"/>
                        <a:pt x="95" y="60"/>
                      </a:cubicBezTo>
                      <a:cubicBezTo>
                        <a:pt x="94" y="57"/>
                        <a:pt x="91" y="56"/>
                        <a:pt x="89" y="56"/>
                      </a:cubicBezTo>
                      <a:cubicBezTo>
                        <a:pt x="52" y="56"/>
                        <a:pt x="52" y="56"/>
                        <a:pt x="52" y="56"/>
                      </a:cubicBezTo>
                      <a:cubicBezTo>
                        <a:pt x="51" y="56"/>
                        <a:pt x="50" y="56"/>
                        <a:pt x="49" y="57"/>
                      </a:cubicBezTo>
                      <a:cubicBezTo>
                        <a:pt x="4" y="81"/>
                        <a:pt x="4" y="81"/>
                        <a:pt x="4" y="81"/>
                      </a:cubicBezTo>
                      <a:cubicBezTo>
                        <a:pt x="2" y="82"/>
                        <a:pt x="1" y="84"/>
                        <a:pt x="1" y="86"/>
                      </a:cubicBezTo>
                      <a:cubicBezTo>
                        <a:pt x="0" y="229"/>
                        <a:pt x="0" y="229"/>
                        <a:pt x="0" y="229"/>
                      </a:cubicBezTo>
                      <a:cubicBezTo>
                        <a:pt x="0" y="232"/>
                        <a:pt x="3" y="235"/>
                        <a:pt x="6" y="235"/>
                      </a:cubicBezTo>
                      <a:cubicBezTo>
                        <a:pt x="47" y="236"/>
                        <a:pt x="47" y="236"/>
                        <a:pt x="47" y="236"/>
                      </a:cubicBezTo>
                      <a:cubicBezTo>
                        <a:pt x="48" y="236"/>
                        <a:pt x="50" y="235"/>
                        <a:pt x="51" y="235"/>
                      </a:cubicBezTo>
                      <a:cubicBezTo>
                        <a:pt x="90" y="211"/>
                        <a:pt x="90" y="211"/>
                        <a:pt x="90" y="211"/>
                      </a:cubicBezTo>
                      <a:cubicBezTo>
                        <a:pt x="93" y="214"/>
                        <a:pt x="96" y="217"/>
                        <a:pt x="100" y="220"/>
                      </a:cubicBezTo>
                      <a:cubicBezTo>
                        <a:pt x="101" y="221"/>
                        <a:pt x="102" y="221"/>
                        <a:pt x="103" y="221"/>
                      </a:cubicBezTo>
                      <a:cubicBezTo>
                        <a:pt x="105" y="226"/>
                        <a:pt x="106" y="231"/>
                        <a:pt x="108" y="236"/>
                      </a:cubicBezTo>
                      <a:cubicBezTo>
                        <a:pt x="117" y="260"/>
                        <a:pt x="130" y="278"/>
                        <a:pt x="149" y="279"/>
                      </a:cubicBezTo>
                      <a:cubicBezTo>
                        <a:pt x="236" y="279"/>
                        <a:pt x="236" y="279"/>
                        <a:pt x="236" y="279"/>
                      </a:cubicBezTo>
                      <a:cubicBezTo>
                        <a:pt x="236" y="279"/>
                        <a:pt x="236" y="279"/>
                        <a:pt x="236" y="279"/>
                      </a:cubicBezTo>
                      <a:cubicBezTo>
                        <a:pt x="236" y="279"/>
                        <a:pt x="236" y="279"/>
                        <a:pt x="236" y="279"/>
                      </a:cubicBezTo>
                      <a:cubicBezTo>
                        <a:pt x="238" y="279"/>
                        <a:pt x="238" y="279"/>
                        <a:pt x="238" y="279"/>
                      </a:cubicBezTo>
                      <a:cubicBezTo>
                        <a:pt x="238" y="279"/>
                        <a:pt x="238" y="279"/>
                        <a:pt x="238" y="279"/>
                      </a:cubicBezTo>
                      <a:cubicBezTo>
                        <a:pt x="238" y="279"/>
                        <a:pt x="239" y="279"/>
                        <a:pt x="239" y="279"/>
                      </a:cubicBezTo>
                      <a:cubicBezTo>
                        <a:pt x="256" y="276"/>
                        <a:pt x="268" y="259"/>
                        <a:pt x="277" y="236"/>
                      </a:cubicBezTo>
                      <a:cubicBezTo>
                        <a:pt x="287" y="211"/>
                        <a:pt x="292" y="177"/>
                        <a:pt x="292" y="140"/>
                      </a:cubicBezTo>
                      <a:cubicBezTo>
                        <a:pt x="286" y="140"/>
                        <a:pt x="286" y="140"/>
                        <a:pt x="286" y="140"/>
                      </a:cubicBezTo>
                      <a:cubicBezTo>
                        <a:pt x="292" y="139"/>
                        <a:pt x="292" y="139"/>
                        <a:pt x="292" y="139"/>
                      </a:cubicBezTo>
                      <a:cubicBezTo>
                        <a:pt x="292" y="139"/>
                        <a:pt x="292" y="139"/>
                        <a:pt x="292" y="138"/>
                      </a:cubicBezTo>
                      <a:close/>
                      <a:moveTo>
                        <a:pt x="45" y="222"/>
                      </a:moveTo>
                      <a:cubicBezTo>
                        <a:pt x="13" y="222"/>
                        <a:pt x="13" y="222"/>
                        <a:pt x="13" y="222"/>
                      </a:cubicBezTo>
                      <a:cubicBezTo>
                        <a:pt x="14" y="90"/>
                        <a:pt x="14" y="90"/>
                        <a:pt x="14" y="90"/>
                      </a:cubicBezTo>
                      <a:cubicBezTo>
                        <a:pt x="54" y="69"/>
                        <a:pt x="54" y="69"/>
                        <a:pt x="54" y="69"/>
                      </a:cubicBezTo>
                      <a:cubicBezTo>
                        <a:pt x="82" y="69"/>
                        <a:pt x="82" y="69"/>
                        <a:pt x="82" y="69"/>
                      </a:cubicBezTo>
                      <a:cubicBezTo>
                        <a:pt x="82" y="84"/>
                        <a:pt x="82" y="84"/>
                        <a:pt x="82" y="84"/>
                      </a:cubicBezTo>
                      <a:cubicBezTo>
                        <a:pt x="69" y="101"/>
                        <a:pt x="61" y="121"/>
                        <a:pt x="61" y="143"/>
                      </a:cubicBezTo>
                      <a:cubicBezTo>
                        <a:pt x="61" y="143"/>
                        <a:pt x="61" y="143"/>
                        <a:pt x="61" y="143"/>
                      </a:cubicBezTo>
                      <a:cubicBezTo>
                        <a:pt x="61" y="165"/>
                        <a:pt x="68" y="185"/>
                        <a:pt x="81" y="201"/>
                      </a:cubicBezTo>
                      <a:lnTo>
                        <a:pt x="45" y="222"/>
                      </a:lnTo>
                      <a:close/>
                      <a:moveTo>
                        <a:pt x="74" y="143"/>
                      </a:moveTo>
                      <a:cubicBezTo>
                        <a:pt x="74" y="122"/>
                        <a:pt x="82" y="103"/>
                        <a:pt x="97" y="87"/>
                      </a:cubicBezTo>
                      <a:cubicBezTo>
                        <a:pt x="95" y="103"/>
                        <a:pt x="93" y="120"/>
                        <a:pt x="93" y="139"/>
                      </a:cubicBezTo>
                      <a:cubicBezTo>
                        <a:pt x="93" y="139"/>
                        <a:pt x="93" y="140"/>
                        <a:pt x="93" y="140"/>
                      </a:cubicBezTo>
                      <a:cubicBezTo>
                        <a:pt x="93" y="162"/>
                        <a:pt x="95" y="183"/>
                        <a:pt x="99" y="201"/>
                      </a:cubicBezTo>
                      <a:cubicBezTo>
                        <a:pt x="83" y="185"/>
                        <a:pt x="74" y="165"/>
                        <a:pt x="74" y="143"/>
                      </a:cubicBezTo>
                      <a:close/>
                      <a:moveTo>
                        <a:pt x="120" y="231"/>
                      </a:moveTo>
                      <a:cubicBezTo>
                        <a:pt x="112" y="208"/>
                        <a:pt x="106" y="176"/>
                        <a:pt x="106" y="140"/>
                      </a:cubicBezTo>
                      <a:cubicBezTo>
                        <a:pt x="106" y="140"/>
                        <a:pt x="106" y="140"/>
                        <a:pt x="106" y="139"/>
                      </a:cubicBezTo>
                      <a:cubicBezTo>
                        <a:pt x="106" y="103"/>
                        <a:pt x="112" y="70"/>
                        <a:pt x="121" y="47"/>
                      </a:cubicBezTo>
                      <a:cubicBezTo>
                        <a:pt x="129" y="24"/>
                        <a:pt x="141" y="12"/>
                        <a:pt x="150" y="13"/>
                      </a:cubicBezTo>
                      <a:cubicBezTo>
                        <a:pt x="150" y="13"/>
                        <a:pt x="150" y="13"/>
                        <a:pt x="150" y="13"/>
                      </a:cubicBezTo>
                      <a:cubicBezTo>
                        <a:pt x="150" y="13"/>
                        <a:pt x="150" y="13"/>
                        <a:pt x="150" y="13"/>
                      </a:cubicBezTo>
                      <a:cubicBezTo>
                        <a:pt x="212" y="13"/>
                        <a:pt x="212" y="13"/>
                        <a:pt x="212" y="13"/>
                      </a:cubicBezTo>
                      <a:cubicBezTo>
                        <a:pt x="206" y="21"/>
                        <a:pt x="200" y="31"/>
                        <a:pt x="195" y="43"/>
                      </a:cubicBezTo>
                      <a:cubicBezTo>
                        <a:pt x="186" y="68"/>
                        <a:pt x="180" y="102"/>
                        <a:pt x="180" y="139"/>
                      </a:cubicBezTo>
                      <a:cubicBezTo>
                        <a:pt x="180" y="140"/>
                        <a:pt x="180" y="140"/>
                        <a:pt x="180" y="141"/>
                      </a:cubicBezTo>
                      <a:cubicBezTo>
                        <a:pt x="180" y="178"/>
                        <a:pt x="186" y="211"/>
                        <a:pt x="195" y="236"/>
                      </a:cubicBezTo>
                      <a:cubicBezTo>
                        <a:pt x="199" y="248"/>
                        <a:pt x="205" y="258"/>
                        <a:pt x="211" y="266"/>
                      </a:cubicBezTo>
                      <a:cubicBezTo>
                        <a:pt x="149" y="266"/>
                        <a:pt x="149" y="266"/>
                        <a:pt x="149" y="266"/>
                      </a:cubicBezTo>
                      <a:cubicBezTo>
                        <a:pt x="140" y="266"/>
                        <a:pt x="129" y="254"/>
                        <a:pt x="120" y="231"/>
                      </a:cubicBezTo>
                      <a:close/>
                      <a:moveTo>
                        <a:pt x="265" y="231"/>
                      </a:moveTo>
                      <a:cubicBezTo>
                        <a:pt x="256" y="254"/>
                        <a:pt x="244" y="266"/>
                        <a:pt x="236" y="266"/>
                      </a:cubicBezTo>
                      <a:cubicBezTo>
                        <a:pt x="236" y="266"/>
                        <a:pt x="236" y="266"/>
                        <a:pt x="236" y="266"/>
                      </a:cubicBezTo>
                      <a:cubicBezTo>
                        <a:pt x="236" y="266"/>
                        <a:pt x="236" y="266"/>
                        <a:pt x="236" y="266"/>
                      </a:cubicBezTo>
                      <a:cubicBezTo>
                        <a:pt x="235" y="266"/>
                        <a:pt x="235" y="266"/>
                        <a:pt x="235" y="266"/>
                      </a:cubicBezTo>
                      <a:cubicBezTo>
                        <a:pt x="235" y="266"/>
                        <a:pt x="235" y="266"/>
                        <a:pt x="235" y="266"/>
                      </a:cubicBezTo>
                      <a:cubicBezTo>
                        <a:pt x="227" y="266"/>
                        <a:pt x="215" y="254"/>
                        <a:pt x="207" y="232"/>
                      </a:cubicBezTo>
                      <a:cubicBezTo>
                        <a:pt x="199" y="209"/>
                        <a:pt x="193" y="177"/>
                        <a:pt x="193" y="141"/>
                      </a:cubicBezTo>
                      <a:cubicBezTo>
                        <a:pt x="193" y="140"/>
                        <a:pt x="193" y="140"/>
                        <a:pt x="193" y="140"/>
                      </a:cubicBezTo>
                      <a:cubicBezTo>
                        <a:pt x="193" y="103"/>
                        <a:pt x="199" y="71"/>
                        <a:pt x="208" y="48"/>
                      </a:cubicBezTo>
                      <a:cubicBezTo>
                        <a:pt x="216" y="25"/>
                        <a:pt x="228" y="13"/>
                        <a:pt x="236" y="13"/>
                      </a:cubicBezTo>
                      <a:cubicBezTo>
                        <a:pt x="236" y="13"/>
                        <a:pt x="236" y="13"/>
                        <a:pt x="236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45" y="13"/>
                        <a:pt x="257" y="24"/>
                        <a:pt x="265" y="47"/>
                      </a:cubicBezTo>
                      <a:cubicBezTo>
                        <a:pt x="274" y="70"/>
                        <a:pt x="279" y="103"/>
                        <a:pt x="279" y="138"/>
                      </a:cubicBezTo>
                      <a:cubicBezTo>
                        <a:pt x="279" y="139"/>
                        <a:pt x="279" y="139"/>
                        <a:pt x="279" y="140"/>
                      </a:cubicBezTo>
                      <a:cubicBezTo>
                        <a:pt x="279" y="176"/>
                        <a:pt x="274" y="208"/>
                        <a:pt x="265" y="231"/>
                      </a:cubicBezTo>
                      <a:close/>
                    </a:path>
                  </a:pathLst>
                </a:custGeom>
                <a:solidFill>
                  <a:srgbClr val="A3A3AD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sp>
          <p:nvSpPr>
            <p:cNvPr id="118" name="Oval 566"/>
            <p:cNvSpPr>
              <a:spLocks noChangeArrowheads="1"/>
            </p:cNvSpPr>
            <p:nvPr/>
          </p:nvSpPr>
          <p:spPr bwMode="auto">
            <a:xfrm rot="261021">
              <a:off x="6204567" y="3349967"/>
              <a:ext cx="1404937" cy="411063"/>
            </a:xfrm>
            <a:prstGeom prst="ellipse">
              <a:avLst/>
            </a:prstGeom>
            <a:solidFill>
              <a:srgbClr val="6E0673">
                <a:alpha val="70000"/>
              </a:srgbClr>
            </a:solidFill>
            <a:ln w="1905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lIns="89994" tIns="46796" rIns="89994" bIns="46796" anchor="ctr">
              <a:spAutoFit/>
            </a:bodyPr>
            <a:lstStyle/>
            <a:p>
              <a:endParaRPr lang="en-US" sz="16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56" name="Group 567"/>
            <p:cNvGrpSpPr>
              <a:grpSpLocks/>
            </p:cNvGrpSpPr>
            <p:nvPr/>
          </p:nvGrpSpPr>
          <p:grpSpPr bwMode="auto">
            <a:xfrm>
              <a:off x="6599852" y="3245134"/>
              <a:ext cx="684213" cy="366003"/>
              <a:chOff x="159" y="1882"/>
              <a:chExt cx="431" cy="273"/>
            </a:xfrm>
          </p:grpSpPr>
          <p:grpSp>
            <p:nvGrpSpPr>
              <p:cNvPr id="266" name="Group 568"/>
              <p:cNvGrpSpPr>
                <a:grpSpLocks/>
              </p:cNvGrpSpPr>
              <p:nvPr/>
            </p:nvGrpSpPr>
            <p:grpSpPr bwMode="auto">
              <a:xfrm>
                <a:off x="159" y="1882"/>
                <a:ext cx="191" cy="271"/>
                <a:chOff x="4992" y="4622"/>
                <a:chExt cx="191" cy="271"/>
              </a:xfrm>
            </p:grpSpPr>
            <p:sp>
              <p:nvSpPr>
                <p:cNvPr id="134" name="Freeform 569"/>
                <p:cNvSpPr>
                  <a:spLocks/>
                </p:cNvSpPr>
                <p:nvPr/>
              </p:nvSpPr>
              <p:spPr bwMode="auto">
                <a:xfrm>
                  <a:off x="4992" y="4892"/>
                  <a:ext cx="2" cy="1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0" y="1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4" h="1">
                      <a:moveTo>
                        <a:pt x="4" y="0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2" y="0"/>
                        <a:pt x="3" y="0"/>
                        <a:pt x="4" y="0"/>
                      </a:cubicBezTo>
                    </a:path>
                  </a:pathLst>
                </a:custGeom>
                <a:solidFill>
                  <a:srgbClr val="1A171B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5" name="Freeform 570"/>
                <p:cNvSpPr>
                  <a:spLocks/>
                </p:cNvSpPr>
                <p:nvPr/>
              </p:nvSpPr>
              <p:spPr bwMode="auto">
                <a:xfrm>
                  <a:off x="4995" y="4625"/>
                  <a:ext cx="185" cy="262"/>
                </a:xfrm>
                <a:custGeom>
                  <a:avLst/>
                  <a:gdLst/>
                  <a:ahLst/>
                  <a:cxnLst>
                    <a:cxn ang="0">
                      <a:pos x="373" y="79"/>
                    </a:cxn>
                    <a:cxn ang="0">
                      <a:pos x="209" y="5"/>
                    </a:cxn>
                    <a:cxn ang="0">
                      <a:pos x="183" y="5"/>
                    </a:cxn>
                    <a:cxn ang="0">
                      <a:pos x="18" y="78"/>
                    </a:cxn>
                    <a:cxn ang="0">
                      <a:pos x="0" y="114"/>
                    </a:cxn>
                    <a:cxn ang="0">
                      <a:pos x="0" y="509"/>
                    </a:cxn>
                    <a:cxn ang="0">
                      <a:pos x="46" y="555"/>
                    </a:cxn>
                    <a:cxn ang="0">
                      <a:pos x="345" y="555"/>
                    </a:cxn>
                    <a:cxn ang="0">
                      <a:pos x="391" y="509"/>
                    </a:cxn>
                    <a:cxn ang="0">
                      <a:pos x="391" y="112"/>
                    </a:cxn>
                    <a:cxn ang="0">
                      <a:pos x="373" y="79"/>
                    </a:cxn>
                  </a:cxnLst>
                  <a:rect l="0" t="0" r="r" b="b"/>
                  <a:pathLst>
                    <a:path w="391" h="555">
                      <a:moveTo>
                        <a:pt x="373" y="79"/>
                      </a:moveTo>
                      <a:cubicBezTo>
                        <a:pt x="368" y="75"/>
                        <a:pt x="209" y="5"/>
                        <a:pt x="209" y="5"/>
                      </a:cubicBezTo>
                      <a:cubicBezTo>
                        <a:pt x="202" y="0"/>
                        <a:pt x="190" y="0"/>
                        <a:pt x="183" y="5"/>
                      </a:cubicBezTo>
                      <a:cubicBezTo>
                        <a:pt x="18" y="78"/>
                        <a:pt x="18" y="78"/>
                        <a:pt x="18" y="78"/>
                      </a:cubicBezTo>
                      <a:cubicBezTo>
                        <a:pt x="18" y="78"/>
                        <a:pt x="0" y="89"/>
                        <a:pt x="0" y="114"/>
                      </a:cubicBezTo>
                      <a:cubicBezTo>
                        <a:pt x="0" y="115"/>
                        <a:pt x="0" y="509"/>
                        <a:pt x="0" y="509"/>
                      </a:cubicBezTo>
                      <a:cubicBezTo>
                        <a:pt x="0" y="539"/>
                        <a:pt x="18" y="555"/>
                        <a:pt x="46" y="555"/>
                      </a:cubicBezTo>
                      <a:cubicBezTo>
                        <a:pt x="345" y="555"/>
                        <a:pt x="345" y="555"/>
                        <a:pt x="345" y="555"/>
                      </a:cubicBezTo>
                      <a:cubicBezTo>
                        <a:pt x="375" y="555"/>
                        <a:pt x="391" y="543"/>
                        <a:pt x="391" y="509"/>
                      </a:cubicBezTo>
                      <a:cubicBezTo>
                        <a:pt x="391" y="509"/>
                        <a:pt x="391" y="127"/>
                        <a:pt x="391" y="112"/>
                      </a:cubicBezTo>
                      <a:cubicBezTo>
                        <a:pt x="391" y="98"/>
                        <a:pt x="381" y="85"/>
                        <a:pt x="373" y="79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A3A3AD">
                        <a:gamma/>
                        <a:tint val="50980"/>
                        <a:invGamma/>
                      </a:srgbClr>
                    </a:gs>
                    <a:gs pos="100000">
                      <a:srgbClr val="A3A3AD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6" name="Freeform 571"/>
                <p:cNvSpPr>
                  <a:spLocks noEditPoints="1"/>
                </p:cNvSpPr>
                <p:nvPr/>
              </p:nvSpPr>
              <p:spPr bwMode="auto">
                <a:xfrm>
                  <a:off x="4992" y="4622"/>
                  <a:ext cx="191" cy="268"/>
                </a:xfrm>
                <a:custGeom>
                  <a:avLst/>
                  <a:gdLst/>
                  <a:ahLst/>
                  <a:cxnLst>
                    <a:cxn ang="0">
                      <a:pos x="15" y="553"/>
                    </a:cxn>
                    <a:cxn ang="0">
                      <a:pos x="0" y="514"/>
                    </a:cxn>
                    <a:cxn ang="0">
                      <a:pos x="0" y="119"/>
                    </a:cxn>
                    <a:cxn ang="0">
                      <a:pos x="22" y="78"/>
                    </a:cxn>
                    <a:cxn ang="0">
                      <a:pos x="22" y="77"/>
                    </a:cxn>
                    <a:cxn ang="0">
                      <a:pos x="187" y="4"/>
                    </a:cxn>
                    <a:cxn ang="0">
                      <a:pos x="203" y="0"/>
                    </a:cxn>
                    <a:cxn ang="0">
                      <a:pos x="219" y="4"/>
                    </a:cxn>
                    <a:cxn ang="0">
                      <a:pos x="374" y="73"/>
                    </a:cxn>
                    <a:cxn ang="0">
                      <a:pos x="384" y="78"/>
                    </a:cxn>
                    <a:cxn ang="0">
                      <a:pos x="380" y="84"/>
                    </a:cxn>
                    <a:cxn ang="0">
                      <a:pos x="384" y="79"/>
                    </a:cxn>
                    <a:cxn ang="0">
                      <a:pos x="404" y="117"/>
                    </a:cxn>
                    <a:cxn ang="0">
                      <a:pos x="404" y="514"/>
                    </a:cxn>
                    <a:cxn ang="0">
                      <a:pos x="391" y="554"/>
                    </a:cxn>
                    <a:cxn ang="0">
                      <a:pos x="352" y="567"/>
                    </a:cxn>
                    <a:cxn ang="0">
                      <a:pos x="53" y="567"/>
                    </a:cxn>
                    <a:cxn ang="0">
                      <a:pos x="53" y="567"/>
                    </a:cxn>
                    <a:cxn ang="0">
                      <a:pos x="15" y="553"/>
                    </a:cxn>
                    <a:cxn ang="0">
                      <a:pos x="28" y="89"/>
                    </a:cxn>
                    <a:cxn ang="0">
                      <a:pos x="26" y="90"/>
                    </a:cxn>
                    <a:cxn ang="0">
                      <a:pos x="21" y="96"/>
                    </a:cxn>
                    <a:cxn ang="0">
                      <a:pos x="13" y="119"/>
                    </a:cxn>
                    <a:cxn ang="0">
                      <a:pos x="13" y="514"/>
                    </a:cxn>
                    <a:cxn ang="0">
                      <a:pos x="53" y="554"/>
                    </a:cxn>
                    <a:cxn ang="0">
                      <a:pos x="352" y="554"/>
                    </a:cxn>
                    <a:cxn ang="0">
                      <a:pos x="382" y="545"/>
                    </a:cxn>
                    <a:cxn ang="0">
                      <a:pos x="391" y="514"/>
                    </a:cxn>
                    <a:cxn ang="0">
                      <a:pos x="391" y="117"/>
                    </a:cxn>
                    <a:cxn ang="0">
                      <a:pos x="376" y="89"/>
                    </a:cxn>
                    <a:cxn ang="0">
                      <a:pos x="376" y="89"/>
                    </a:cxn>
                    <a:cxn ang="0">
                      <a:pos x="374" y="88"/>
                    </a:cxn>
                    <a:cxn ang="0">
                      <a:pos x="368" y="85"/>
                    </a:cxn>
                    <a:cxn ang="0">
                      <a:pos x="349" y="76"/>
                    </a:cxn>
                    <a:cxn ang="0">
                      <a:pos x="293" y="51"/>
                    </a:cxn>
                    <a:cxn ang="0">
                      <a:pos x="213" y="16"/>
                    </a:cxn>
                    <a:cxn ang="0">
                      <a:pos x="213" y="15"/>
                    </a:cxn>
                    <a:cxn ang="0">
                      <a:pos x="212" y="15"/>
                    </a:cxn>
                    <a:cxn ang="0">
                      <a:pos x="203" y="13"/>
                    </a:cxn>
                    <a:cxn ang="0">
                      <a:pos x="194" y="15"/>
                    </a:cxn>
                    <a:cxn ang="0">
                      <a:pos x="194" y="15"/>
                    </a:cxn>
                    <a:cxn ang="0">
                      <a:pos x="28" y="89"/>
                    </a:cxn>
                  </a:cxnLst>
                  <a:rect l="0" t="0" r="r" b="b"/>
                  <a:pathLst>
                    <a:path w="404" h="567">
                      <a:moveTo>
                        <a:pt x="15" y="553"/>
                      </a:moveTo>
                      <a:cubicBezTo>
                        <a:pt x="5" y="544"/>
                        <a:pt x="0" y="530"/>
                        <a:pt x="0" y="514"/>
                      </a:cubicBezTo>
                      <a:cubicBezTo>
                        <a:pt x="0" y="514"/>
                        <a:pt x="0" y="120"/>
                        <a:pt x="0" y="119"/>
                      </a:cubicBezTo>
                      <a:cubicBezTo>
                        <a:pt x="0" y="91"/>
                        <a:pt x="21" y="78"/>
                        <a:pt x="22" y="78"/>
                      </a:cubicBezTo>
                      <a:cubicBezTo>
                        <a:pt x="22" y="77"/>
                        <a:pt x="22" y="77"/>
                        <a:pt x="22" y="77"/>
                      </a:cubicBezTo>
                      <a:cubicBezTo>
                        <a:pt x="187" y="4"/>
                        <a:pt x="187" y="4"/>
                        <a:pt x="187" y="4"/>
                      </a:cubicBezTo>
                      <a:cubicBezTo>
                        <a:pt x="192" y="1"/>
                        <a:pt x="198" y="0"/>
                        <a:pt x="203" y="0"/>
                      </a:cubicBezTo>
                      <a:cubicBezTo>
                        <a:pt x="209" y="0"/>
                        <a:pt x="214" y="1"/>
                        <a:pt x="219" y="4"/>
                      </a:cubicBezTo>
                      <a:cubicBezTo>
                        <a:pt x="227" y="7"/>
                        <a:pt x="341" y="58"/>
                        <a:pt x="374" y="73"/>
                      </a:cubicBezTo>
                      <a:cubicBezTo>
                        <a:pt x="379" y="76"/>
                        <a:pt x="382" y="77"/>
                        <a:pt x="384" y="78"/>
                      </a:cubicBezTo>
                      <a:cubicBezTo>
                        <a:pt x="380" y="84"/>
                        <a:pt x="380" y="84"/>
                        <a:pt x="380" y="84"/>
                      </a:cubicBezTo>
                      <a:cubicBezTo>
                        <a:pt x="384" y="79"/>
                        <a:pt x="384" y="79"/>
                        <a:pt x="384" y="79"/>
                      </a:cubicBezTo>
                      <a:cubicBezTo>
                        <a:pt x="393" y="86"/>
                        <a:pt x="404" y="100"/>
                        <a:pt x="404" y="117"/>
                      </a:cubicBezTo>
                      <a:cubicBezTo>
                        <a:pt x="404" y="132"/>
                        <a:pt x="404" y="514"/>
                        <a:pt x="404" y="514"/>
                      </a:cubicBezTo>
                      <a:cubicBezTo>
                        <a:pt x="404" y="532"/>
                        <a:pt x="400" y="545"/>
                        <a:pt x="391" y="554"/>
                      </a:cubicBezTo>
                      <a:cubicBezTo>
                        <a:pt x="381" y="563"/>
                        <a:pt x="368" y="567"/>
                        <a:pt x="352" y="567"/>
                      </a:cubicBezTo>
                      <a:cubicBezTo>
                        <a:pt x="53" y="567"/>
                        <a:pt x="53" y="567"/>
                        <a:pt x="53" y="567"/>
                      </a:cubicBezTo>
                      <a:cubicBezTo>
                        <a:pt x="53" y="567"/>
                        <a:pt x="53" y="567"/>
                        <a:pt x="53" y="567"/>
                      </a:cubicBezTo>
                      <a:cubicBezTo>
                        <a:pt x="37" y="567"/>
                        <a:pt x="24" y="562"/>
                        <a:pt x="15" y="553"/>
                      </a:cubicBezTo>
                      <a:close/>
                      <a:moveTo>
                        <a:pt x="28" y="89"/>
                      </a:moveTo>
                      <a:cubicBezTo>
                        <a:pt x="28" y="89"/>
                        <a:pt x="27" y="90"/>
                        <a:pt x="26" y="90"/>
                      </a:cubicBezTo>
                      <a:cubicBezTo>
                        <a:pt x="25" y="92"/>
                        <a:pt x="23" y="93"/>
                        <a:pt x="21" y="96"/>
                      </a:cubicBezTo>
                      <a:cubicBezTo>
                        <a:pt x="17" y="101"/>
                        <a:pt x="13" y="108"/>
                        <a:pt x="13" y="119"/>
                      </a:cubicBezTo>
                      <a:cubicBezTo>
                        <a:pt x="13" y="120"/>
                        <a:pt x="13" y="514"/>
                        <a:pt x="13" y="514"/>
                      </a:cubicBezTo>
                      <a:cubicBezTo>
                        <a:pt x="14" y="541"/>
                        <a:pt x="27" y="553"/>
                        <a:pt x="53" y="554"/>
                      </a:cubicBezTo>
                      <a:cubicBezTo>
                        <a:pt x="352" y="554"/>
                        <a:pt x="352" y="554"/>
                        <a:pt x="352" y="554"/>
                      </a:cubicBezTo>
                      <a:cubicBezTo>
                        <a:pt x="366" y="554"/>
                        <a:pt x="376" y="551"/>
                        <a:pt x="382" y="545"/>
                      </a:cubicBezTo>
                      <a:cubicBezTo>
                        <a:pt x="387" y="539"/>
                        <a:pt x="391" y="530"/>
                        <a:pt x="391" y="514"/>
                      </a:cubicBezTo>
                      <a:cubicBezTo>
                        <a:pt x="391" y="514"/>
                        <a:pt x="391" y="132"/>
                        <a:pt x="391" y="117"/>
                      </a:cubicBezTo>
                      <a:cubicBezTo>
                        <a:pt x="391" y="106"/>
                        <a:pt x="383" y="95"/>
                        <a:pt x="376" y="89"/>
                      </a:cubicBezTo>
                      <a:cubicBezTo>
                        <a:pt x="376" y="89"/>
                        <a:pt x="376" y="89"/>
                        <a:pt x="376" y="89"/>
                      </a:cubicBezTo>
                      <a:cubicBezTo>
                        <a:pt x="375" y="89"/>
                        <a:pt x="375" y="88"/>
                        <a:pt x="374" y="88"/>
                      </a:cubicBezTo>
                      <a:cubicBezTo>
                        <a:pt x="373" y="87"/>
                        <a:pt x="371" y="86"/>
                        <a:pt x="368" y="85"/>
                      </a:cubicBezTo>
                      <a:cubicBezTo>
                        <a:pt x="364" y="83"/>
                        <a:pt x="357" y="80"/>
                        <a:pt x="349" y="76"/>
                      </a:cubicBezTo>
                      <a:cubicBezTo>
                        <a:pt x="334" y="69"/>
                        <a:pt x="313" y="60"/>
                        <a:pt x="293" y="51"/>
                      </a:cubicBezTo>
                      <a:cubicBezTo>
                        <a:pt x="253" y="33"/>
                        <a:pt x="213" y="16"/>
                        <a:pt x="213" y="16"/>
                      </a:cubicBezTo>
                      <a:cubicBezTo>
                        <a:pt x="213" y="15"/>
                        <a:pt x="213" y="15"/>
                        <a:pt x="213" y="15"/>
                      </a:cubicBezTo>
                      <a:cubicBezTo>
                        <a:pt x="212" y="15"/>
                        <a:pt x="212" y="15"/>
                        <a:pt x="212" y="15"/>
                      </a:cubicBezTo>
                      <a:cubicBezTo>
                        <a:pt x="211" y="14"/>
                        <a:pt x="207" y="13"/>
                        <a:pt x="203" y="13"/>
                      </a:cubicBezTo>
                      <a:cubicBezTo>
                        <a:pt x="199" y="13"/>
                        <a:pt x="196" y="14"/>
                        <a:pt x="194" y="15"/>
                      </a:cubicBezTo>
                      <a:cubicBezTo>
                        <a:pt x="194" y="15"/>
                        <a:pt x="194" y="15"/>
                        <a:pt x="194" y="15"/>
                      </a:cubicBezTo>
                      <a:cubicBezTo>
                        <a:pt x="28" y="89"/>
                        <a:pt x="28" y="89"/>
                        <a:pt x="28" y="89"/>
                      </a:cubicBezTo>
                      <a:close/>
                    </a:path>
                  </a:pathLst>
                </a:custGeom>
                <a:solidFill>
                  <a:srgbClr val="A3A3AD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7" name="Freeform 572"/>
                <p:cNvSpPr>
                  <a:spLocks noEditPoints="1"/>
                </p:cNvSpPr>
                <p:nvPr/>
              </p:nvSpPr>
              <p:spPr bwMode="auto">
                <a:xfrm>
                  <a:off x="5012" y="4679"/>
                  <a:ext cx="53" cy="53"/>
                </a:xfrm>
                <a:custGeom>
                  <a:avLst/>
                  <a:gdLst/>
                  <a:ahLst/>
                  <a:cxnLst>
                    <a:cxn ang="0">
                      <a:pos x="21" y="112"/>
                    </a:cxn>
                    <a:cxn ang="0">
                      <a:pos x="0" y="92"/>
                    </a:cxn>
                    <a:cxn ang="0">
                      <a:pos x="0" y="20"/>
                    </a:cxn>
                    <a:cxn ang="0">
                      <a:pos x="21" y="0"/>
                    </a:cxn>
                    <a:cxn ang="0">
                      <a:pos x="91" y="0"/>
                    </a:cxn>
                    <a:cxn ang="0">
                      <a:pos x="112" y="20"/>
                    </a:cxn>
                    <a:cxn ang="0">
                      <a:pos x="112" y="92"/>
                    </a:cxn>
                    <a:cxn ang="0">
                      <a:pos x="91" y="112"/>
                    </a:cxn>
                    <a:cxn ang="0">
                      <a:pos x="21" y="112"/>
                    </a:cxn>
                    <a:cxn ang="0">
                      <a:pos x="13" y="20"/>
                    </a:cxn>
                    <a:cxn ang="0">
                      <a:pos x="13" y="92"/>
                    </a:cxn>
                    <a:cxn ang="0">
                      <a:pos x="21" y="99"/>
                    </a:cxn>
                    <a:cxn ang="0">
                      <a:pos x="91" y="99"/>
                    </a:cxn>
                    <a:cxn ang="0">
                      <a:pos x="99" y="92"/>
                    </a:cxn>
                    <a:cxn ang="0">
                      <a:pos x="99" y="20"/>
                    </a:cxn>
                    <a:cxn ang="0">
                      <a:pos x="91" y="13"/>
                    </a:cxn>
                    <a:cxn ang="0">
                      <a:pos x="21" y="13"/>
                    </a:cxn>
                    <a:cxn ang="0">
                      <a:pos x="13" y="20"/>
                    </a:cxn>
                  </a:cxnLst>
                  <a:rect l="0" t="0" r="r" b="b"/>
                  <a:pathLst>
                    <a:path w="112" h="112">
                      <a:moveTo>
                        <a:pt x="21" y="112"/>
                      </a:moveTo>
                      <a:cubicBezTo>
                        <a:pt x="10" y="112"/>
                        <a:pt x="0" y="103"/>
                        <a:pt x="0" y="92"/>
                      </a:cubicBezTo>
                      <a:cubicBezTo>
                        <a:pt x="0" y="20"/>
                        <a:pt x="0" y="20"/>
                        <a:pt x="0" y="20"/>
                      </a:cubicBezTo>
                      <a:cubicBezTo>
                        <a:pt x="0" y="9"/>
                        <a:pt x="10" y="0"/>
                        <a:pt x="21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102" y="0"/>
                        <a:pt x="112" y="9"/>
                        <a:pt x="112" y="20"/>
                      </a:cubicBezTo>
                      <a:cubicBezTo>
                        <a:pt x="112" y="92"/>
                        <a:pt x="112" y="92"/>
                        <a:pt x="112" y="92"/>
                      </a:cubicBezTo>
                      <a:cubicBezTo>
                        <a:pt x="112" y="103"/>
                        <a:pt x="102" y="112"/>
                        <a:pt x="91" y="112"/>
                      </a:cubicBezTo>
                      <a:lnTo>
                        <a:pt x="21" y="112"/>
                      </a:lnTo>
                      <a:close/>
                      <a:moveTo>
                        <a:pt x="13" y="20"/>
                      </a:moveTo>
                      <a:cubicBezTo>
                        <a:pt x="13" y="92"/>
                        <a:pt x="13" y="92"/>
                        <a:pt x="13" y="92"/>
                      </a:cubicBezTo>
                      <a:cubicBezTo>
                        <a:pt x="13" y="96"/>
                        <a:pt x="17" y="99"/>
                        <a:pt x="21" y="99"/>
                      </a:cubicBezTo>
                      <a:cubicBezTo>
                        <a:pt x="91" y="99"/>
                        <a:pt x="91" y="99"/>
                        <a:pt x="91" y="99"/>
                      </a:cubicBezTo>
                      <a:cubicBezTo>
                        <a:pt x="95" y="99"/>
                        <a:pt x="99" y="96"/>
                        <a:pt x="99" y="92"/>
                      </a:cubicBezTo>
                      <a:cubicBezTo>
                        <a:pt x="99" y="20"/>
                        <a:pt x="99" y="20"/>
                        <a:pt x="99" y="20"/>
                      </a:cubicBezTo>
                      <a:cubicBezTo>
                        <a:pt x="99" y="16"/>
                        <a:pt x="95" y="13"/>
                        <a:pt x="91" y="13"/>
                      </a:cubicBezTo>
                      <a:cubicBezTo>
                        <a:pt x="21" y="13"/>
                        <a:pt x="21" y="13"/>
                        <a:pt x="21" y="13"/>
                      </a:cubicBezTo>
                      <a:cubicBezTo>
                        <a:pt x="17" y="13"/>
                        <a:pt x="13" y="16"/>
                        <a:pt x="13" y="2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8" name="Freeform 573"/>
                <p:cNvSpPr>
                  <a:spLocks noEditPoints="1"/>
                </p:cNvSpPr>
                <p:nvPr/>
              </p:nvSpPr>
              <p:spPr bwMode="auto">
                <a:xfrm>
                  <a:off x="5110" y="4679"/>
                  <a:ext cx="52" cy="53"/>
                </a:xfrm>
                <a:custGeom>
                  <a:avLst/>
                  <a:gdLst/>
                  <a:ahLst/>
                  <a:cxnLst>
                    <a:cxn ang="0">
                      <a:pos x="21" y="112"/>
                    </a:cxn>
                    <a:cxn ang="0">
                      <a:pos x="0" y="92"/>
                    </a:cxn>
                    <a:cxn ang="0">
                      <a:pos x="0" y="20"/>
                    </a:cxn>
                    <a:cxn ang="0">
                      <a:pos x="21" y="0"/>
                    </a:cxn>
                    <a:cxn ang="0">
                      <a:pos x="91" y="0"/>
                    </a:cxn>
                    <a:cxn ang="0">
                      <a:pos x="111" y="20"/>
                    </a:cxn>
                    <a:cxn ang="0">
                      <a:pos x="111" y="92"/>
                    </a:cxn>
                    <a:cxn ang="0">
                      <a:pos x="91" y="112"/>
                    </a:cxn>
                    <a:cxn ang="0">
                      <a:pos x="21" y="112"/>
                    </a:cxn>
                    <a:cxn ang="0">
                      <a:pos x="13" y="20"/>
                    </a:cxn>
                    <a:cxn ang="0">
                      <a:pos x="13" y="92"/>
                    </a:cxn>
                    <a:cxn ang="0">
                      <a:pos x="21" y="99"/>
                    </a:cxn>
                    <a:cxn ang="0">
                      <a:pos x="91" y="99"/>
                    </a:cxn>
                    <a:cxn ang="0">
                      <a:pos x="98" y="92"/>
                    </a:cxn>
                    <a:cxn ang="0">
                      <a:pos x="98" y="20"/>
                    </a:cxn>
                    <a:cxn ang="0">
                      <a:pos x="91" y="13"/>
                    </a:cxn>
                    <a:cxn ang="0">
                      <a:pos x="21" y="13"/>
                    </a:cxn>
                    <a:cxn ang="0">
                      <a:pos x="13" y="20"/>
                    </a:cxn>
                  </a:cxnLst>
                  <a:rect l="0" t="0" r="r" b="b"/>
                  <a:pathLst>
                    <a:path w="111" h="112">
                      <a:moveTo>
                        <a:pt x="21" y="112"/>
                      </a:moveTo>
                      <a:cubicBezTo>
                        <a:pt x="9" y="112"/>
                        <a:pt x="0" y="103"/>
                        <a:pt x="0" y="92"/>
                      </a:cubicBezTo>
                      <a:cubicBezTo>
                        <a:pt x="0" y="20"/>
                        <a:pt x="0" y="20"/>
                        <a:pt x="0" y="20"/>
                      </a:cubicBezTo>
                      <a:cubicBezTo>
                        <a:pt x="0" y="9"/>
                        <a:pt x="9" y="0"/>
                        <a:pt x="21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102" y="0"/>
                        <a:pt x="111" y="9"/>
                        <a:pt x="111" y="20"/>
                      </a:cubicBezTo>
                      <a:cubicBezTo>
                        <a:pt x="111" y="92"/>
                        <a:pt x="111" y="92"/>
                        <a:pt x="111" y="92"/>
                      </a:cubicBezTo>
                      <a:cubicBezTo>
                        <a:pt x="111" y="103"/>
                        <a:pt x="102" y="112"/>
                        <a:pt x="91" y="112"/>
                      </a:cubicBezTo>
                      <a:lnTo>
                        <a:pt x="21" y="112"/>
                      </a:lnTo>
                      <a:close/>
                      <a:moveTo>
                        <a:pt x="13" y="20"/>
                      </a:moveTo>
                      <a:cubicBezTo>
                        <a:pt x="13" y="92"/>
                        <a:pt x="13" y="92"/>
                        <a:pt x="13" y="92"/>
                      </a:cubicBezTo>
                      <a:cubicBezTo>
                        <a:pt x="13" y="96"/>
                        <a:pt x="17" y="99"/>
                        <a:pt x="21" y="99"/>
                      </a:cubicBezTo>
                      <a:cubicBezTo>
                        <a:pt x="91" y="99"/>
                        <a:pt x="91" y="99"/>
                        <a:pt x="91" y="99"/>
                      </a:cubicBezTo>
                      <a:cubicBezTo>
                        <a:pt x="95" y="99"/>
                        <a:pt x="98" y="96"/>
                        <a:pt x="98" y="92"/>
                      </a:cubicBezTo>
                      <a:cubicBezTo>
                        <a:pt x="98" y="20"/>
                        <a:pt x="98" y="20"/>
                        <a:pt x="98" y="20"/>
                      </a:cubicBezTo>
                      <a:cubicBezTo>
                        <a:pt x="98" y="16"/>
                        <a:pt x="95" y="13"/>
                        <a:pt x="91" y="13"/>
                      </a:cubicBezTo>
                      <a:cubicBezTo>
                        <a:pt x="21" y="13"/>
                        <a:pt x="21" y="13"/>
                        <a:pt x="21" y="13"/>
                      </a:cubicBezTo>
                      <a:cubicBezTo>
                        <a:pt x="17" y="13"/>
                        <a:pt x="13" y="16"/>
                        <a:pt x="13" y="2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9" name="Freeform 574"/>
                <p:cNvSpPr>
                  <a:spLocks noEditPoints="1"/>
                </p:cNvSpPr>
                <p:nvPr/>
              </p:nvSpPr>
              <p:spPr bwMode="auto">
                <a:xfrm>
                  <a:off x="5012" y="4818"/>
                  <a:ext cx="53" cy="54"/>
                </a:xfrm>
                <a:custGeom>
                  <a:avLst/>
                  <a:gdLst/>
                  <a:ahLst/>
                  <a:cxnLst>
                    <a:cxn ang="0">
                      <a:pos x="21" y="113"/>
                    </a:cxn>
                    <a:cxn ang="0">
                      <a:pos x="0" y="92"/>
                    </a:cxn>
                    <a:cxn ang="0">
                      <a:pos x="0" y="21"/>
                    </a:cxn>
                    <a:cxn ang="0">
                      <a:pos x="21" y="0"/>
                    </a:cxn>
                    <a:cxn ang="0">
                      <a:pos x="91" y="0"/>
                    </a:cxn>
                    <a:cxn ang="0">
                      <a:pos x="112" y="21"/>
                    </a:cxn>
                    <a:cxn ang="0">
                      <a:pos x="112" y="92"/>
                    </a:cxn>
                    <a:cxn ang="0">
                      <a:pos x="91" y="113"/>
                    </a:cxn>
                    <a:cxn ang="0">
                      <a:pos x="21" y="113"/>
                    </a:cxn>
                    <a:cxn ang="0">
                      <a:pos x="13" y="21"/>
                    </a:cxn>
                    <a:cxn ang="0">
                      <a:pos x="13" y="92"/>
                    </a:cxn>
                    <a:cxn ang="0">
                      <a:pos x="21" y="100"/>
                    </a:cxn>
                    <a:cxn ang="0">
                      <a:pos x="91" y="100"/>
                    </a:cxn>
                    <a:cxn ang="0">
                      <a:pos x="99" y="92"/>
                    </a:cxn>
                    <a:cxn ang="0">
                      <a:pos x="99" y="21"/>
                    </a:cxn>
                    <a:cxn ang="0">
                      <a:pos x="91" y="13"/>
                    </a:cxn>
                    <a:cxn ang="0">
                      <a:pos x="21" y="13"/>
                    </a:cxn>
                    <a:cxn ang="0">
                      <a:pos x="13" y="21"/>
                    </a:cxn>
                  </a:cxnLst>
                  <a:rect l="0" t="0" r="r" b="b"/>
                  <a:pathLst>
                    <a:path w="112" h="113">
                      <a:moveTo>
                        <a:pt x="21" y="113"/>
                      </a:moveTo>
                      <a:cubicBezTo>
                        <a:pt x="10" y="113"/>
                        <a:pt x="0" y="104"/>
                        <a:pt x="0" y="92"/>
                      </a:cubicBezTo>
                      <a:cubicBezTo>
                        <a:pt x="0" y="21"/>
                        <a:pt x="0" y="21"/>
                        <a:pt x="0" y="21"/>
                      </a:cubicBezTo>
                      <a:cubicBezTo>
                        <a:pt x="0" y="9"/>
                        <a:pt x="10" y="0"/>
                        <a:pt x="21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102" y="0"/>
                        <a:pt x="112" y="9"/>
                        <a:pt x="112" y="21"/>
                      </a:cubicBezTo>
                      <a:cubicBezTo>
                        <a:pt x="112" y="92"/>
                        <a:pt x="112" y="92"/>
                        <a:pt x="112" y="92"/>
                      </a:cubicBezTo>
                      <a:cubicBezTo>
                        <a:pt x="112" y="104"/>
                        <a:pt x="102" y="113"/>
                        <a:pt x="91" y="113"/>
                      </a:cubicBezTo>
                      <a:lnTo>
                        <a:pt x="21" y="113"/>
                      </a:lnTo>
                      <a:close/>
                      <a:moveTo>
                        <a:pt x="13" y="21"/>
                      </a:moveTo>
                      <a:cubicBezTo>
                        <a:pt x="13" y="92"/>
                        <a:pt x="13" y="92"/>
                        <a:pt x="13" y="92"/>
                      </a:cubicBezTo>
                      <a:cubicBezTo>
                        <a:pt x="13" y="96"/>
                        <a:pt x="17" y="100"/>
                        <a:pt x="21" y="100"/>
                      </a:cubicBezTo>
                      <a:cubicBezTo>
                        <a:pt x="91" y="100"/>
                        <a:pt x="91" y="100"/>
                        <a:pt x="91" y="100"/>
                      </a:cubicBezTo>
                      <a:cubicBezTo>
                        <a:pt x="95" y="100"/>
                        <a:pt x="99" y="96"/>
                        <a:pt x="99" y="92"/>
                      </a:cubicBezTo>
                      <a:cubicBezTo>
                        <a:pt x="99" y="21"/>
                        <a:pt x="99" y="21"/>
                        <a:pt x="99" y="21"/>
                      </a:cubicBezTo>
                      <a:cubicBezTo>
                        <a:pt x="99" y="16"/>
                        <a:pt x="95" y="13"/>
                        <a:pt x="91" y="13"/>
                      </a:cubicBezTo>
                      <a:cubicBezTo>
                        <a:pt x="21" y="13"/>
                        <a:pt x="21" y="13"/>
                        <a:pt x="21" y="13"/>
                      </a:cubicBezTo>
                      <a:cubicBezTo>
                        <a:pt x="17" y="13"/>
                        <a:pt x="13" y="16"/>
                        <a:pt x="13" y="2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0" name="Freeform 575"/>
                <p:cNvSpPr>
                  <a:spLocks noEditPoints="1"/>
                </p:cNvSpPr>
                <p:nvPr/>
              </p:nvSpPr>
              <p:spPr bwMode="auto">
                <a:xfrm>
                  <a:off x="5110" y="4818"/>
                  <a:ext cx="52" cy="54"/>
                </a:xfrm>
                <a:custGeom>
                  <a:avLst/>
                  <a:gdLst/>
                  <a:ahLst/>
                  <a:cxnLst>
                    <a:cxn ang="0">
                      <a:pos x="21" y="113"/>
                    </a:cxn>
                    <a:cxn ang="0">
                      <a:pos x="0" y="92"/>
                    </a:cxn>
                    <a:cxn ang="0">
                      <a:pos x="0" y="21"/>
                    </a:cxn>
                    <a:cxn ang="0">
                      <a:pos x="21" y="0"/>
                    </a:cxn>
                    <a:cxn ang="0">
                      <a:pos x="91" y="0"/>
                    </a:cxn>
                    <a:cxn ang="0">
                      <a:pos x="111" y="21"/>
                    </a:cxn>
                    <a:cxn ang="0">
                      <a:pos x="111" y="92"/>
                    </a:cxn>
                    <a:cxn ang="0">
                      <a:pos x="91" y="113"/>
                    </a:cxn>
                    <a:cxn ang="0">
                      <a:pos x="21" y="113"/>
                    </a:cxn>
                    <a:cxn ang="0">
                      <a:pos x="13" y="21"/>
                    </a:cxn>
                    <a:cxn ang="0">
                      <a:pos x="13" y="92"/>
                    </a:cxn>
                    <a:cxn ang="0">
                      <a:pos x="21" y="100"/>
                    </a:cxn>
                    <a:cxn ang="0">
                      <a:pos x="91" y="100"/>
                    </a:cxn>
                    <a:cxn ang="0">
                      <a:pos x="98" y="92"/>
                    </a:cxn>
                    <a:cxn ang="0">
                      <a:pos x="98" y="21"/>
                    </a:cxn>
                    <a:cxn ang="0">
                      <a:pos x="91" y="13"/>
                    </a:cxn>
                    <a:cxn ang="0">
                      <a:pos x="21" y="13"/>
                    </a:cxn>
                    <a:cxn ang="0">
                      <a:pos x="13" y="21"/>
                    </a:cxn>
                  </a:cxnLst>
                  <a:rect l="0" t="0" r="r" b="b"/>
                  <a:pathLst>
                    <a:path w="111" h="113">
                      <a:moveTo>
                        <a:pt x="21" y="113"/>
                      </a:moveTo>
                      <a:cubicBezTo>
                        <a:pt x="9" y="113"/>
                        <a:pt x="0" y="104"/>
                        <a:pt x="0" y="92"/>
                      </a:cubicBezTo>
                      <a:cubicBezTo>
                        <a:pt x="0" y="21"/>
                        <a:pt x="0" y="21"/>
                        <a:pt x="0" y="21"/>
                      </a:cubicBezTo>
                      <a:cubicBezTo>
                        <a:pt x="0" y="9"/>
                        <a:pt x="9" y="0"/>
                        <a:pt x="21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102" y="0"/>
                        <a:pt x="111" y="9"/>
                        <a:pt x="111" y="21"/>
                      </a:cubicBezTo>
                      <a:cubicBezTo>
                        <a:pt x="111" y="92"/>
                        <a:pt x="111" y="92"/>
                        <a:pt x="111" y="92"/>
                      </a:cubicBezTo>
                      <a:cubicBezTo>
                        <a:pt x="111" y="104"/>
                        <a:pt x="102" y="113"/>
                        <a:pt x="91" y="113"/>
                      </a:cubicBezTo>
                      <a:lnTo>
                        <a:pt x="21" y="113"/>
                      </a:lnTo>
                      <a:close/>
                      <a:moveTo>
                        <a:pt x="13" y="21"/>
                      </a:moveTo>
                      <a:cubicBezTo>
                        <a:pt x="13" y="92"/>
                        <a:pt x="13" y="92"/>
                        <a:pt x="13" y="92"/>
                      </a:cubicBezTo>
                      <a:cubicBezTo>
                        <a:pt x="13" y="96"/>
                        <a:pt x="17" y="100"/>
                        <a:pt x="21" y="100"/>
                      </a:cubicBezTo>
                      <a:cubicBezTo>
                        <a:pt x="91" y="100"/>
                        <a:pt x="91" y="100"/>
                        <a:pt x="91" y="100"/>
                      </a:cubicBezTo>
                      <a:cubicBezTo>
                        <a:pt x="95" y="100"/>
                        <a:pt x="98" y="96"/>
                        <a:pt x="98" y="92"/>
                      </a:cubicBezTo>
                      <a:cubicBezTo>
                        <a:pt x="98" y="21"/>
                        <a:pt x="98" y="21"/>
                        <a:pt x="98" y="21"/>
                      </a:cubicBezTo>
                      <a:cubicBezTo>
                        <a:pt x="98" y="16"/>
                        <a:pt x="95" y="13"/>
                        <a:pt x="91" y="13"/>
                      </a:cubicBezTo>
                      <a:cubicBezTo>
                        <a:pt x="21" y="13"/>
                        <a:pt x="21" y="13"/>
                        <a:pt x="21" y="13"/>
                      </a:cubicBezTo>
                      <a:cubicBezTo>
                        <a:pt x="17" y="13"/>
                        <a:pt x="13" y="16"/>
                        <a:pt x="13" y="2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1" name="Freeform 576"/>
                <p:cNvSpPr>
                  <a:spLocks noEditPoints="1"/>
                </p:cNvSpPr>
                <p:nvPr/>
              </p:nvSpPr>
              <p:spPr bwMode="auto">
                <a:xfrm>
                  <a:off x="5012" y="4748"/>
                  <a:ext cx="53" cy="54"/>
                </a:xfrm>
                <a:custGeom>
                  <a:avLst/>
                  <a:gdLst/>
                  <a:ahLst/>
                  <a:cxnLst>
                    <a:cxn ang="0">
                      <a:pos x="21" y="113"/>
                    </a:cxn>
                    <a:cxn ang="0">
                      <a:pos x="0" y="93"/>
                    </a:cxn>
                    <a:cxn ang="0">
                      <a:pos x="0" y="21"/>
                    </a:cxn>
                    <a:cxn ang="0">
                      <a:pos x="21" y="0"/>
                    </a:cxn>
                    <a:cxn ang="0">
                      <a:pos x="91" y="0"/>
                    </a:cxn>
                    <a:cxn ang="0">
                      <a:pos x="112" y="21"/>
                    </a:cxn>
                    <a:cxn ang="0">
                      <a:pos x="112" y="93"/>
                    </a:cxn>
                    <a:cxn ang="0">
                      <a:pos x="91" y="113"/>
                    </a:cxn>
                    <a:cxn ang="0">
                      <a:pos x="21" y="113"/>
                    </a:cxn>
                    <a:cxn ang="0">
                      <a:pos x="13" y="21"/>
                    </a:cxn>
                    <a:cxn ang="0">
                      <a:pos x="13" y="93"/>
                    </a:cxn>
                    <a:cxn ang="0">
                      <a:pos x="21" y="100"/>
                    </a:cxn>
                    <a:cxn ang="0">
                      <a:pos x="91" y="100"/>
                    </a:cxn>
                    <a:cxn ang="0">
                      <a:pos x="99" y="93"/>
                    </a:cxn>
                    <a:cxn ang="0">
                      <a:pos x="99" y="21"/>
                    </a:cxn>
                    <a:cxn ang="0">
                      <a:pos x="91" y="13"/>
                    </a:cxn>
                    <a:cxn ang="0">
                      <a:pos x="21" y="13"/>
                    </a:cxn>
                    <a:cxn ang="0">
                      <a:pos x="13" y="21"/>
                    </a:cxn>
                  </a:cxnLst>
                  <a:rect l="0" t="0" r="r" b="b"/>
                  <a:pathLst>
                    <a:path w="112" h="113">
                      <a:moveTo>
                        <a:pt x="21" y="113"/>
                      </a:moveTo>
                      <a:cubicBezTo>
                        <a:pt x="10" y="113"/>
                        <a:pt x="0" y="104"/>
                        <a:pt x="0" y="93"/>
                      </a:cubicBezTo>
                      <a:cubicBezTo>
                        <a:pt x="0" y="21"/>
                        <a:pt x="0" y="21"/>
                        <a:pt x="0" y="21"/>
                      </a:cubicBezTo>
                      <a:cubicBezTo>
                        <a:pt x="0" y="10"/>
                        <a:pt x="10" y="0"/>
                        <a:pt x="21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102" y="0"/>
                        <a:pt x="112" y="10"/>
                        <a:pt x="112" y="21"/>
                      </a:cubicBezTo>
                      <a:cubicBezTo>
                        <a:pt x="112" y="93"/>
                        <a:pt x="112" y="93"/>
                        <a:pt x="112" y="93"/>
                      </a:cubicBezTo>
                      <a:cubicBezTo>
                        <a:pt x="112" y="104"/>
                        <a:pt x="102" y="113"/>
                        <a:pt x="91" y="113"/>
                      </a:cubicBezTo>
                      <a:lnTo>
                        <a:pt x="21" y="113"/>
                      </a:lnTo>
                      <a:close/>
                      <a:moveTo>
                        <a:pt x="13" y="21"/>
                      </a:moveTo>
                      <a:cubicBezTo>
                        <a:pt x="13" y="93"/>
                        <a:pt x="13" y="93"/>
                        <a:pt x="13" y="93"/>
                      </a:cubicBezTo>
                      <a:cubicBezTo>
                        <a:pt x="13" y="97"/>
                        <a:pt x="17" y="100"/>
                        <a:pt x="21" y="100"/>
                      </a:cubicBezTo>
                      <a:cubicBezTo>
                        <a:pt x="91" y="100"/>
                        <a:pt x="91" y="100"/>
                        <a:pt x="91" y="100"/>
                      </a:cubicBezTo>
                      <a:cubicBezTo>
                        <a:pt x="95" y="100"/>
                        <a:pt x="99" y="97"/>
                        <a:pt x="99" y="93"/>
                      </a:cubicBezTo>
                      <a:cubicBezTo>
                        <a:pt x="99" y="21"/>
                        <a:pt x="99" y="21"/>
                        <a:pt x="99" y="21"/>
                      </a:cubicBezTo>
                      <a:cubicBezTo>
                        <a:pt x="99" y="17"/>
                        <a:pt x="95" y="13"/>
                        <a:pt x="91" y="13"/>
                      </a:cubicBezTo>
                      <a:cubicBezTo>
                        <a:pt x="21" y="13"/>
                        <a:pt x="21" y="13"/>
                        <a:pt x="21" y="13"/>
                      </a:cubicBezTo>
                      <a:cubicBezTo>
                        <a:pt x="17" y="13"/>
                        <a:pt x="13" y="17"/>
                        <a:pt x="13" y="2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2" name="Freeform 577"/>
                <p:cNvSpPr>
                  <a:spLocks noEditPoints="1"/>
                </p:cNvSpPr>
                <p:nvPr/>
              </p:nvSpPr>
              <p:spPr bwMode="auto">
                <a:xfrm>
                  <a:off x="5110" y="4748"/>
                  <a:ext cx="52" cy="54"/>
                </a:xfrm>
                <a:custGeom>
                  <a:avLst/>
                  <a:gdLst/>
                  <a:ahLst/>
                  <a:cxnLst>
                    <a:cxn ang="0">
                      <a:pos x="21" y="113"/>
                    </a:cxn>
                    <a:cxn ang="0">
                      <a:pos x="0" y="93"/>
                    </a:cxn>
                    <a:cxn ang="0">
                      <a:pos x="0" y="21"/>
                    </a:cxn>
                    <a:cxn ang="0">
                      <a:pos x="21" y="0"/>
                    </a:cxn>
                    <a:cxn ang="0">
                      <a:pos x="91" y="0"/>
                    </a:cxn>
                    <a:cxn ang="0">
                      <a:pos x="111" y="21"/>
                    </a:cxn>
                    <a:cxn ang="0">
                      <a:pos x="111" y="93"/>
                    </a:cxn>
                    <a:cxn ang="0">
                      <a:pos x="91" y="113"/>
                    </a:cxn>
                    <a:cxn ang="0">
                      <a:pos x="21" y="113"/>
                    </a:cxn>
                    <a:cxn ang="0">
                      <a:pos x="13" y="21"/>
                    </a:cxn>
                    <a:cxn ang="0">
                      <a:pos x="13" y="93"/>
                    </a:cxn>
                    <a:cxn ang="0">
                      <a:pos x="21" y="100"/>
                    </a:cxn>
                    <a:cxn ang="0">
                      <a:pos x="91" y="100"/>
                    </a:cxn>
                    <a:cxn ang="0">
                      <a:pos x="98" y="93"/>
                    </a:cxn>
                    <a:cxn ang="0">
                      <a:pos x="98" y="21"/>
                    </a:cxn>
                    <a:cxn ang="0">
                      <a:pos x="91" y="13"/>
                    </a:cxn>
                    <a:cxn ang="0">
                      <a:pos x="21" y="13"/>
                    </a:cxn>
                    <a:cxn ang="0">
                      <a:pos x="13" y="21"/>
                    </a:cxn>
                  </a:cxnLst>
                  <a:rect l="0" t="0" r="r" b="b"/>
                  <a:pathLst>
                    <a:path w="111" h="113">
                      <a:moveTo>
                        <a:pt x="21" y="113"/>
                      </a:moveTo>
                      <a:cubicBezTo>
                        <a:pt x="9" y="113"/>
                        <a:pt x="0" y="104"/>
                        <a:pt x="0" y="93"/>
                      </a:cubicBezTo>
                      <a:cubicBezTo>
                        <a:pt x="0" y="21"/>
                        <a:pt x="0" y="21"/>
                        <a:pt x="0" y="21"/>
                      </a:cubicBezTo>
                      <a:cubicBezTo>
                        <a:pt x="0" y="10"/>
                        <a:pt x="9" y="0"/>
                        <a:pt x="21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102" y="0"/>
                        <a:pt x="111" y="10"/>
                        <a:pt x="111" y="21"/>
                      </a:cubicBezTo>
                      <a:cubicBezTo>
                        <a:pt x="111" y="93"/>
                        <a:pt x="111" y="93"/>
                        <a:pt x="111" y="93"/>
                      </a:cubicBezTo>
                      <a:cubicBezTo>
                        <a:pt x="111" y="104"/>
                        <a:pt x="102" y="113"/>
                        <a:pt x="91" y="113"/>
                      </a:cubicBezTo>
                      <a:lnTo>
                        <a:pt x="21" y="113"/>
                      </a:lnTo>
                      <a:close/>
                      <a:moveTo>
                        <a:pt x="13" y="21"/>
                      </a:moveTo>
                      <a:cubicBezTo>
                        <a:pt x="13" y="93"/>
                        <a:pt x="13" y="93"/>
                        <a:pt x="13" y="93"/>
                      </a:cubicBezTo>
                      <a:cubicBezTo>
                        <a:pt x="13" y="97"/>
                        <a:pt x="17" y="100"/>
                        <a:pt x="21" y="100"/>
                      </a:cubicBezTo>
                      <a:cubicBezTo>
                        <a:pt x="91" y="100"/>
                        <a:pt x="91" y="100"/>
                        <a:pt x="91" y="100"/>
                      </a:cubicBezTo>
                      <a:cubicBezTo>
                        <a:pt x="95" y="100"/>
                        <a:pt x="98" y="97"/>
                        <a:pt x="98" y="93"/>
                      </a:cubicBezTo>
                      <a:cubicBezTo>
                        <a:pt x="98" y="21"/>
                        <a:pt x="98" y="21"/>
                        <a:pt x="98" y="21"/>
                      </a:cubicBezTo>
                      <a:cubicBezTo>
                        <a:pt x="98" y="17"/>
                        <a:pt x="95" y="13"/>
                        <a:pt x="91" y="13"/>
                      </a:cubicBezTo>
                      <a:cubicBezTo>
                        <a:pt x="21" y="13"/>
                        <a:pt x="21" y="13"/>
                        <a:pt x="21" y="13"/>
                      </a:cubicBezTo>
                      <a:cubicBezTo>
                        <a:pt x="17" y="13"/>
                        <a:pt x="13" y="17"/>
                        <a:pt x="13" y="2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76" name="Group 578"/>
              <p:cNvGrpSpPr>
                <a:grpSpLocks noChangeAspect="1"/>
              </p:cNvGrpSpPr>
              <p:nvPr/>
            </p:nvGrpSpPr>
            <p:grpSpPr bwMode="auto">
              <a:xfrm>
                <a:off x="386" y="1950"/>
                <a:ext cx="204" cy="205"/>
                <a:chOff x="6249" y="609"/>
                <a:chExt cx="268" cy="269"/>
              </a:xfrm>
            </p:grpSpPr>
            <p:sp>
              <p:nvSpPr>
                <p:cNvPr id="126" name="Freeform 579"/>
                <p:cNvSpPr>
                  <a:spLocks noChangeAspect="1"/>
                </p:cNvSpPr>
                <p:nvPr/>
              </p:nvSpPr>
              <p:spPr bwMode="auto">
                <a:xfrm>
                  <a:off x="6251" y="612"/>
                  <a:ext cx="263" cy="262"/>
                </a:xfrm>
                <a:custGeom>
                  <a:avLst/>
                  <a:gdLst/>
                  <a:ahLst/>
                  <a:cxnLst>
                    <a:cxn ang="0">
                      <a:pos x="554" y="494"/>
                    </a:cxn>
                    <a:cxn ang="0">
                      <a:pos x="491" y="556"/>
                    </a:cxn>
                    <a:cxn ang="0">
                      <a:pos x="63" y="554"/>
                    </a:cxn>
                    <a:cxn ang="0">
                      <a:pos x="0" y="492"/>
                    </a:cxn>
                    <a:cxn ang="0">
                      <a:pos x="2" y="63"/>
                    </a:cxn>
                    <a:cxn ang="0">
                      <a:pos x="65" y="0"/>
                    </a:cxn>
                    <a:cxn ang="0">
                      <a:pos x="494" y="2"/>
                    </a:cxn>
                    <a:cxn ang="0">
                      <a:pos x="556" y="65"/>
                    </a:cxn>
                    <a:cxn ang="0">
                      <a:pos x="554" y="494"/>
                    </a:cxn>
                  </a:cxnLst>
                  <a:rect l="0" t="0" r="r" b="b"/>
                  <a:pathLst>
                    <a:path w="556" h="556">
                      <a:moveTo>
                        <a:pt x="554" y="494"/>
                      </a:moveTo>
                      <a:cubicBezTo>
                        <a:pt x="554" y="528"/>
                        <a:pt x="526" y="556"/>
                        <a:pt x="491" y="556"/>
                      </a:cubicBezTo>
                      <a:cubicBezTo>
                        <a:pt x="63" y="554"/>
                        <a:pt x="63" y="554"/>
                        <a:pt x="63" y="554"/>
                      </a:cubicBezTo>
                      <a:cubicBezTo>
                        <a:pt x="28" y="554"/>
                        <a:pt x="0" y="526"/>
                        <a:pt x="0" y="492"/>
                      </a:cubicBezTo>
                      <a:cubicBezTo>
                        <a:pt x="2" y="63"/>
                        <a:pt x="2" y="63"/>
                        <a:pt x="2" y="63"/>
                      </a:cubicBezTo>
                      <a:cubicBezTo>
                        <a:pt x="2" y="28"/>
                        <a:pt x="30" y="0"/>
                        <a:pt x="65" y="0"/>
                      </a:cubicBezTo>
                      <a:cubicBezTo>
                        <a:pt x="494" y="2"/>
                        <a:pt x="494" y="2"/>
                        <a:pt x="494" y="2"/>
                      </a:cubicBezTo>
                      <a:cubicBezTo>
                        <a:pt x="528" y="2"/>
                        <a:pt x="556" y="30"/>
                        <a:pt x="556" y="65"/>
                      </a:cubicBezTo>
                      <a:lnTo>
                        <a:pt x="554" y="49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A3A3AD">
                        <a:gamma/>
                        <a:tint val="50980"/>
                        <a:invGamma/>
                      </a:srgbClr>
                    </a:gs>
                    <a:gs pos="100000">
                      <a:srgbClr val="A3A3AD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7" name="Freeform 580"/>
                <p:cNvSpPr>
                  <a:spLocks noChangeAspect="1" noEditPoints="1"/>
                </p:cNvSpPr>
                <p:nvPr/>
              </p:nvSpPr>
              <p:spPr bwMode="auto">
                <a:xfrm>
                  <a:off x="6249" y="609"/>
                  <a:ext cx="268" cy="269"/>
                </a:xfrm>
                <a:custGeom>
                  <a:avLst/>
                  <a:gdLst/>
                  <a:ahLst/>
                  <a:cxnLst>
                    <a:cxn ang="0">
                      <a:pos x="498" y="569"/>
                    </a:cxn>
                    <a:cxn ang="0">
                      <a:pos x="498" y="569"/>
                    </a:cxn>
                    <a:cxn ang="0">
                      <a:pos x="498" y="569"/>
                    </a:cxn>
                    <a:cxn ang="0">
                      <a:pos x="69" y="567"/>
                    </a:cxn>
                    <a:cxn ang="0">
                      <a:pos x="0" y="498"/>
                    </a:cxn>
                    <a:cxn ang="0">
                      <a:pos x="0" y="497"/>
                    </a:cxn>
                    <a:cxn ang="0">
                      <a:pos x="2" y="69"/>
                    </a:cxn>
                    <a:cxn ang="0">
                      <a:pos x="71" y="0"/>
                    </a:cxn>
                    <a:cxn ang="0">
                      <a:pos x="71" y="0"/>
                    </a:cxn>
                    <a:cxn ang="0">
                      <a:pos x="71" y="0"/>
                    </a:cxn>
                    <a:cxn ang="0">
                      <a:pos x="500" y="2"/>
                    </a:cxn>
                    <a:cxn ang="0">
                      <a:pos x="568" y="70"/>
                    </a:cxn>
                    <a:cxn ang="0">
                      <a:pos x="568" y="71"/>
                    </a:cxn>
                    <a:cxn ang="0">
                      <a:pos x="567" y="500"/>
                    </a:cxn>
                    <a:cxn ang="0">
                      <a:pos x="498" y="569"/>
                    </a:cxn>
                    <a:cxn ang="0">
                      <a:pos x="498" y="569"/>
                    </a:cxn>
                    <a:cxn ang="0">
                      <a:pos x="69" y="554"/>
                    </a:cxn>
                    <a:cxn ang="0">
                      <a:pos x="497" y="556"/>
                    </a:cxn>
                    <a:cxn ang="0">
                      <a:pos x="498" y="556"/>
                    </a:cxn>
                    <a:cxn ang="0">
                      <a:pos x="498" y="556"/>
                    </a:cxn>
                    <a:cxn ang="0">
                      <a:pos x="554" y="500"/>
                    </a:cxn>
                    <a:cxn ang="0">
                      <a:pos x="555" y="71"/>
                    </a:cxn>
                    <a:cxn ang="0">
                      <a:pos x="555" y="71"/>
                    </a:cxn>
                    <a:cxn ang="0">
                      <a:pos x="500" y="15"/>
                    </a:cxn>
                    <a:cxn ang="0">
                      <a:pos x="71" y="13"/>
                    </a:cxn>
                    <a:cxn ang="0">
                      <a:pos x="71" y="13"/>
                    </a:cxn>
                    <a:cxn ang="0">
                      <a:pos x="71" y="13"/>
                    </a:cxn>
                    <a:cxn ang="0">
                      <a:pos x="15" y="69"/>
                    </a:cxn>
                    <a:cxn ang="0">
                      <a:pos x="13" y="498"/>
                    </a:cxn>
                    <a:cxn ang="0">
                      <a:pos x="13" y="498"/>
                    </a:cxn>
                    <a:cxn ang="0">
                      <a:pos x="69" y="554"/>
                    </a:cxn>
                  </a:cxnLst>
                  <a:rect l="0" t="0" r="r" b="b"/>
                  <a:pathLst>
                    <a:path w="568" h="569">
                      <a:moveTo>
                        <a:pt x="498" y="569"/>
                      </a:moveTo>
                      <a:cubicBezTo>
                        <a:pt x="498" y="569"/>
                        <a:pt x="498" y="569"/>
                        <a:pt x="498" y="569"/>
                      </a:cubicBezTo>
                      <a:cubicBezTo>
                        <a:pt x="498" y="569"/>
                        <a:pt x="498" y="569"/>
                        <a:pt x="498" y="569"/>
                      </a:cubicBezTo>
                      <a:cubicBezTo>
                        <a:pt x="69" y="567"/>
                        <a:pt x="69" y="567"/>
                        <a:pt x="69" y="567"/>
                      </a:cubicBezTo>
                      <a:cubicBezTo>
                        <a:pt x="31" y="567"/>
                        <a:pt x="0" y="536"/>
                        <a:pt x="0" y="498"/>
                      </a:cubicBezTo>
                      <a:cubicBezTo>
                        <a:pt x="0" y="498"/>
                        <a:pt x="0" y="498"/>
                        <a:pt x="0" y="497"/>
                      </a:cubicBezTo>
                      <a:cubicBezTo>
                        <a:pt x="2" y="69"/>
                        <a:pt x="2" y="69"/>
                        <a:pt x="2" y="69"/>
                      </a:cubicBezTo>
                      <a:cubicBezTo>
                        <a:pt x="2" y="31"/>
                        <a:pt x="33" y="0"/>
                        <a:pt x="71" y="0"/>
                      </a:cubicBezTo>
                      <a:cubicBezTo>
                        <a:pt x="71" y="0"/>
                        <a:pt x="71" y="0"/>
                        <a:pt x="71" y="0"/>
                      </a:cubicBezTo>
                      <a:cubicBezTo>
                        <a:pt x="71" y="0"/>
                        <a:pt x="71" y="0"/>
                        <a:pt x="71" y="0"/>
                      </a:cubicBezTo>
                      <a:cubicBezTo>
                        <a:pt x="500" y="2"/>
                        <a:pt x="500" y="2"/>
                        <a:pt x="500" y="2"/>
                      </a:cubicBezTo>
                      <a:cubicBezTo>
                        <a:pt x="538" y="2"/>
                        <a:pt x="568" y="33"/>
                        <a:pt x="568" y="70"/>
                      </a:cubicBezTo>
                      <a:cubicBezTo>
                        <a:pt x="568" y="71"/>
                        <a:pt x="568" y="71"/>
                        <a:pt x="568" y="71"/>
                      </a:cubicBezTo>
                      <a:cubicBezTo>
                        <a:pt x="567" y="500"/>
                        <a:pt x="567" y="500"/>
                        <a:pt x="567" y="500"/>
                      </a:cubicBezTo>
                      <a:cubicBezTo>
                        <a:pt x="567" y="538"/>
                        <a:pt x="536" y="568"/>
                        <a:pt x="498" y="569"/>
                      </a:cubicBezTo>
                      <a:cubicBezTo>
                        <a:pt x="498" y="569"/>
                        <a:pt x="498" y="569"/>
                        <a:pt x="498" y="569"/>
                      </a:cubicBezTo>
                      <a:close/>
                      <a:moveTo>
                        <a:pt x="69" y="554"/>
                      </a:moveTo>
                      <a:cubicBezTo>
                        <a:pt x="497" y="556"/>
                        <a:pt x="497" y="556"/>
                        <a:pt x="497" y="556"/>
                      </a:cubicBezTo>
                      <a:cubicBezTo>
                        <a:pt x="498" y="556"/>
                        <a:pt x="498" y="556"/>
                        <a:pt x="498" y="556"/>
                      </a:cubicBezTo>
                      <a:cubicBezTo>
                        <a:pt x="498" y="556"/>
                        <a:pt x="498" y="556"/>
                        <a:pt x="498" y="556"/>
                      </a:cubicBezTo>
                      <a:cubicBezTo>
                        <a:pt x="529" y="556"/>
                        <a:pt x="554" y="531"/>
                        <a:pt x="554" y="500"/>
                      </a:cubicBezTo>
                      <a:cubicBezTo>
                        <a:pt x="555" y="71"/>
                        <a:pt x="555" y="71"/>
                        <a:pt x="555" y="71"/>
                      </a:cubicBezTo>
                      <a:cubicBezTo>
                        <a:pt x="555" y="71"/>
                        <a:pt x="555" y="71"/>
                        <a:pt x="555" y="71"/>
                      </a:cubicBezTo>
                      <a:cubicBezTo>
                        <a:pt x="555" y="40"/>
                        <a:pt x="530" y="15"/>
                        <a:pt x="500" y="15"/>
                      </a:cubicBezTo>
                      <a:cubicBezTo>
                        <a:pt x="71" y="13"/>
                        <a:pt x="71" y="13"/>
                        <a:pt x="71" y="13"/>
                      </a:cubicBezTo>
                      <a:cubicBezTo>
                        <a:pt x="71" y="13"/>
                        <a:pt x="71" y="13"/>
                        <a:pt x="71" y="13"/>
                      </a:cubicBezTo>
                      <a:cubicBezTo>
                        <a:pt x="71" y="13"/>
                        <a:pt x="71" y="13"/>
                        <a:pt x="71" y="13"/>
                      </a:cubicBezTo>
                      <a:cubicBezTo>
                        <a:pt x="40" y="13"/>
                        <a:pt x="15" y="38"/>
                        <a:pt x="15" y="69"/>
                      </a:cubicBezTo>
                      <a:cubicBezTo>
                        <a:pt x="13" y="498"/>
                        <a:pt x="13" y="498"/>
                        <a:pt x="13" y="498"/>
                      </a:cubicBezTo>
                      <a:cubicBezTo>
                        <a:pt x="13" y="498"/>
                        <a:pt x="13" y="498"/>
                        <a:pt x="13" y="498"/>
                      </a:cubicBezTo>
                      <a:cubicBezTo>
                        <a:pt x="13" y="529"/>
                        <a:pt x="38" y="554"/>
                        <a:pt x="69" y="554"/>
                      </a:cubicBezTo>
                      <a:close/>
                    </a:path>
                  </a:pathLst>
                </a:custGeom>
                <a:solidFill>
                  <a:srgbClr val="A3A3AD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8" name="Freeform 581"/>
                <p:cNvSpPr>
                  <a:spLocks noChangeAspect="1"/>
                </p:cNvSpPr>
                <p:nvPr/>
              </p:nvSpPr>
              <p:spPr bwMode="auto">
                <a:xfrm>
                  <a:off x="6414" y="709"/>
                  <a:ext cx="18" cy="64"/>
                </a:xfrm>
                <a:custGeom>
                  <a:avLst/>
                  <a:gdLst/>
                  <a:ahLst/>
                  <a:cxnLst>
                    <a:cxn ang="0">
                      <a:pos x="3" y="133"/>
                    </a:cxn>
                    <a:cxn ang="0">
                      <a:pos x="3" y="124"/>
                    </a:cxn>
                    <a:cxn ang="0">
                      <a:pos x="26" y="68"/>
                    </a:cxn>
                    <a:cxn ang="0">
                      <a:pos x="26" y="68"/>
                    </a:cxn>
                    <a:cxn ang="0">
                      <a:pos x="4" y="12"/>
                    </a:cxn>
                    <a:cxn ang="0">
                      <a:pos x="4" y="3"/>
                    </a:cxn>
                    <a:cxn ang="0">
                      <a:pos x="13" y="3"/>
                    </a:cxn>
                    <a:cxn ang="0">
                      <a:pos x="39" y="68"/>
                    </a:cxn>
                    <a:cxn ang="0">
                      <a:pos x="39" y="68"/>
                    </a:cxn>
                    <a:cxn ang="0">
                      <a:pos x="12" y="133"/>
                    </a:cxn>
                    <a:cxn ang="0">
                      <a:pos x="12" y="133"/>
                    </a:cxn>
                    <a:cxn ang="0">
                      <a:pos x="8" y="135"/>
                    </a:cxn>
                    <a:cxn ang="0">
                      <a:pos x="3" y="133"/>
                    </a:cxn>
                  </a:cxnLst>
                  <a:rect l="0" t="0" r="r" b="b"/>
                  <a:pathLst>
                    <a:path w="39" h="135">
                      <a:moveTo>
                        <a:pt x="3" y="133"/>
                      </a:moveTo>
                      <a:cubicBezTo>
                        <a:pt x="0" y="130"/>
                        <a:pt x="0" y="126"/>
                        <a:pt x="3" y="124"/>
                      </a:cubicBezTo>
                      <a:cubicBezTo>
                        <a:pt x="17" y="110"/>
                        <a:pt x="26" y="90"/>
                        <a:pt x="26" y="68"/>
                      </a:cubicBezTo>
                      <a:cubicBezTo>
                        <a:pt x="26" y="68"/>
                        <a:pt x="26" y="68"/>
                        <a:pt x="26" y="68"/>
                      </a:cubicBezTo>
                      <a:cubicBezTo>
                        <a:pt x="26" y="46"/>
                        <a:pt x="18" y="26"/>
                        <a:pt x="4" y="12"/>
                      </a:cubicBezTo>
                      <a:cubicBezTo>
                        <a:pt x="1" y="9"/>
                        <a:pt x="1" y="5"/>
                        <a:pt x="4" y="3"/>
                      </a:cubicBezTo>
                      <a:cubicBezTo>
                        <a:pt x="6" y="0"/>
                        <a:pt x="10" y="0"/>
                        <a:pt x="13" y="3"/>
                      </a:cubicBezTo>
                      <a:cubicBezTo>
                        <a:pt x="29" y="19"/>
                        <a:pt x="39" y="42"/>
                        <a:pt x="39" y="68"/>
                      </a:cubicBezTo>
                      <a:cubicBezTo>
                        <a:pt x="39" y="68"/>
                        <a:pt x="39" y="68"/>
                        <a:pt x="39" y="68"/>
                      </a:cubicBezTo>
                      <a:cubicBezTo>
                        <a:pt x="39" y="93"/>
                        <a:pt x="29" y="116"/>
                        <a:pt x="12" y="133"/>
                      </a:cubicBezTo>
                      <a:cubicBezTo>
                        <a:pt x="12" y="133"/>
                        <a:pt x="12" y="133"/>
                        <a:pt x="12" y="133"/>
                      </a:cubicBezTo>
                      <a:cubicBezTo>
                        <a:pt x="11" y="134"/>
                        <a:pt x="9" y="135"/>
                        <a:pt x="8" y="135"/>
                      </a:cubicBezTo>
                      <a:cubicBezTo>
                        <a:pt x="6" y="135"/>
                        <a:pt x="4" y="134"/>
                        <a:pt x="3" y="13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9" name="Freeform 582"/>
                <p:cNvSpPr>
                  <a:spLocks noChangeAspect="1"/>
                </p:cNvSpPr>
                <p:nvPr/>
              </p:nvSpPr>
              <p:spPr bwMode="auto">
                <a:xfrm>
                  <a:off x="6429" y="695"/>
                  <a:ext cx="24" cy="92"/>
                </a:xfrm>
                <a:custGeom>
                  <a:avLst/>
                  <a:gdLst/>
                  <a:ahLst/>
                  <a:cxnLst>
                    <a:cxn ang="0">
                      <a:pos x="2" y="193"/>
                    </a:cxn>
                    <a:cxn ang="0">
                      <a:pos x="2" y="184"/>
                    </a:cxn>
                    <a:cxn ang="0">
                      <a:pos x="38" y="98"/>
                    </a:cxn>
                    <a:cxn ang="0">
                      <a:pos x="38" y="98"/>
                    </a:cxn>
                    <a:cxn ang="0">
                      <a:pos x="3" y="12"/>
                    </a:cxn>
                    <a:cxn ang="0">
                      <a:pos x="3" y="12"/>
                    </a:cxn>
                    <a:cxn ang="0">
                      <a:pos x="3" y="2"/>
                    </a:cxn>
                    <a:cxn ang="0">
                      <a:pos x="12" y="3"/>
                    </a:cxn>
                    <a:cxn ang="0">
                      <a:pos x="51" y="98"/>
                    </a:cxn>
                    <a:cxn ang="0">
                      <a:pos x="51" y="98"/>
                    </a:cxn>
                    <a:cxn ang="0">
                      <a:pos x="51" y="98"/>
                    </a:cxn>
                    <a:cxn ang="0">
                      <a:pos x="11" y="193"/>
                    </a:cxn>
                    <a:cxn ang="0">
                      <a:pos x="7" y="195"/>
                    </a:cxn>
                    <a:cxn ang="0">
                      <a:pos x="2" y="193"/>
                    </a:cxn>
                  </a:cxnLst>
                  <a:rect l="0" t="0" r="r" b="b"/>
                  <a:pathLst>
                    <a:path w="51" h="195">
                      <a:moveTo>
                        <a:pt x="2" y="193"/>
                      </a:moveTo>
                      <a:cubicBezTo>
                        <a:pt x="0" y="191"/>
                        <a:pt x="0" y="187"/>
                        <a:pt x="2" y="184"/>
                      </a:cubicBezTo>
                      <a:cubicBezTo>
                        <a:pt x="24" y="162"/>
                        <a:pt x="38" y="132"/>
                        <a:pt x="38" y="98"/>
                      </a:cubicBezTo>
                      <a:cubicBezTo>
                        <a:pt x="38" y="98"/>
                        <a:pt x="38" y="98"/>
                        <a:pt x="38" y="98"/>
                      </a:cubicBezTo>
                      <a:cubicBezTo>
                        <a:pt x="38" y="64"/>
                        <a:pt x="25" y="34"/>
                        <a:pt x="3" y="12"/>
                      </a:cubicBezTo>
                      <a:cubicBezTo>
                        <a:pt x="3" y="12"/>
                        <a:pt x="3" y="12"/>
                        <a:pt x="3" y="12"/>
                      </a:cubicBezTo>
                      <a:cubicBezTo>
                        <a:pt x="0" y="9"/>
                        <a:pt x="0" y="5"/>
                        <a:pt x="3" y="2"/>
                      </a:cubicBezTo>
                      <a:cubicBezTo>
                        <a:pt x="5" y="0"/>
                        <a:pt x="10" y="0"/>
                        <a:pt x="12" y="3"/>
                      </a:cubicBezTo>
                      <a:cubicBezTo>
                        <a:pt x="36" y="27"/>
                        <a:pt x="51" y="61"/>
                        <a:pt x="51" y="98"/>
                      </a:cubicBezTo>
                      <a:cubicBezTo>
                        <a:pt x="51" y="98"/>
                        <a:pt x="51" y="98"/>
                        <a:pt x="51" y="98"/>
                      </a:cubicBezTo>
                      <a:cubicBezTo>
                        <a:pt x="51" y="98"/>
                        <a:pt x="51" y="98"/>
                        <a:pt x="51" y="98"/>
                      </a:cubicBezTo>
                      <a:cubicBezTo>
                        <a:pt x="51" y="135"/>
                        <a:pt x="36" y="169"/>
                        <a:pt x="11" y="193"/>
                      </a:cubicBezTo>
                      <a:cubicBezTo>
                        <a:pt x="10" y="195"/>
                        <a:pt x="8" y="195"/>
                        <a:pt x="7" y="195"/>
                      </a:cubicBezTo>
                      <a:cubicBezTo>
                        <a:pt x="5" y="195"/>
                        <a:pt x="3" y="195"/>
                        <a:pt x="2" y="19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0" name="Freeform 583"/>
                <p:cNvSpPr>
                  <a:spLocks noChangeAspect="1"/>
                </p:cNvSpPr>
                <p:nvPr/>
              </p:nvSpPr>
              <p:spPr bwMode="auto">
                <a:xfrm>
                  <a:off x="6443" y="681"/>
                  <a:ext cx="30" cy="121"/>
                </a:xfrm>
                <a:custGeom>
                  <a:avLst/>
                  <a:gdLst/>
                  <a:ahLst/>
                  <a:cxnLst>
                    <a:cxn ang="0">
                      <a:pos x="2" y="254"/>
                    </a:cxn>
                    <a:cxn ang="0">
                      <a:pos x="2" y="245"/>
                    </a:cxn>
                    <a:cxn ang="0">
                      <a:pos x="51" y="128"/>
                    </a:cxn>
                    <a:cxn ang="0">
                      <a:pos x="51" y="128"/>
                    </a:cxn>
                    <a:cxn ang="0">
                      <a:pos x="3" y="12"/>
                    </a:cxn>
                    <a:cxn ang="0">
                      <a:pos x="3" y="2"/>
                    </a:cxn>
                    <a:cxn ang="0">
                      <a:pos x="13" y="2"/>
                    </a:cxn>
                    <a:cxn ang="0">
                      <a:pos x="64" y="128"/>
                    </a:cxn>
                    <a:cxn ang="0">
                      <a:pos x="64" y="128"/>
                    </a:cxn>
                    <a:cxn ang="0">
                      <a:pos x="12" y="254"/>
                    </a:cxn>
                    <a:cxn ang="0">
                      <a:pos x="12" y="254"/>
                    </a:cxn>
                    <a:cxn ang="0">
                      <a:pos x="7" y="256"/>
                    </a:cxn>
                    <a:cxn ang="0">
                      <a:pos x="2" y="254"/>
                    </a:cxn>
                  </a:cxnLst>
                  <a:rect l="0" t="0" r="r" b="b"/>
                  <a:pathLst>
                    <a:path w="64" h="256">
                      <a:moveTo>
                        <a:pt x="2" y="254"/>
                      </a:moveTo>
                      <a:cubicBezTo>
                        <a:pt x="0" y="251"/>
                        <a:pt x="0" y="247"/>
                        <a:pt x="2" y="245"/>
                      </a:cubicBezTo>
                      <a:cubicBezTo>
                        <a:pt x="32" y="215"/>
                        <a:pt x="51" y="174"/>
                        <a:pt x="51" y="128"/>
                      </a:cubicBezTo>
                      <a:cubicBezTo>
                        <a:pt x="51" y="128"/>
                        <a:pt x="51" y="128"/>
                        <a:pt x="51" y="128"/>
                      </a:cubicBezTo>
                      <a:cubicBezTo>
                        <a:pt x="51" y="82"/>
                        <a:pt x="33" y="41"/>
                        <a:pt x="3" y="12"/>
                      </a:cubicBezTo>
                      <a:cubicBezTo>
                        <a:pt x="1" y="9"/>
                        <a:pt x="1" y="5"/>
                        <a:pt x="3" y="2"/>
                      </a:cubicBezTo>
                      <a:cubicBezTo>
                        <a:pt x="6" y="0"/>
                        <a:pt x="10" y="0"/>
                        <a:pt x="13" y="2"/>
                      </a:cubicBezTo>
                      <a:cubicBezTo>
                        <a:pt x="44" y="34"/>
                        <a:pt x="64" y="79"/>
                        <a:pt x="64" y="128"/>
                      </a:cubicBezTo>
                      <a:cubicBezTo>
                        <a:pt x="64" y="128"/>
                        <a:pt x="64" y="128"/>
                        <a:pt x="64" y="128"/>
                      </a:cubicBezTo>
                      <a:cubicBezTo>
                        <a:pt x="64" y="177"/>
                        <a:pt x="44" y="222"/>
                        <a:pt x="12" y="254"/>
                      </a:cubicBezTo>
                      <a:cubicBezTo>
                        <a:pt x="12" y="254"/>
                        <a:pt x="12" y="254"/>
                        <a:pt x="12" y="254"/>
                      </a:cubicBezTo>
                      <a:cubicBezTo>
                        <a:pt x="10" y="255"/>
                        <a:pt x="9" y="256"/>
                        <a:pt x="7" y="256"/>
                      </a:cubicBezTo>
                      <a:cubicBezTo>
                        <a:pt x="5" y="256"/>
                        <a:pt x="4" y="255"/>
                        <a:pt x="2" y="25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1" name="Freeform 584"/>
                <p:cNvSpPr>
                  <a:spLocks noChangeAspect="1"/>
                </p:cNvSpPr>
                <p:nvPr/>
              </p:nvSpPr>
              <p:spPr bwMode="auto">
                <a:xfrm>
                  <a:off x="6457" y="667"/>
                  <a:ext cx="36" cy="149"/>
                </a:xfrm>
                <a:custGeom>
                  <a:avLst/>
                  <a:gdLst/>
                  <a:ahLst/>
                  <a:cxnLst>
                    <a:cxn ang="0">
                      <a:pos x="3" y="314"/>
                    </a:cxn>
                    <a:cxn ang="0">
                      <a:pos x="3" y="305"/>
                    </a:cxn>
                    <a:cxn ang="0">
                      <a:pos x="64" y="159"/>
                    </a:cxn>
                    <a:cxn ang="0">
                      <a:pos x="64" y="158"/>
                    </a:cxn>
                    <a:cxn ang="0">
                      <a:pos x="4" y="11"/>
                    </a:cxn>
                    <a:cxn ang="0">
                      <a:pos x="4" y="2"/>
                    </a:cxn>
                    <a:cxn ang="0">
                      <a:pos x="13" y="2"/>
                    </a:cxn>
                    <a:cxn ang="0">
                      <a:pos x="77" y="158"/>
                    </a:cxn>
                    <a:cxn ang="0">
                      <a:pos x="77" y="158"/>
                    </a:cxn>
                    <a:cxn ang="0">
                      <a:pos x="12" y="314"/>
                    </a:cxn>
                    <a:cxn ang="0">
                      <a:pos x="7" y="316"/>
                    </a:cxn>
                    <a:cxn ang="0">
                      <a:pos x="3" y="314"/>
                    </a:cxn>
                  </a:cxnLst>
                  <a:rect l="0" t="0" r="r" b="b"/>
                  <a:pathLst>
                    <a:path w="77" h="316">
                      <a:moveTo>
                        <a:pt x="3" y="314"/>
                      </a:moveTo>
                      <a:cubicBezTo>
                        <a:pt x="0" y="312"/>
                        <a:pt x="0" y="308"/>
                        <a:pt x="3" y="305"/>
                      </a:cubicBezTo>
                      <a:cubicBezTo>
                        <a:pt x="40" y="268"/>
                        <a:pt x="64" y="216"/>
                        <a:pt x="64" y="159"/>
                      </a:cubicBezTo>
                      <a:cubicBezTo>
                        <a:pt x="64" y="158"/>
                        <a:pt x="64" y="158"/>
                        <a:pt x="64" y="158"/>
                      </a:cubicBezTo>
                      <a:cubicBezTo>
                        <a:pt x="64" y="101"/>
                        <a:pt x="41" y="49"/>
                        <a:pt x="4" y="11"/>
                      </a:cubicBezTo>
                      <a:cubicBezTo>
                        <a:pt x="1" y="9"/>
                        <a:pt x="1" y="5"/>
                        <a:pt x="4" y="2"/>
                      </a:cubicBezTo>
                      <a:cubicBezTo>
                        <a:pt x="6" y="0"/>
                        <a:pt x="10" y="0"/>
                        <a:pt x="13" y="2"/>
                      </a:cubicBezTo>
                      <a:cubicBezTo>
                        <a:pt x="53" y="42"/>
                        <a:pt x="77" y="97"/>
                        <a:pt x="77" y="158"/>
                      </a:cubicBezTo>
                      <a:cubicBezTo>
                        <a:pt x="77" y="158"/>
                        <a:pt x="77" y="158"/>
                        <a:pt x="77" y="158"/>
                      </a:cubicBezTo>
                      <a:cubicBezTo>
                        <a:pt x="77" y="219"/>
                        <a:pt x="52" y="275"/>
                        <a:pt x="12" y="314"/>
                      </a:cubicBezTo>
                      <a:cubicBezTo>
                        <a:pt x="10" y="316"/>
                        <a:pt x="9" y="316"/>
                        <a:pt x="7" y="316"/>
                      </a:cubicBezTo>
                      <a:cubicBezTo>
                        <a:pt x="5" y="316"/>
                        <a:pt x="4" y="316"/>
                        <a:pt x="3" y="31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2" name="Freeform 585"/>
                <p:cNvSpPr>
                  <a:spLocks noChangeAspect="1"/>
                </p:cNvSpPr>
                <p:nvPr/>
              </p:nvSpPr>
              <p:spPr bwMode="auto">
                <a:xfrm>
                  <a:off x="6273" y="678"/>
                  <a:ext cx="132" cy="126"/>
                </a:xfrm>
                <a:custGeom>
                  <a:avLst/>
                  <a:gdLst/>
                  <a:ahLst/>
                  <a:cxnLst>
                    <a:cxn ang="0">
                      <a:pos x="232" y="1"/>
                    </a:cxn>
                    <a:cxn ang="0">
                      <a:pos x="223" y="3"/>
                    </a:cxn>
                    <a:cxn ang="0">
                      <a:pos x="223" y="1"/>
                    </a:cxn>
                    <a:cxn ang="0">
                      <a:pos x="143" y="0"/>
                    </a:cxn>
                    <a:cxn ang="0">
                      <a:pos x="100" y="66"/>
                    </a:cxn>
                    <a:cxn ang="0">
                      <a:pos x="85" y="80"/>
                    </a:cxn>
                    <a:cxn ang="0">
                      <a:pos x="85" y="56"/>
                    </a:cxn>
                    <a:cxn ang="0">
                      <a:pos x="85" y="55"/>
                    </a:cxn>
                    <a:cxn ang="0">
                      <a:pos x="84" y="55"/>
                    </a:cxn>
                    <a:cxn ang="0">
                      <a:pos x="47" y="54"/>
                    </a:cxn>
                    <a:cxn ang="0">
                      <a:pos x="46" y="55"/>
                    </a:cxn>
                    <a:cxn ang="0">
                      <a:pos x="1" y="79"/>
                    </a:cxn>
                    <a:cxn ang="0">
                      <a:pos x="0" y="80"/>
                    </a:cxn>
                    <a:cxn ang="0">
                      <a:pos x="0" y="223"/>
                    </a:cxn>
                    <a:cxn ang="0">
                      <a:pos x="1" y="225"/>
                    </a:cxn>
                    <a:cxn ang="0">
                      <a:pos x="42" y="225"/>
                    </a:cxn>
                    <a:cxn ang="0">
                      <a:pos x="43" y="225"/>
                    </a:cxn>
                    <a:cxn ang="0">
                      <a:pos x="84" y="200"/>
                    </a:cxn>
                    <a:cxn ang="0">
                      <a:pos x="85" y="199"/>
                    </a:cxn>
                    <a:cxn ang="0">
                      <a:pos x="85" y="190"/>
                    </a:cxn>
                    <a:cxn ang="0">
                      <a:pos x="101" y="206"/>
                    </a:cxn>
                    <a:cxn ang="0">
                      <a:pos x="142" y="266"/>
                    </a:cxn>
                    <a:cxn ang="0">
                      <a:pos x="231" y="266"/>
                    </a:cxn>
                    <a:cxn ang="0">
                      <a:pos x="281" y="134"/>
                    </a:cxn>
                    <a:cxn ang="0">
                      <a:pos x="232" y="1"/>
                    </a:cxn>
                  </a:cxnLst>
                  <a:rect l="0" t="0" r="r" b="b"/>
                  <a:pathLst>
                    <a:path w="281" h="267">
                      <a:moveTo>
                        <a:pt x="232" y="1"/>
                      </a:moveTo>
                      <a:cubicBezTo>
                        <a:pt x="229" y="1"/>
                        <a:pt x="226" y="1"/>
                        <a:pt x="223" y="3"/>
                      </a:cubicBezTo>
                      <a:cubicBezTo>
                        <a:pt x="223" y="1"/>
                        <a:pt x="223" y="1"/>
                        <a:pt x="223" y="1"/>
                      </a:cubicBezTo>
                      <a:cubicBezTo>
                        <a:pt x="143" y="0"/>
                        <a:pt x="143" y="0"/>
                        <a:pt x="143" y="0"/>
                      </a:cubicBezTo>
                      <a:cubicBezTo>
                        <a:pt x="125" y="0"/>
                        <a:pt x="109" y="27"/>
                        <a:pt x="100" y="66"/>
                      </a:cubicBezTo>
                      <a:cubicBezTo>
                        <a:pt x="95" y="71"/>
                        <a:pt x="90" y="75"/>
                        <a:pt x="85" y="80"/>
                      </a:cubicBezTo>
                      <a:cubicBezTo>
                        <a:pt x="85" y="56"/>
                        <a:pt x="85" y="56"/>
                        <a:pt x="85" y="56"/>
                      </a:cubicBezTo>
                      <a:cubicBezTo>
                        <a:pt x="85" y="56"/>
                        <a:pt x="85" y="56"/>
                        <a:pt x="85" y="55"/>
                      </a:cubicBezTo>
                      <a:cubicBezTo>
                        <a:pt x="85" y="55"/>
                        <a:pt x="84" y="55"/>
                        <a:pt x="84" y="55"/>
                      </a:cubicBezTo>
                      <a:cubicBezTo>
                        <a:pt x="47" y="54"/>
                        <a:pt x="47" y="54"/>
                        <a:pt x="47" y="54"/>
                      </a:cubicBezTo>
                      <a:cubicBezTo>
                        <a:pt x="46" y="55"/>
                        <a:pt x="46" y="55"/>
                        <a:pt x="46" y="55"/>
                      </a:cubicBezTo>
                      <a:cubicBezTo>
                        <a:pt x="1" y="79"/>
                        <a:pt x="1" y="79"/>
                        <a:pt x="1" y="79"/>
                      </a:cubicBezTo>
                      <a:cubicBezTo>
                        <a:pt x="1" y="79"/>
                        <a:pt x="0" y="80"/>
                        <a:pt x="0" y="80"/>
                      </a:cubicBezTo>
                      <a:cubicBezTo>
                        <a:pt x="0" y="223"/>
                        <a:pt x="0" y="223"/>
                        <a:pt x="0" y="223"/>
                      </a:cubicBezTo>
                      <a:cubicBezTo>
                        <a:pt x="0" y="224"/>
                        <a:pt x="0" y="225"/>
                        <a:pt x="1" y="225"/>
                      </a:cubicBezTo>
                      <a:cubicBezTo>
                        <a:pt x="42" y="225"/>
                        <a:pt x="42" y="225"/>
                        <a:pt x="42" y="225"/>
                      </a:cubicBezTo>
                      <a:cubicBezTo>
                        <a:pt x="43" y="225"/>
                        <a:pt x="43" y="225"/>
                        <a:pt x="43" y="225"/>
                      </a:cubicBezTo>
                      <a:cubicBezTo>
                        <a:pt x="84" y="200"/>
                        <a:pt x="84" y="200"/>
                        <a:pt x="84" y="200"/>
                      </a:cubicBezTo>
                      <a:cubicBezTo>
                        <a:pt x="85" y="200"/>
                        <a:pt x="85" y="200"/>
                        <a:pt x="85" y="199"/>
                      </a:cubicBezTo>
                      <a:cubicBezTo>
                        <a:pt x="85" y="190"/>
                        <a:pt x="85" y="190"/>
                        <a:pt x="85" y="190"/>
                      </a:cubicBezTo>
                      <a:cubicBezTo>
                        <a:pt x="90" y="196"/>
                        <a:pt x="95" y="201"/>
                        <a:pt x="101" y="206"/>
                      </a:cubicBezTo>
                      <a:cubicBezTo>
                        <a:pt x="109" y="242"/>
                        <a:pt x="125" y="266"/>
                        <a:pt x="142" y="266"/>
                      </a:cubicBezTo>
                      <a:cubicBezTo>
                        <a:pt x="231" y="266"/>
                        <a:pt x="231" y="266"/>
                        <a:pt x="231" y="266"/>
                      </a:cubicBezTo>
                      <a:cubicBezTo>
                        <a:pt x="258" y="267"/>
                        <a:pt x="281" y="207"/>
                        <a:pt x="281" y="134"/>
                      </a:cubicBezTo>
                      <a:cubicBezTo>
                        <a:pt x="281" y="60"/>
                        <a:pt x="259" y="1"/>
                        <a:pt x="23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3" name="Freeform 586"/>
                <p:cNvSpPr>
                  <a:spLocks noChangeAspect="1" noEditPoints="1"/>
                </p:cNvSpPr>
                <p:nvPr/>
              </p:nvSpPr>
              <p:spPr bwMode="auto">
                <a:xfrm>
                  <a:off x="6270" y="675"/>
                  <a:ext cx="138" cy="132"/>
                </a:xfrm>
                <a:custGeom>
                  <a:avLst/>
                  <a:gdLst/>
                  <a:ahLst/>
                  <a:cxnLst>
                    <a:cxn ang="0">
                      <a:pos x="278" y="43"/>
                    </a:cxn>
                    <a:cxn ang="0">
                      <a:pos x="237" y="0"/>
                    </a:cxn>
                    <a:cxn ang="0">
                      <a:pos x="232" y="1"/>
                    </a:cxn>
                    <a:cxn ang="0">
                      <a:pos x="150" y="0"/>
                    </a:cxn>
                    <a:cxn ang="0">
                      <a:pos x="109" y="43"/>
                    </a:cxn>
                    <a:cxn ang="0">
                      <a:pos x="100" y="66"/>
                    </a:cxn>
                    <a:cxn ang="0">
                      <a:pos x="95" y="71"/>
                    </a:cxn>
                    <a:cxn ang="0">
                      <a:pos x="95" y="62"/>
                    </a:cxn>
                    <a:cxn ang="0">
                      <a:pos x="95" y="60"/>
                    </a:cxn>
                    <a:cxn ang="0">
                      <a:pos x="89" y="56"/>
                    </a:cxn>
                    <a:cxn ang="0">
                      <a:pos x="49" y="57"/>
                    </a:cxn>
                    <a:cxn ang="0">
                      <a:pos x="1" y="86"/>
                    </a:cxn>
                    <a:cxn ang="0">
                      <a:pos x="6" y="235"/>
                    </a:cxn>
                    <a:cxn ang="0">
                      <a:pos x="51" y="235"/>
                    </a:cxn>
                    <a:cxn ang="0">
                      <a:pos x="100" y="220"/>
                    </a:cxn>
                    <a:cxn ang="0">
                      <a:pos x="108" y="236"/>
                    </a:cxn>
                    <a:cxn ang="0">
                      <a:pos x="236" y="279"/>
                    </a:cxn>
                    <a:cxn ang="0">
                      <a:pos x="236" y="279"/>
                    </a:cxn>
                    <a:cxn ang="0">
                      <a:pos x="238" y="279"/>
                    </a:cxn>
                    <a:cxn ang="0">
                      <a:pos x="277" y="236"/>
                    </a:cxn>
                    <a:cxn ang="0">
                      <a:pos x="286" y="140"/>
                    </a:cxn>
                    <a:cxn ang="0">
                      <a:pos x="292" y="138"/>
                    </a:cxn>
                    <a:cxn ang="0">
                      <a:pos x="13" y="222"/>
                    </a:cxn>
                    <a:cxn ang="0">
                      <a:pos x="54" y="69"/>
                    </a:cxn>
                    <a:cxn ang="0">
                      <a:pos x="82" y="84"/>
                    </a:cxn>
                    <a:cxn ang="0">
                      <a:pos x="61" y="143"/>
                    </a:cxn>
                    <a:cxn ang="0">
                      <a:pos x="45" y="222"/>
                    </a:cxn>
                    <a:cxn ang="0">
                      <a:pos x="97" y="87"/>
                    </a:cxn>
                    <a:cxn ang="0">
                      <a:pos x="93" y="140"/>
                    </a:cxn>
                    <a:cxn ang="0">
                      <a:pos x="74" y="143"/>
                    </a:cxn>
                    <a:cxn ang="0">
                      <a:pos x="106" y="140"/>
                    </a:cxn>
                    <a:cxn ang="0">
                      <a:pos x="121" y="47"/>
                    </a:cxn>
                    <a:cxn ang="0">
                      <a:pos x="150" y="13"/>
                    </a:cxn>
                    <a:cxn ang="0">
                      <a:pos x="212" y="13"/>
                    </a:cxn>
                    <a:cxn ang="0">
                      <a:pos x="180" y="139"/>
                    </a:cxn>
                    <a:cxn ang="0">
                      <a:pos x="195" y="236"/>
                    </a:cxn>
                    <a:cxn ang="0">
                      <a:pos x="149" y="266"/>
                    </a:cxn>
                    <a:cxn ang="0">
                      <a:pos x="265" y="231"/>
                    </a:cxn>
                    <a:cxn ang="0">
                      <a:pos x="236" y="266"/>
                    </a:cxn>
                    <a:cxn ang="0">
                      <a:pos x="235" y="266"/>
                    </a:cxn>
                    <a:cxn ang="0">
                      <a:pos x="207" y="232"/>
                    </a:cxn>
                    <a:cxn ang="0">
                      <a:pos x="193" y="140"/>
                    </a:cxn>
                    <a:cxn ang="0">
                      <a:pos x="236" y="13"/>
                    </a:cxn>
                    <a:cxn ang="0">
                      <a:pos x="237" y="13"/>
                    </a:cxn>
                    <a:cxn ang="0">
                      <a:pos x="237" y="13"/>
                    </a:cxn>
                    <a:cxn ang="0">
                      <a:pos x="265" y="47"/>
                    </a:cxn>
                    <a:cxn ang="0">
                      <a:pos x="279" y="140"/>
                    </a:cxn>
                  </a:cxnLst>
                  <a:rect l="0" t="0" r="r" b="b"/>
                  <a:pathLst>
                    <a:path w="292" h="279">
                      <a:moveTo>
                        <a:pt x="292" y="138"/>
                      </a:moveTo>
                      <a:cubicBezTo>
                        <a:pt x="292" y="101"/>
                        <a:pt x="287" y="68"/>
                        <a:pt x="278" y="43"/>
                      </a:cubicBezTo>
                      <a:cubicBezTo>
                        <a:pt x="268" y="19"/>
                        <a:pt x="256" y="1"/>
                        <a:pt x="237" y="0"/>
                      </a:cubicBezTo>
                      <a:cubicBezTo>
                        <a:pt x="237" y="0"/>
                        <a:pt x="237" y="0"/>
                        <a:pt x="237" y="0"/>
                      </a:cubicBezTo>
                      <a:cubicBezTo>
                        <a:pt x="237" y="0"/>
                        <a:pt x="237" y="0"/>
                        <a:pt x="237" y="0"/>
                      </a:cubicBezTo>
                      <a:cubicBezTo>
                        <a:pt x="235" y="0"/>
                        <a:pt x="234" y="0"/>
                        <a:pt x="232" y="1"/>
                      </a:cubicBezTo>
                      <a:cubicBezTo>
                        <a:pt x="232" y="0"/>
                        <a:pt x="231" y="0"/>
                        <a:pt x="230" y="0"/>
                      </a:cubicBezTo>
                      <a:cubicBezTo>
                        <a:pt x="150" y="0"/>
                        <a:pt x="150" y="0"/>
                        <a:pt x="150" y="0"/>
                      </a:cubicBezTo>
                      <a:cubicBezTo>
                        <a:pt x="150" y="0"/>
                        <a:pt x="150" y="0"/>
                        <a:pt x="150" y="0"/>
                      </a:cubicBezTo>
                      <a:cubicBezTo>
                        <a:pt x="131" y="0"/>
                        <a:pt x="118" y="18"/>
                        <a:pt x="109" y="43"/>
                      </a:cubicBezTo>
                      <a:cubicBezTo>
                        <a:pt x="106" y="50"/>
                        <a:pt x="104" y="57"/>
                        <a:pt x="102" y="66"/>
                      </a:cubicBezTo>
                      <a:cubicBezTo>
                        <a:pt x="101" y="66"/>
                        <a:pt x="101" y="66"/>
                        <a:pt x="100" y="66"/>
                      </a:cubicBezTo>
                      <a:cubicBezTo>
                        <a:pt x="100" y="66"/>
                        <a:pt x="100" y="66"/>
                        <a:pt x="100" y="66"/>
                      </a:cubicBezTo>
                      <a:cubicBezTo>
                        <a:pt x="98" y="68"/>
                        <a:pt x="97" y="69"/>
                        <a:pt x="95" y="71"/>
                      </a:cubicBezTo>
                      <a:cubicBezTo>
                        <a:pt x="95" y="62"/>
                        <a:pt x="95" y="62"/>
                        <a:pt x="95" y="62"/>
                      </a:cubicBezTo>
                      <a:cubicBezTo>
                        <a:pt x="95" y="62"/>
                        <a:pt x="95" y="62"/>
                        <a:pt x="95" y="62"/>
                      </a:cubicBezTo>
                      <a:cubicBezTo>
                        <a:pt x="95" y="62"/>
                        <a:pt x="95" y="62"/>
                        <a:pt x="95" y="62"/>
                      </a:cubicBezTo>
                      <a:cubicBezTo>
                        <a:pt x="95" y="61"/>
                        <a:pt x="95" y="61"/>
                        <a:pt x="95" y="60"/>
                      </a:cubicBezTo>
                      <a:cubicBezTo>
                        <a:pt x="95" y="60"/>
                        <a:pt x="95" y="60"/>
                        <a:pt x="95" y="60"/>
                      </a:cubicBezTo>
                      <a:cubicBezTo>
                        <a:pt x="94" y="57"/>
                        <a:pt x="91" y="56"/>
                        <a:pt x="89" y="56"/>
                      </a:cubicBezTo>
                      <a:cubicBezTo>
                        <a:pt x="52" y="56"/>
                        <a:pt x="52" y="56"/>
                        <a:pt x="52" y="56"/>
                      </a:cubicBezTo>
                      <a:cubicBezTo>
                        <a:pt x="51" y="56"/>
                        <a:pt x="50" y="56"/>
                        <a:pt x="49" y="57"/>
                      </a:cubicBezTo>
                      <a:cubicBezTo>
                        <a:pt x="4" y="81"/>
                        <a:pt x="4" y="81"/>
                        <a:pt x="4" y="81"/>
                      </a:cubicBezTo>
                      <a:cubicBezTo>
                        <a:pt x="2" y="82"/>
                        <a:pt x="1" y="84"/>
                        <a:pt x="1" y="86"/>
                      </a:cubicBezTo>
                      <a:cubicBezTo>
                        <a:pt x="0" y="229"/>
                        <a:pt x="0" y="229"/>
                        <a:pt x="0" y="229"/>
                      </a:cubicBezTo>
                      <a:cubicBezTo>
                        <a:pt x="0" y="232"/>
                        <a:pt x="3" y="235"/>
                        <a:pt x="6" y="235"/>
                      </a:cubicBezTo>
                      <a:cubicBezTo>
                        <a:pt x="47" y="236"/>
                        <a:pt x="47" y="236"/>
                        <a:pt x="47" y="236"/>
                      </a:cubicBezTo>
                      <a:cubicBezTo>
                        <a:pt x="48" y="236"/>
                        <a:pt x="50" y="235"/>
                        <a:pt x="51" y="235"/>
                      </a:cubicBezTo>
                      <a:cubicBezTo>
                        <a:pt x="90" y="211"/>
                        <a:pt x="90" y="211"/>
                        <a:pt x="90" y="211"/>
                      </a:cubicBezTo>
                      <a:cubicBezTo>
                        <a:pt x="93" y="214"/>
                        <a:pt x="96" y="217"/>
                        <a:pt x="100" y="220"/>
                      </a:cubicBezTo>
                      <a:cubicBezTo>
                        <a:pt x="101" y="221"/>
                        <a:pt x="102" y="221"/>
                        <a:pt x="103" y="221"/>
                      </a:cubicBezTo>
                      <a:cubicBezTo>
                        <a:pt x="105" y="226"/>
                        <a:pt x="106" y="231"/>
                        <a:pt x="108" y="236"/>
                      </a:cubicBezTo>
                      <a:cubicBezTo>
                        <a:pt x="117" y="260"/>
                        <a:pt x="130" y="278"/>
                        <a:pt x="149" y="279"/>
                      </a:cubicBezTo>
                      <a:cubicBezTo>
                        <a:pt x="236" y="279"/>
                        <a:pt x="236" y="279"/>
                        <a:pt x="236" y="279"/>
                      </a:cubicBezTo>
                      <a:cubicBezTo>
                        <a:pt x="236" y="279"/>
                        <a:pt x="236" y="279"/>
                        <a:pt x="236" y="279"/>
                      </a:cubicBezTo>
                      <a:cubicBezTo>
                        <a:pt x="236" y="279"/>
                        <a:pt x="236" y="279"/>
                        <a:pt x="236" y="279"/>
                      </a:cubicBezTo>
                      <a:cubicBezTo>
                        <a:pt x="238" y="279"/>
                        <a:pt x="238" y="279"/>
                        <a:pt x="238" y="279"/>
                      </a:cubicBezTo>
                      <a:cubicBezTo>
                        <a:pt x="238" y="279"/>
                        <a:pt x="238" y="279"/>
                        <a:pt x="238" y="279"/>
                      </a:cubicBezTo>
                      <a:cubicBezTo>
                        <a:pt x="238" y="279"/>
                        <a:pt x="239" y="279"/>
                        <a:pt x="239" y="279"/>
                      </a:cubicBezTo>
                      <a:cubicBezTo>
                        <a:pt x="256" y="276"/>
                        <a:pt x="268" y="259"/>
                        <a:pt x="277" y="236"/>
                      </a:cubicBezTo>
                      <a:cubicBezTo>
                        <a:pt x="287" y="211"/>
                        <a:pt x="292" y="177"/>
                        <a:pt x="292" y="140"/>
                      </a:cubicBezTo>
                      <a:cubicBezTo>
                        <a:pt x="286" y="140"/>
                        <a:pt x="286" y="140"/>
                        <a:pt x="286" y="140"/>
                      </a:cubicBezTo>
                      <a:cubicBezTo>
                        <a:pt x="292" y="139"/>
                        <a:pt x="292" y="139"/>
                        <a:pt x="292" y="139"/>
                      </a:cubicBezTo>
                      <a:cubicBezTo>
                        <a:pt x="292" y="139"/>
                        <a:pt x="292" y="139"/>
                        <a:pt x="292" y="138"/>
                      </a:cubicBezTo>
                      <a:close/>
                      <a:moveTo>
                        <a:pt x="45" y="222"/>
                      </a:moveTo>
                      <a:cubicBezTo>
                        <a:pt x="13" y="222"/>
                        <a:pt x="13" y="222"/>
                        <a:pt x="13" y="222"/>
                      </a:cubicBezTo>
                      <a:cubicBezTo>
                        <a:pt x="14" y="90"/>
                        <a:pt x="14" y="90"/>
                        <a:pt x="14" y="90"/>
                      </a:cubicBezTo>
                      <a:cubicBezTo>
                        <a:pt x="54" y="69"/>
                        <a:pt x="54" y="69"/>
                        <a:pt x="54" y="69"/>
                      </a:cubicBezTo>
                      <a:cubicBezTo>
                        <a:pt x="82" y="69"/>
                        <a:pt x="82" y="69"/>
                        <a:pt x="82" y="69"/>
                      </a:cubicBezTo>
                      <a:cubicBezTo>
                        <a:pt x="82" y="84"/>
                        <a:pt x="82" y="84"/>
                        <a:pt x="82" y="84"/>
                      </a:cubicBezTo>
                      <a:cubicBezTo>
                        <a:pt x="69" y="101"/>
                        <a:pt x="61" y="121"/>
                        <a:pt x="61" y="143"/>
                      </a:cubicBezTo>
                      <a:cubicBezTo>
                        <a:pt x="61" y="143"/>
                        <a:pt x="61" y="143"/>
                        <a:pt x="61" y="143"/>
                      </a:cubicBezTo>
                      <a:cubicBezTo>
                        <a:pt x="61" y="165"/>
                        <a:pt x="68" y="185"/>
                        <a:pt x="81" y="201"/>
                      </a:cubicBezTo>
                      <a:lnTo>
                        <a:pt x="45" y="222"/>
                      </a:lnTo>
                      <a:close/>
                      <a:moveTo>
                        <a:pt x="74" y="143"/>
                      </a:moveTo>
                      <a:cubicBezTo>
                        <a:pt x="74" y="122"/>
                        <a:pt x="82" y="103"/>
                        <a:pt x="97" y="87"/>
                      </a:cubicBezTo>
                      <a:cubicBezTo>
                        <a:pt x="95" y="103"/>
                        <a:pt x="93" y="120"/>
                        <a:pt x="93" y="139"/>
                      </a:cubicBezTo>
                      <a:cubicBezTo>
                        <a:pt x="93" y="139"/>
                        <a:pt x="93" y="140"/>
                        <a:pt x="93" y="140"/>
                      </a:cubicBezTo>
                      <a:cubicBezTo>
                        <a:pt x="93" y="162"/>
                        <a:pt x="95" y="183"/>
                        <a:pt x="99" y="201"/>
                      </a:cubicBezTo>
                      <a:cubicBezTo>
                        <a:pt x="83" y="185"/>
                        <a:pt x="74" y="165"/>
                        <a:pt x="74" y="143"/>
                      </a:cubicBezTo>
                      <a:close/>
                      <a:moveTo>
                        <a:pt x="120" y="231"/>
                      </a:moveTo>
                      <a:cubicBezTo>
                        <a:pt x="112" y="208"/>
                        <a:pt x="106" y="176"/>
                        <a:pt x="106" y="140"/>
                      </a:cubicBezTo>
                      <a:cubicBezTo>
                        <a:pt x="106" y="140"/>
                        <a:pt x="106" y="140"/>
                        <a:pt x="106" y="139"/>
                      </a:cubicBezTo>
                      <a:cubicBezTo>
                        <a:pt x="106" y="103"/>
                        <a:pt x="112" y="70"/>
                        <a:pt x="121" y="47"/>
                      </a:cubicBezTo>
                      <a:cubicBezTo>
                        <a:pt x="129" y="24"/>
                        <a:pt x="141" y="12"/>
                        <a:pt x="150" y="13"/>
                      </a:cubicBezTo>
                      <a:cubicBezTo>
                        <a:pt x="150" y="13"/>
                        <a:pt x="150" y="13"/>
                        <a:pt x="150" y="13"/>
                      </a:cubicBezTo>
                      <a:cubicBezTo>
                        <a:pt x="150" y="13"/>
                        <a:pt x="150" y="13"/>
                        <a:pt x="150" y="13"/>
                      </a:cubicBezTo>
                      <a:cubicBezTo>
                        <a:pt x="212" y="13"/>
                        <a:pt x="212" y="13"/>
                        <a:pt x="212" y="13"/>
                      </a:cubicBezTo>
                      <a:cubicBezTo>
                        <a:pt x="206" y="21"/>
                        <a:pt x="200" y="31"/>
                        <a:pt x="195" y="43"/>
                      </a:cubicBezTo>
                      <a:cubicBezTo>
                        <a:pt x="186" y="68"/>
                        <a:pt x="180" y="102"/>
                        <a:pt x="180" y="139"/>
                      </a:cubicBezTo>
                      <a:cubicBezTo>
                        <a:pt x="180" y="140"/>
                        <a:pt x="180" y="140"/>
                        <a:pt x="180" y="141"/>
                      </a:cubicBezTo>
                      <a:cubicBezTo>
                        <a:pt x="180" y="178"/>
                        <a:pt x="186" y="211"/>
                        <a:pt x="195" y="236"/>
                      </a:cubicBezTo>
                      <a:cubicBezTo>
                        <a:pt x="199" y="248"/>
                        <a:pt x="205" y="258"/>
                        <a:pt x="211" y="266"/>
                      </a:cubicBezTo>
                      <a:cubicBezTo>
                        <a:pt x="149" y="266"/>
                        <a:pt x="149" y="266"/>
                        <a:pt x="149" y="266"/>
                      </a:cubicBezTo>
                      <a:cubicBezTo>
                        <a:pt x="140" y="266"/>
                        <a:pt x="129" y="254"/>
                        <a:pt x="120" y="231"/>
                      </a:cubicBezTo>
                      <a:close/>
                      <a:moveTo>
                        <a:pt x="265" y="231"/>
                      </a:moveTo>
                      <a:cubicBezTo>
                        <a:pt x="256" y="254"/>
                        <a:pt x="244" y="266"/>
                        <a:pt x="236" y="266"/>
                      </a:cubicBezTo>
                      <a:cubicBezTo>
                        <a:pt x="236" y="266"/>
                        <a:pt x="236" y="266"/>
                        <a:pt x="236" y="266"/>
                      </a:cubicBezTo>
                      <a:cubicBezTo>
                        <a:pt x="236" y="266"/>
                        <a:pt x="236" y="266"/>
                        <a:pt x="236" y="266"/>
                      </a:cubicBezTo>
                      <a:cubicBezTo>
                        <a:pt x="235" y="266"/>
                        <a:pt x="235" y="266"/>
                        <a:pt x="235" y="266"/>
                      </a:cubicBezTo>
                      <a:cubicBezTo>
                        <a:pt x="235" y="266"/>
                        <a:pt x="235" y="266"/>
                        <a:pt x="235" y="266"/>
                      </a:cubicBezTo>
                      <a:cubicBezTo>
                        <a:pt x="227" y="266"/>
                        <a:pt x="215" y="254"/>
                        <a:pt x="207" y="232"/>
                      </a:cubicBezTo>
                      <a:cubicBezTo>
                        <a:pt x="199" y="209"/>
                        <a:pt x="193" y="177"/>
                        <a:pt x="193" y="141"/>
                      </a:cubicBezTo>
                      <a:cubicBezTo>
                        <a:pt x="193" y="140"/>
                        <a:pt x="193" y="140"/>
                        <a:pt x="193" y="140"/>
                      </a:cubicBezTo>
                      <a:cubicBezTo>
                        <a:pt x="193" y="103"/>
                        <a:pt x="199" y="71"/>
                        <a:pt x="208" y="48"/>
                      </a:cubicBezTo>
                      <a:cubicBezTo>
                        <a:pt x="216" y="25"/>
                        <a:pt x="228" y="13"/>
                        <a:pt x="236" y="13"/>
                      </a:cubicBezTo>
                      <a:cubicBezTo>
                        <a:pt x="236" y="13"/>
                        <a:pt x="236" y="13"/>
                        <a:pt x="236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37" y="13"/>
                        <a:pt x="237" y="13"/>
                        <a:pt x="237" y="13"/>
                      </a:cubicBezTo>
                      <a:cubicBezTo>
                        <a:pt x="245" y="13"/>
                        <a:pt x="257" y="24"/>
                        <a:pt x="265" y="47"/>
                      </a:cubicBezTo>
                      <a:cubicBezTo>
                        <a:pt x="274" y="70"/>
                        <a:pt x="279" y="103"/>
                        <a:pt x="279" y="138"/>
                      </a:cubicBezTo>
                      <a:cubicBezTo>
                        <a:pt x="279" y="139"/>
                        <a:pt x="279" y="139"/>
                        <a:pt x="279" y="140"/>
                      </a:cubicBezTo>
                      <a:cubicBezTo>
                        <a:pt x="279" y="176"/>
                        <a:pt x="274" y="208"/>
                        <a:pt x="265" y="231"/>
                      </a:cubicBezTo>
                      <a:close/>
                    </a:path>
                  </a:pathLst>
                </a:custGeom>
                <a:solidFill>
                  <a:srgbClr val="A3A3AD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sp>
          <p:nvSpPr>
            <p:cNvPr id="120" name="TextBox 119"/>
            <p:cNvSpPr txBox="1"/>
            <p:nvPr/>
          </p:nvSpPr>
          <p:spPr>
            <a:xfrm>
              <a:off x="587543" y="3137880"/>
              <a:ext cx="1368150" cy="237644"/>
            </a:xfrm>
            <a:prstGeom prst="rect">
              <a:avLst/>
            </a:prstGeom>
            <a:noFill/>
          </p:spPr>
          <p:txBody>
            <a:bodyPr wrap="square" lIns="91434" tIns="45717" rIns="91434" bIns="45717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Indoors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515535" y="3563561"/>
              <a:ext cx="979938" cy="211238"/>
            </a:xfrm>
            <a:prstGeom prst="rect">
              <a:avLst/>
            </a:prstGeom>
            <a:noFill/>
          </p:spPr>
          <p:txBody>
            <a:bodyPr wrap="none" lIns="91434" tIns="45717" rIns="91434" bIns="45717" rtlCol="0">
              <a:spAutoFit/>
            </a:bodyPr>
            <a:lstStyle/>
            <a:p>
              <a:r>
                <a:rPr lang="en-US" sz="1000" dirty="0" smtClean="0">
                  <a:latin typeface="Arial" pitchFamily="34" charset="0"/>
                  <a:cs typeface="Arial" pitchFamily="34" charset="0"/>
                </a:rPr>
                <a:t>Wi-Fi/</a:t>
              </a:r>
              <a:r>
                <a:rPr lang="en-US" sz="1000" dirty="0" err="1" smtClean="0">
                  <a:latin typeface="Arial" pitchFamily="34" charset="0"/>
                  <a:cs typeface="Arial" pitchFamily="34" charset="0"/>
                </a:rPr>
                <a:t>Femto</a:t>
              </a:r>
              <a:endParaRPr lang="en-US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7644327" y="1655912"/>
              <a:ext cx="771929" cy="237644"/>
            </a:xfrm>
            <a:prstGeom prst="rect">
              <a:avLst/>
            </a:prstGeom>
            <a:noFill/>
          </p:spPr>
          <p:txBody>
            <a:bodyPr wrap="none" lIns="91434" tIns="45717" rIns="91434" bIns="45717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Indoors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7442438" y="2243171"/>
              <a:ext cx="1134611" cy="237644"/>
            </a:xfrm>
            <a:prstGeom prst="rect">
              <a:avLst/>
            </a:prstGeom>
            <a:noFill/>
          </p:spPr>
          <p:txBody>
            <a:bodyPr wrap="none" lIns="91434" tIns="45717" rIns="91434" bIns="45717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Wi-Fi/</a:t>
              </a:r>
              <a:r>
                <a:rPr lang="en-US" dirty="0" err="1" smtClean="0">
                  <a:latin typeface="Arial" pitchFamily="34" charset="0"/>
                  <a:cs typeface="Arial" pitchFamily="34" charset="0"/>
                </a:rPr>
                <a:t>Femto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Multi-RAT Networking</a:t>
            </a:r>
            <a:endParaRPr lang="en-US" b="1" dirty="0"/>
          </a:p>
        </p:txBody>
      </p:sp>
      <p:pic>
        <p:nvPicPr>
          <p:cNvPr id="3" name="Picture 4" descr="1d3p0125_PEOPLE_LIFESTYLE_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9358" y="1676400"/>
            <a:ext cx="7755006" cy="44196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</p:pic>
      <p:sp>
        <p:nvSpPr>
          <p:cNvPr id="4" name="Rounded Rectangle 3"/>
          <p:cNvSpPr/>
          <p:nvPr/>
        </p:nvSpPr>
        <p:spPr bwMode="auto">
          <a:xfrm>
            <a:off x="6248400" y="3276600"/>
            <a:ext cx="1219200" cy="381000"/>
          </a:xfrm>
          <a:prstGeom prst="roundRect">
            <a:avLst/>
          </a:prstGeom>
          <a:solidFill>
            <a:srgbClr val="A5002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pitchFamily="34" charset="0"/>
                <a:cs typeface="Arial" pitchFamily="34" charset="0"/>
              </a:rPr>
              <a:t>WiMAX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accent3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7086600" y="3962400"/>
            <a:ext cx="1219200" cy="381000"/>
          </a:xfrm>
          <a:prstGeom prst="roundRect">
            <a:avLst/>
          </a:prstGeom>
          <a:solidFill>
            <a:srgbClr val="A5002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pitchFamily="34" charset="0"/>
                <a:cs typeface="Arial" pitchFamily="34" charset="0"/>
              </a:rPr>
              <a:t>Wi-Fi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accent3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826008" y="2234184"/>
            <a:ext cx="1219200" cy="381000"/>
          </a:xfrm>
          <a:prstGeom prst="roundRect">
            <a:avLst/>
          </a:prstGeom>
          <a:solidFill>
            <a:srgbClr val="7600A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Ethernet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accent3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3874008" y="3770376"/>
            <a:ext cx="1219200" cy="381000"/>
          </a:xfrm>
          <a:prstGeom prst="roundRect">
            <a:avLst/>
          </a:prstGeom>
          <a:solidFill>
            <a:srgbClr val="00C04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CDMA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accent3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267200" y="6553200"/>
            <a:ext cx="838200" cy="3048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Page </a:t>
            </a:r>
            <a:fld id="{B6FEBA57-2EE1-4BED-BE15-F25BBB3A5C77}" type="slidenum">
              <a:rPr lang="de-DE"/>
              <a:pPr/>
              <a:t>9</a:t>
            </a:fld>
            <a:endParaRPr lang="de-DE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Multi-Service Networking</a:t>
            </a:r>
            <a:endParaRPr lang="en-US" b="1" dirty="0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71462" y="1879600"/>
            <a:ext cx="2087563" cy="4140200"/>
          </a:xfrm>
          <a:prstGeom prst="rect">
            <a:avLst/>
          </a:prstGeom>
          <a:solidFill>
            <a:srgbClr val="FFFF91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72000" rIns="0" bIns="0"/>
          <a:lstStyle/>
          <a:p>
            <a:pPr algn="ctr">
              <a:lnSpc>
                <a:spcPct val="85000"/>
              </a:lnSpc>
              <a:spcBef>
                <a:spcPct val="15000"/>
              </a:spcBef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Fixed</a:t>
            </a:r>
          </a:p>
          <a:p>
            <a:pPr algn="ctr">
              <a:lnSpc>
                <a:spcPct val="85000"/>
              </a:lnSpc>
              <a:spcBef>
                <a:spcPct val="15000"/>
              </a:spcBef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5000"/>
              </a:lnSpc>
              <a:spcBef>
                <a:spcPct val="150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DSL, Cable, FWA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591050" y="1879600"/>
            <a:ext cx="2087562" cy="4140200"/>
          </a:xfrm>
          <a:prstGeom prst="rect">
            <a:avLst/>
          </a:prstGeom>
          <a:solidFill>
            <a:srgbClr val="FFB691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72000" rIns="0" bIns="0"/>
          <a:lstStyle/>
          <a:p>
            <a:pPr algn="ctr">
              <a:lnSpc>
                <a:spcPct val="85000"/>
              </a:lnSpc>
              <a:spcBef>
                <a:spcPct val="15000"/>
              </a:spcBef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Portable</a:t>
            </a:r>
          </a:p>
          <a:p>
            <a:pPr algn="ctr">
              <a:lnSpc>
                <a:spcPct val="85000"/>
              </a:lnSpc>
              <a:spcBef>
                <a:spcPct val="15000"/>
              </a:spcBef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5000"/>
              </a:lnSpc>
              <a:spcBef>
                <a:spcPct val="150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Wi-Fi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>
                <a:latin typeface="Arial" pitchFamily="34" charset="0"/>
                <a:cs typeface="Arial" pitchFamily="34" charset="0"/>
              </a:rPr>
            </a:br>
            <a:endParaRPr lang="en-US" sz="2400" b="1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5000"/>
              </a:lnSpc>
              <a:spcBef>
                <a:spcPct val="15000"/>
              </a:spcBef>
            </a:pPr>
            <a:endParaRPr lang="en-US" sz="2400" b="1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5000"/>
              </a:lnSpc>
              <a:spcBef>
                <a:spcPct val="15000"/>
              </a:spcBef>
            </a:pPr>
            <a:endParaRPr lang="en-US" sz="2400" b="1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5000"/>
              </a:lnSpc>
              <a:spcBef>
                <a:spcPct val="15000"/>
              </a:spcBef>
            </a:pPr>
            <a:endParaRPr lang="en-US" sz="2400" b="1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5000"/>
              </a:lnSpc>
              <a:spcBef>
                <a:spcPct val="15000"/>
              </a:spcBef>
            </a:pPr>
            <a:endParaRPr lang="en-US" sz="2400" b="1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5000"/>
              </a:lnSpc>
              <a:spcBef>
                <a:spcPct val="15000"/>
              </a:spcBef>
            </a:pPr>
            <a:endParaRPr lang="en-US" sz="2400" b="1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5000"/>
              </a:lnSpc>
              <a:spcBef>
                <a:spcPct val="15000"/>
              </a:spcBef>
            </a:pP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session 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continuity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6751637" y="1879600"/>
            <a:ext cx="2087563" cy="4140200"/>
          </a:xfrm>
          <a:prstGeom prst="rect">
            <a:avLst/>
          </a:prstGeom>
          <a:solidFill>
            <a:srgbClr val="FF9194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72000" rIns="0" bIns="0"/>
          <a:lstStyle/>
          <a:p>
            <a:pPr algn="ctr">
              <a:lnSpc>
                <a:spcPct val="85000"/>
              </a:lnSpc>
              <a:spcBef>
                <a:spcPct val="15000"/>
              </a:spcBef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Mobile</a:t>
            </a:r>
          </a:p>
          <a:p>
            <a:pPr algn="ctr">
              <a:lnSpc>
                <a:spcPct val="85000"/>
              </a:lnSpc>
              <a:spcBef>
                <a:spcPct val="15000"/>
              </a:spcBef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5000"/>
              </a:lnSpc>
              <a:spcBef>
                <a:spcPct val="150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Cellular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>
                <a:latin typeface="Arial" pitchFamily="34" charset="0"/>
                <a:cs typeface="Arial" pitchFamily="34" charset="0"/>
              </a:rPr>
            </a:br>
            <a:endParaRPr lang="en-US" sz="2400" b="1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5000"/>
              </a:lnSpc>
              <a:spcBef>
                <a:spcPct val="15000"/>
              </a:spcBef>
            </a:pPr>
            <a:endParaRPr lang="en-US" sz="2400" b="1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5000"/>
              </a:lnSpc>
              <a:spcBef>
                <a:spcPct val="15000"/>
              </a:spcBef>
            </a:pPr>
            <a:endParaRPr lang="en-US" sz="2400" b="1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5000"/>
              </a:lnSpc>
              <a:spcBef>
                <a:spcPct val="15000"/>
              </a:spcBef>
            </a:pPr>
            <a:endParaRPr lang="en-US" sz="2400" b="1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5000"/>
              </a:lnSpc>
              <a:spcBef>
                <a:spcPct val="15000"/>
              </a:spcBef>
            </a:pPr>
            <a:endParaRPr lang="en-US" sz="2400" b="1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5000"/>
              </a:lnSpc>
              <a:spcBef>
                <a:spcPct val="15000"/>
              </a:spcBef>
            </a:pPr>
            <a:endParaRPr lang="en-US" sz="2400" b="1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5000"/>
              </a:lnSpc>
              <a:spcBef>
                <a:spcPct val="15000"/>
              </a:spcBef>
            </a:pP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seamless 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handover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2432050" y="1879600"/>
            <a:ext cx="2089150" cy="4140200"/>
          </a:xfrm>
          <a:prstGeom prst="rect">
            <a:avLst/>
          </a:prstGeom>
          <a:solidFill>
            <a:srgbClr val="FFDA91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72000" rIns="0" bIns="0"/>
          <a:lstStyle/>
          <a:p>
            <a:pPr algn="ctr">
              <a:lnSpc>
                <a:spcPct val="85000"/>
              </a:lnSpc>
              <a:spcBef>
                <a:spcPct val="15000"/>
              </a:spcBef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Nomadic</a:t>
            </a:r>
          </a:p>
          <a:p>
            <a:pPr algn="ctr">
              <a:lnSpc>
                <a:spcPct val="85000"/>
              </a:lnSpc>
              <a:spcBef>
                <a:spcPct val="15000"/>
              </a:spcBef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5000"/>
              </a:lnSpc>
              <a:spcBef>
                <a:spcPct val="150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Fixed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WiMAX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Wi-Fi</a:t>
            </a:r>
          </a:p>
          <a:p>
            <a:pPr algn="ctr">
              <a:lnSpc>
                <a:spcPct val="85000"/>
              </a:lnSpc>
              <a:spcBef>
                <a:spcPct val="15000"/>
              </a:spcBef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5000"/>
              </a:lnSpc>
              <a:spcBef>
                <a:spcPct val="15000"/>
              </a:spcBef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5000"/>
              </a:lnSpc>
              <a:spcBef>
                <a:spcPct val="15000"/>
              </a:spcBef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5000"/>
              </a:lnSpc>
              <a:spcBef>
                <a:spcPct val="15000"/>
              </a:spcBef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5000"/>
              </a:lnSpc>
              <a:spcBef>
                <a:spcPct val="15000"/>
              </a:spcBef>
            </a:pPr>
            <a:endParaRPr lang="en-US" sz="2400" b="1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5000"/>
              </a:lnSpc>
              <a:spcBef>
                <a:spcPct val="15000"/>
              </a:spcBef>
            </a:pP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no session</a:t>
            </a:r>
          </a:p>
          <a:p>
            <a:pPr algn="ctr">
              <a:lnSpc>
                <a:spcPct val="85000"/>
              </a:lnSpc>
              <a:spcBef>
                <a:spcPct val="15000"/>
              </a:spcBef>
            </a:pP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continuity</a:t>
            </a:r>
            <a:endParaRPr lang="en-US" sz="2400" b="1" i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487361" y="3125017"/>
            <a:ext cx="981075" cy="1523183"/>
            <a:chOff x="96" y="1616"/>
            <a:chExt cx="788" cy="1224"/>
          </a:xfrm>
        </p:grpSpPr>
        <p:pic>
          <p:nvPicPr>
            <p:cNvPr id="10270" name="Picture 30" descr="j019538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96" y="2320"/>
              <a:ext cx="509" cy="520"/>
            </a:xfrm>
            <a:prstGeom prst="rect">
              <a:avLst/>
            </a:prstGeom>
            <a:noFill/>
          </p:spPr>
        </p:pic>
        <p:sp>
          <p:nvSpPr>
            <p:cNvPr id="10271" name="Freeform 31"/>
            <p:cNvSpPr>
              <a:spLocks/>
            </p:cNvSpPr>
            <p:nvPr/>
          </p:nvSpPr>
          <p:spPr bwMode="auto">
            <a:xfrm>
              <a:off x="567" y="2251"/>
              <a:ext cx="181" cy="368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30" y="91"/>
                </a:cxn>
                <a:cxn ang="0">
                  <a:pos x="51" y="22"/>
                </a:cxn>
                <a:cxn ang="0">
                  <a:pos x="91" y="0"/>
                </a:cxn>
              </a:cxnLst>
              <a:rect l="0" t="0" r="r" b="b"/>
              <a:pathLst>
                <a:path w="91" h="102">
                  <a:moveTo>
                    <a:pt x="0" y="91"/>
                  </a:moveTo>
                  <a:cubicBezTo>
                    <a:pt x="10" y="98"/>
                    <a:pt x="21" y="102"/>
                    <a:pt x="30" y="91"/>
                  </a:cubicBezTo>
                  <a:cubicBezTo>
                    <a:pt x="39" y="80"/>
                    <a:pt x="41" y="37"/>
                    <a:pt x="51" y="22"/>
                  </a:cubicBezTo>
                  <a:cubicBezTo>
                    <a:pt x="61" y="7"/>
                    <a:pt x="83" y="5"/>
                    <a:pt x="91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0" tIns="0"/>
            <a:lstStyle/>
            <a:p>
              <a:endParaRPr lang="en-US"/>
            </a:p>
          </p:txBody>
        </p:sp>
        <p:pic>
          <p:nvPicPr>
            <p:cNvPr id="10272" name="Picture 32" descr="typicalinstall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61122" t="8998" r="28680" b="68405"/>
            <a:stretch>
              <a:fillRect/>
            </a:stretch>
          </p:blipFill>
          <p:spPr bwMode="auto">
            <a:xfrm>
              <a:off x="750" y="1975"/>
              <a:ext cx="134" cy="323"/>
            </a:xfrm>
            <a:prstGeom prst="rect">
              <a:avLst/>
            </a:prstGeom>
            <a:noFill/>
          </p:spPr>
        </p:pic>
        <p:sp>
          <p:nvSpPr>
            <p:cNvPr id="10273" name="Freeform 33"/>
            <p:cNvSpPr>
              <a:spLocks/>
            </p:cNvSpPr>
            <p:nvPr/>
          </p:nvSpPr>
          <p:spPr bwMode="auto">
            <a:xfrm>
              <a:off x="270" y="1616"/>
              <a:ext cx="499" cy="1180"/>
            </a:xfrm>
            <a:custGeom>
              <a:avLst/>
              <a:gdLst/>
              <a:ahLst/>
              <a:cxnLst>
                <a:cxn ang="0">
                  <a:pos x="499" y="1180"/>
                </a:cxn>
                <a:cxn ang="0">
                  <a:pos x="499" y="409"/>
                </a:cxn>
                <a:cxn ang="0">
                  <a:pos x="0" y="0"/>
                </a:cxn>
              </a:cxnLst>
              <a:rect l="0" t="0" r="r" b="b"/>
              <a:pathLst>
                <a:path w="499" h="1180">
                  <a:moveTo>
                    <a:pt x="499" y="1180"/>
                  </a:moveTo>
                  <a:lnTo>
                    <a:pt x="499" y="409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</p:spPr>
          <p:txBody>
            <a:bodyPr lIns="0" tIns="0"/>
            <a:lstStyle/>
            <a:p>
              <a:endParaRPr lang="en-US"/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1069519" y="4648200"/>
            <a:ext cx="967244" cy="896937"/>
            <a:chOff x="96" y="2320"/>
            <a:chExt cx="561" cy="520"/>
          </a:xfrm>
        </p:grpSpPr>
        <p:pic>
          <p:nvPicPr>
            <p:cNvPr id="10275" name="Picture 35" descr="j019538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96" y="2320"/>
              <a:ext cx="509" cy="520"/>
            </a:xfrm>
            <a:prstGeom prst="rect">
              <a:avLst/>
            </a:prstGeom>
            <a:noFill/>
          </p:spPr>
        </p:pic>
        <p:sp>
          <p:nvSpPr>
            <p:cNvPr id="10276" name="AutoShape 36"/>
            <p:cNvSpPr>
              <a:spLocks noChangeArrowheads="1"/>
            </p:cNvSpPr>
            <p:nvPr/>
          </p:nvSpPr>
          <p:spPr bwMode="auto">
            <a:xfrm>
              <a:off x="612" y="2456"/>
              <a:ext cx="45" cy="90"/>
            </a:xfrm>
            <a:prstGeom prst="cube">
              <a:avLst>
                <a:gd name="adj" fmla="val 74727"/>
              </a:avLst>
            </a:prstGeom>
            <a:solidFill>
              <a:srgbClr val="BAD1E8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/>
            </a:p>
          </p:txBody>
        </p:sp>
        <p:sp>
          <p:nvSpPr>
            <p:cNvPr id="10277" name="Freeform 37"/>
            <p:cNvSpPr>
              <a:spLocks/>
            </p:cNvSpPr>
            <p:nvPr/>
          </p:nvSpPr>
          <p:spPr bwMode="auto">
            <a:xfrm>
              <a:off x="567" y="2517"/>
              <a:ext cx="45" cy="102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30" y="91"/>
                </a:cxn>
                <a:cxn ang="0">
                  <a:pos x="51" y="22"/>
                </a:cxn>
                <a:cxn ang="0">
                  <a:pos x="91" y="0"/>
                </a:cxn>
              </a:cxnLst>
              <a:rect l="0" t="0" r="r" b="b"/>
              <a:pathLst>
                <a:path w="91" h="102">
                  <a:moveTo>
                    <a:pt x="0" y="91"/>
                  </a:moveTo>
                  <a:cubicBezTo>
                    <a:pt x="10" y="98"/>
                    <a:pt x="21" y="102"/>
                    <a:pt x="30" y="91"/>
                  </a:cubicBezTo>
                  <a:cubicBezTo>
                    <a:pt x="39" y="80"/>
                    <a:pt x="41" y="37"/>
                    <a:pt x="51" y="22"/>
                  </a:cubicBezTo>
                  <a:cubicBezTo>
                    <a:pt x="61" y="7"/>
                    <a:pt x="83" y="5"/>
                    <a:pt x="91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0" tIns="0"/>
            <a:lstStyle/>
            <a:p>
              <a:endParaRPr lang="en-US"/>
            </a:p>
          </p:txBody>
        </p:sp>
      </p:grpSp>
      <p:pic>
        <p:nvPicPr>
          <p:cNvPr id="10279" name="Picture 39" descr="PE01868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60803" y="3581400"/>
            <a:ext cx="1846634" cy="1276350"/>
          </a:xfrm>
          <a:prstGeom prst="rect">
            <a:avLst/>
          </a:prstGeom>
          <a:noFill/>
        </p:spPr>
      </p:pic>
      <p:pic>
        <p:nvPicPr>
          <p:cNvPr id="10281" name="Picture 41" descr="j024520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75973" y="3581400"/>
            <a:ext cx="1545463" cy="1371600"/>
          </a:xfrm>
          <a:prstGeom prst="rect">
            <a:avLst/>
          </a:prstGeom>
          <a:noFill/>
        </p:spPr>
      </p:pic>
      <p:pic>
        <p:nvPicPr>
          <p:cNvPr id="10282" name="Picture 42" descr="j029621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611437" y="3505200"/>
            <a:ext cx="1676400" cy="15269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0</TotalTime>
  <Words>670</Words>
  <Application>Microsoft Office PowerPoint</Application>
  <PresentationFormat>On-screen Show (4:3)</PresentationFormat>
  <Paragraphs>182</Paragraphs>
  <Slides>15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Template</vt:lpstr>
      <vt:lpstr>Clip</vt:lpstr>
      <vt:lpstr>Slide 1</vt:lpstr>
      <vt:lpstr>Heterogeneous Networking Setting the Scene</vt:lpstr>
      <vt:lpstr>ToC</vt:lpstr>
      <vt:lpstr>What is  ‘Heterogeneous Networking’?</vt:lpstr>
      <vt:lpstr>Open: Same Terminal for all Networks? (Terminal = STA / SS / MS / UE)</vt:lpstr>
      <vt:lpstr>What are Heterogeneous Networks?  </vt:lpstr>
      <vt:lpstr>Multi-Layer Networking</vt:lpstr>
      <vt:lpstr>Multi-RAT Networking</vt:lpstr>
      <vt:lpstr>Multi-Service Networking</vt:lpstr>
      <vt:lpstr>Operator Relations Access Networks for the Internet</vt:lpstr>
      <vt:lpstr>Operator Roles in the Internet</vt:lpstr>
      <vt:lpstr>Multi-Operator Networking </vt:lpstr>
      <vt:lpstr>Why Heterogeneous Networking?</vt:lpstr>
      <vt:lpstr>Heterogeneous Networking in IEEE802</vt:lpstr>
      <vt:lpstr>How to proceed?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Max Riegel</cp:lastModifiedBy>
  <cp:revision>80</cp:revision>
  <cp:lastPrinted>1998-02-10T13:28:06Z</cp:lastPrinted>
  <dcterms:created xsi:type="dcterms:W3CDTF">2011-12-30T17:06:23Z</dcterms:created>
  <dcterms:modified xsi:type="dcterms:W3CDTF">2012-05-10T08:42:07Z</dcterms:modified>
</cp:coreProperties>
</file>