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64" r:id="rId5"/>
    <p:sldId id="266" r:id="rId6"/>
    <p:sldId id="283" r:id="rId7"/>
    <p:sldId id="268" r:id="rId8"/>
    <p:sldId id="269" r:id="rId9"/>
    <p:sldId id="270" r:id="rId10"/>
    <p:sldId id="273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88" d="100"/>
          <a:sy n="88" d="100"/>
        </p:scale>
        <p:origin x="-10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16-12-0367-01-Gdoc_GRIDMAN_Opening_presentation_s79.pptx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14-May-2012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1-03-Gdoc-commentary-database-for-lb37-802-16n.cm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202-03-Gdoc-commentary-database-for-lb38-802-16-1a.cm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1-03-Gdoc-commentary-database-for-lb37-802-16n.cmt" TargetMode="External"/><Relationship Id="rId7" Type="http://schemas.openxmlformats.org/officeDocument/2006/relationships/hyperlink" Target="http://ieee802.org/16/private/drafts/gridman/P802161a_D2.zip" TargetMode="External"/><Relationship Id="rId2" Type="http://schemas.openxmlformats.org/officeDocument/2006/relationships/hyperlink" Target="https://mentor.ieee.org/802.16/dcn/12/16-12-0220-00-Gdoc_GRIDMAN_Closing_report_s78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802.org/16/private/drafts/gridman/P80216n_D2.zip" TargetMode="External"/><Relationship Id="rId5" Type="http://schemas.openxmlformats.org/officeDocument/2006/relationships/hyperlink" Target="https://mentor.ieee.org/802.16/dcn/12/16-12-0252-00-Gdoc-minutes-of-gridman-tg-at-session-78-waikoloa.doc" TargetMode="External"/><Relationship Id="rId4" Type="http://schemas.openxmlformats.org/officeDocument/2006/relationships/hyperlink" Target="https://mentor.ieee.org/802.16/dcn/12/16-12-0202-03-Gdoc-commentary-database-for-lb38-802-16-1a.cm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ballots/ballot38" TargetMode="External"/><Relationship Id="rId2" Type="http://schemas.openxmlformats.org/officeDocument/2006/relationships/hyperlink" Target="http://ieee802.org/16/ballots/ballot3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1.cmt" TargetMode="External"/><Relationship Id="rId2" Type="http://schemas.openxmlformats.org/officeDocument/2006/relationships/hyperlink" Target="https://mentor.ieee.org/802.16/dcn/12/16-12-0340.cm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</a:t>
            </a:r>
            <a:r>
              <a:rPr lang="en-US" sz="1400" b="1" dirty="0" smtClean="0">
                <a:latin typeface="Times" pitchFamily="1" charset="0"/>
              </a:rPr>
              <a:t>79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802.16-12-0367-00-Gdoc_GRIDMAN_Opening_presentation_s79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14-May-2012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79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		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4191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79, Atlanta, GA</a:t>
            </a:r>
            <a:endParaRPr lang="en-US" sz="40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May 2012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During Session #</a:t>
            </a:r>
            <a:r>
              <a:rPr lang="en-US" dirty="0" smtClean="0"/>
              <a:t>78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Comment resolution for 802.16n/D1 was completed. Resolutions in commentary database IEEE </a:t>
            </a:r>
            <a:r>
              <a:rPr lang="en-US" dirty="0" smtClean="0">
                <a:hlinkClick r:id="rId3"/>
              </a:rPr>
              <a:t>802.16-12-0201-03-Gdoc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20 comments: 17 accepted, 1 superseded, 2 withdrawn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Completed comment resolution on 802.16.1a/D1 was completed. Resolutions in commentary database: IEEE </a:t>
            </a:r>
            <a:r>
              <a:rPr lang="en-US" dirty="0" smtClean="0">
                <a:hlinkClick r:id="rId4"/>
              </a:rPr>
              <a:t>802.16-12-0202-03-Gdoc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38 comments: 34 accepted, 4 withdrawn</a:t>
            </a:r>
          </a:p>
          <a:p>
            <a:pPr lvl="1">
              <a:defRPr/>
            </a:pPr>
            <a:endParaRPr lang="en-US" dirty="0" smtClean="0"/>
          </a:p>
          <a:p>
            <a:pPr lvl="2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78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802.16-12-0220-00-Gdoc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802.16n/D1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802.16-12-0201-03-Gdoc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 baseline 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16-12-0202-03-Gdoc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#78 – </a:t>
            </a:r>
            <a:r>
              <a:rPr lang="en-US" b="1" dirty="0" smtClean="0">
                <a:hlinkClick r:id="rId5"/>
              </a:rPr>
              <a:t>IEEE 802.16-12-0252-00-Gdoc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</a:t>
            </a:r>
            <a:r>
              <a:rPr lang="en-US" dirty="0" smtClean="0"/>
              <a:t>D2 Drafts (Released April 4) 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</a:t>
            </a:r>
            <a:r>
              <a:rPr lang="en-US" b="1" dirty="0" smtClean="0">
                <a:hlinkClick r:id="rId6"/>
              </a:rPr>
              <a:t>P802.16n/D2 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</a:t>
            </a:r>
            <a:r>
              <a:rPr lang="en-US" b="1" dirty="0" smtClean="0">
                <a:hlinkClick r:id="rId7"/>
              </a:rPr>
              <a:t>P802.16.1a/D2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LB37a and LB38a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results of IEEE 802.16 </a:t>
            </a:r>
            <a:r>
              <a:rPr lang="en-US" dirty="0" smtClean="0">
                <a:hlinkClick r:id="rId2"/>
              </a:rPr>
              <a:t>Letter Ballot </a:t>
            </a:r>
            <a:r>
              <a:rPr lang="en-US" dirty="0" err="1" smtClean="0">
                <a:hlinkClick r:id="rId2"/>
              </a:rPr>
              <a:t>Recirc</a:t>
            </a:r>
            <a:r>
              <a:rPr lang="en-US" dirty="0" smtClean="0">
                <a:hlinkClick r:id="rId2"/>
              </a:rPr>
              <a:t> #37a</a:t>
            </a:r>
            <a:r>
              <a:rPr lang="en-US" dirty="0" smtClean="0"/>
              <a:t> are as follows:</a:t>
            </a:r>
          </a:p>
          <a:p>
            <a:pPr lvl="1"/>
            <a:r>
              <a:rPr lang="en-US" dirty="0" smtClean="0"/>
              <a:t>39 </a:t>
            </a:r>
            <a:r>
              <a:rPr lang="en-US" dirty="0" smtClean="0"/>
              <a:t>affirmative votes</a:t>
            </a:r>
            <a:br>
              <a:rPr lang="en-US" dirty="0" smtClean="0"/>
            </a:br>
            <a:r>
              <a:rPr lang="en-US" dirty="0" smtClean="0"/>
              <a:t>1 negative vote</a:t>
            </a:r>
            <a:br>
              <a:rPr lang="en-US" dirty="0" smtClean="0"/>
            </a:br>
            <a:r>
              <a:rPr lang="en-US" dirty="0" smtClean="0"/>
              <a:t>5 abstention votes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return ratio requirement has been met.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results of IEEE 802.16 </a:t>
            </a:r>
            <a:r>
              <a:rPr lang="en-US" dirty="0" smtClean="0">
                <a:hlinkClick r:id="rId3"/>
              </a:rPr>
              <a:t>Letter Ballot </a:t>
            </a:r>
            <a:r>
              <a:rPr lang="en-US" dirty="0" err="1" smtClean="0">
                <a:hlinkClick r:id="rId3"/>
              </a:rPr>
              <a:t>Recirc</a:t>
            </a:r>
            <a:r>
              <a:rPr lang="en-US" dirty="0" smtClean="0">
                <a:hlinkClick r:id="rId3"/>
              </a:rPr>
              <a:t> #38a</a:t>
            </a:r>
            <a:r>
              <a:rPr lang="en-US" dirty="0" smtClean="0"/>
              <a:t> are as follows:</a:t>
            </a:r>
          </a:p>
          <a:p>
            <a:pPr lvl="1"/>
            <a:r>
              <a:rPr lang="en-US" dirty="0" smtClean="0"/>
              <a:t>40 </a:t>
            </a:r>
            <a:r>
              <a:rPr lang="en-US" dirty="0" smtClean="0"/>
              <a:t>affirmative votes</a:t>
            </a:r>
            <a:br>
              <a:rPr lang="en-US" dirty="0" smtClean="0"/>
            </a:br>
            <a:r>
              <a:rPr lang="en-US" dirty="0" smtClean="0"/>
              <a:t>0 negative vote</a:t>
            </a:r>
            <a:br>
              <a:rPr lang="en-US" dirty="0" smtClean="0"/>
            </a:br>
            <a:r>
              <a:rPr lang="en-US" dirty="0" smtClean="0"/>
              <a:t>6 abstention votes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return ratio requirement has been met.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802.16n/D2 </a:t>
            </a:r>
            <a:r>
              <a:rPr lang="en-US" dirty="0" smtClean="0">
                <a:ea typeface="ＭＳ Ｐゴシック" pitchFamily="34" charset="-128"/>
              </a:rPr>
              <a:t>comments in commentary database </a:t>
            </a:r>
            <a:r>
              <a:rPr lang="en-US" dirty="0" smtClean="0">
                <a:hlinkClick r:id="rId2"/>
              </a:rPr>
              <a:t>IEEE </a:t>
            </a:r>
            <a:r>
              <a:rPr lang="en-US" dirty="0" smtClean="0">
                <a:hlinkClick r:id="rId2"/>
              </a:rPr>
              <a:t>802.16-12-0340</a:t>
            </a:r>
            <a:r>
              <a:rPr lang="en-US" dirty="0" smtClean="0">
                <a:ea typeface="ＭＳ Ｐゴシック" pitchFamily="34" charset="-128"/>
              </a:rPr>
              <a:t> on </a:t>
            </a:r>
            <a:r>
              <a:rPr lang="en-US" dirty="0" smtClean="0"/>
              <a:t>802.16rev3 baseline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53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smtClean="0">
                <a:ea typeface="ＭＳ Ｐゴシック" pitchFamily="34" charset="-128"/>
              </a:rPr>
              <a:t>28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technical)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802.16.1a/D2 </a:t>
            </a:r>
            <a:r>
              <a:rPr lang="en-US" dirty="0" smtClean="0">
                <a:ea typeface="ＭＳ Ｐゴシック" pitchFamily="34" charset="-128"/>
              </a:rPr>
              <a:t>comments in commentary database </a:t>
            </a:r>
            <a:r>
              <a:rPr lang="en-US" dirty="0" smtClean="0">
                <a:hlinkClick r:id="rId3"/>
              </a:rPr>
              <a:t>IEEE 802.16-12-0341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/>
              <a:t>on 802.16.1 </a:t>
            </a:r>
            <a:r>
              <a:rPr lang="en-US" dirty="0" smtClean="0"/>
              <a:t>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110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(59 </a:t>
            </a:r>
            <a:r>
              <a:rPr lang="en-US" dirty="0" smtClean="0">
                <a:ea typeface="ＭＳ Ｐゴシック" pitchFamily="34" charset="-128"/>
              </a:rPr>
              <a:t>technical)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79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79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Complete comment resolution on </a:t>
            </a:r>
            <a:r>
              <a:rPr lang="en-US" sz="2800" dirty="0" smtClean="0"/>
              <a:t>LB37a </a:t>
            </a:r>
            <a:r>
              <a:rPr lang="en-US" sz="2800" dirty="0" smtClean="0"/>
              <a:t>and </a:t>
            </a:r>
            <a:r>
              <a:rPr lang="en-US" sz="2800" dirty="0" smtClean="0"/>
              <a:t>LB38a</a:t>
            </a:r>
            <a:endParaRPr lang="en-US" sz="2800" dirty="0" smtClean="0"/>
          </a:p>
          <a:p>
            <a:r>
              <a:rPr lang="en-US" sz="2800" dirty="0" smtClean="0"/>
              <a:t>Release Drafts D3</a:t>
            </a:r>
          </a:p>
          <a:p>
            <a:r>
              <a:rPr lang="en-US" sz="2800" dirty="0" smtClean="0"/>
              <a:t>Recirculation Letter Ballot on both Drafts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/>
              <a:t>GRIDMAN Session #</a:t>
            </a:r>
            <a:r>
              <a:rPr lang="en-US" sz="4000" dirty="0" smtClean="0"/>
              <a:t>79 </a:t>
            </a:r>
            <a:r>
              <a:rPr lang="en-US" sz="4000" dirty="0" smtClean="0"/>
              <a:t>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762000"/>
          <a:ext cx="8763000" cy="565340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b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May </a:t>
                      </a: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b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78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minutes</a:t>
                      </a: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12:30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LB37a/LB38a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 and Contributions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   (Start with LB37, but ask for comparable comments on LB38 for each topic)</a:t>
                      </a:r>
                    </a:p>
                  </a:txBody>
                  <a:tcPr horzOverflow="overflow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  <a:endParaRPr kumimoji="0" lang="en-CA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May </a:t>
                      </a: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 May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12:30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</a:txBody>
                  <a:tcPr horzOverflow="overflow"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 May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Greenbriar</a:t>
                      </a:r>
                      <a:endParaRPr kumimoji="0" lang="en-CA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16:00 – 18:00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GRIDMAN recessed for 802 Smart Grid Ad Hoc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May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12:30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for Recirculation Letter Ballot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Mar 2012</a:t>
                      </a: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16:00 – 18:00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WG Closing Plenary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4021</TotalTime>
  <Words>428</Words>
  <Application>Microsoft Office PowerPoint</Application>
  <PresentationFormat>On-screen Show (4:3)</PresentationFormat>
  <Paragraphs>129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802.16 GRIDMAN Task Group Opening Report  Session #79, Atlanta, GA</vt:lpstr>
      <vt:lpstr>GRIDMAN Purpose and Scope</vt:lpstr>
      <vt:lpstr>GRIDMAN Status</vt:lpstr>
      <vt:lpstr>Session #78 Output Documents</vt:lpstr>
      <vt:lpstr>LB37a and LB38a Results</vt:lpstr>
      <vt:lpstr>Goals for Session #79</vt:lpstr>
      <vt:lpstr>Goals for Session #79</vt:lpstr>
      <vt:lpstr>GRIDMAN Session #79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551</cp:revision>
  <cp:lastPrinted>1998-02-10T13:28:06Z</cp:lastPrinted>
  <dcterms:created xsi:type="dcterms:W3CDTF">2011-12-30T17:06:23Z</dcterms:created>
  <dcterms:modified xsi:type="dcterms:W3CDTF">2012-05-14T13:29:39Z</dcterms:modified>
</cp:coreProperties>
</file>