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1" r:id="rId2"/>
    <p:sldId id="262" r:id="rId3"/>
    <p:sldId id="263" r:id="rId4"/>
    <p:sldId id="264" r:id="rId5"/>
    <p:sldId id="266" r:id="rId6"/>
    <p:sldId id="283" r:id="rId7"/>
    <p:sldId id="268" r:id="rId8"/>
    <p:sldId id="269" r:id="rId9"/>
    <p:sldId id="270" r:id="rId10"/>
    <p:sldId id="273" r:id="rId11"/>
    <p:sldId id="271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30" autoAdjust="0"/>
    <p:restoredTop sz="94660"/>
  </p:normalViewPr>
  <p:slideViewPr>
    <p:cSldViewPr>
      <p:cViewPr varScale="1">
        <p:scale>
          <a:sx n="88" d="100"/>
          <a:sy n="88" d="100"/>
        </p:scale>
        <p:origin x="-108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9138" y="8839200"/>
            <a:ext cx="271462" cy="182563"/>
          </a:xfrm>
          <a:noFill/>
        </p:spPr>
        <p:txBody>
          <a:bodyPr/>
          <a:lstStyle/>
          <a:p>
            <a:fld id="{C9962EA6-57E5-4731-8033-9E9C3831B49F}" type="slidenum">
              <a:rPr lang="en-US" smtClean="0">
                <a:ea typeface="ＭＳ Ｐゴシック" pitchFamily="34" charset="-128"/>
              </a:rPr>
              <a:pPr/>
              <a:t>4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16-12-0367-01-Gdoc_GRIDMAN_Opening_presentation_s79.pptx</a:t>
            </a:r>
            <a:endParaRPr lang="en-US" sz="1400" dirty="0" smtClean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489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14-May-2012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ttendance.ieee.org/" TargetMode="External"/><Relationship Id="rId2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201-03-Gdoc-commentary-database-for-lb37-802-16n.cm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6/dcn/12/16-12-0202-03-Gdoc-commentary-database-for-lb38-802-16-1a.cm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201-03-Gdoc-commentary-database-for-lb37-802-16n.cmt" TargetMode="External"/><Relationship Id="rId7" Type="http://schemas.openxmlformats.org/officeDocument/2006/relationships/hyperlink" Target="http://ieee802.org/16/private/drafts/gridman/P802161a_D2.zip" TargetMode="External"/><Relationship Id="rId2" Type="http://schemas.openxmlformats.org/officeDocument/2006/relationships/hyperlink" Target="https://mentor.ieee.org/802.16/dcn/12/16-12-0220-00-Gdoc_GRIDMAN_Closing_report_s78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eee802.org/16/private/drafts/gridman/P80216n_D2.zip" TargetMode="External"/><Relationship Id="rId5" Type="http://schemas.openxmlformats.org/officeDocument/2006/relationships/hyperlink" Target="https://mentor.ieee.org/802.16/dcn/12/16-12-0252-00-Gdoc-minutes-of-gridman-tg-at-session-78-waikoloa.doc" TargetMode="External"/><Relationship Id="rId4" Type="http://schemas.openxmlformats.org/officeDocument/2006/relationships/hyperlink" Target="https://mentor.ieee.org/802.16/dcn/12/16-12-0202-03-Gdoc-commentary-database-for-lb38-802-16-1a.cm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6/ballots/ballot38" TargetMode="External"/><Relationship Id="rId2" Type="http://schemas.openxmlformats.org/officeDocument/2006/relationships/hyperlink" Target="http://ieee802.org/16/ballots/ballot3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341.cmt" TargetMode="External"/><Relationship Id="rId2" Type="http://schemas.openxmlformats.org/officeDocument/2006/relationships/hyperlink" Target="https://mentor.ieee.org/802.16/dcn/12/16-12-0340.cm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Opening Presentation Session #</a:t>
            </a:r>
            <a:r>
              <a:rPr lang="en-US" sz="1400" b="1" dirty="0" smtClean="0">
                <a:latin typeface="Times" pitchFamily="1" charset="0"/>
              </a:rPr>
              <a:t>79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</a:t>
            </a:r>
            <a:r>
              <a:rPr lang="en-US" dirty="0" smtClean="0">
                <a:latin typeface="Times" pitchFamily="1" charset="0"/>
              </a:rPr>
              <a:t>802.16-12-0367-00-Gdoc_GRIDMAN_Opening_presentation_s79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14-May-2012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79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Opening Report / Agenda for </a:t>
            </a:r>
            <a:r>
              <a:rPr lang="en-US" dirty="0" smtClean="0">
                <a:latin typeface="Times" pitchFamily="18" charset="0"/>
              </a:rPr>
              <a:t> GRIDMAN Task Group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>
                <a:ea typeface="ＭＳ Ｐゴシック" pitchFamily="34" charset="-128"/>
              </a:rPr>
              <a:t>GRIDMAN Timetable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0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/ TG internal review ballot 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WG LB 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 1    	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ea typeface="ＭＳ Ｐゴシック"/>
                <a:cs typeface="ＭＳ Ｐゴシック"/>
              </a:rPr>
              <a:t> 2    				May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Start Sponsor Ballot			July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 completed			Mar 2013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Approved Std      			June 2013</a:t>
            </a:r>
          </a:p>
        </p:txBody>
      </p:sp>
      <p:sp>
        <p:nvSpPr>
          <p:cNvPr id="15364" name="Left Arrow 4"/>
          <p:cNvSpPr>
            <a:spLocks noChangeArrowheads="1"/>
          </p:cNvSpPr>
          <p:nvPr/>
        </p:nvSpPr>
        <p:spPr bwMode="auto">
          <a:xfrm>
            <a:off x="6477000" y="41910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Administrative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Review of Patent slides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This slide set is available at </a:t>
            </a:r>
            <a:r>
              <a:rPr lang="en-US" dirty="0" smtClean="0">
                <a:ea typeface="ＭＳ Ｐゴシック" pitchFamily="34" charset="-128"/>
                <a:hlinkClick r:id="rId2"/>
              </a:rPr>
              <a:t>http://standards.ieee.org/board/pat/pat-slideset.ppt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Don’t forget to sign in for your attendance</a:t>
            </a:r>
          </a:p>
          <a:p>
            <a:pPr lvl="1"/>
            <a:r>
              <a:rPr lang="en-US" dirty="0" smtClean="0">
                <a:ea typeface="ＭＳ Ｐゴシック" pitchFamily="34" charset="-128"/>
                <a:hlinkClick r:id="rId3"/>
              </a:rPr>
              <a:t>http://murphy.events.ieee.org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802.16 GRIDMAN Task Group 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</a:t>
            </a: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79, Atlanta, GA</a:t>
            </a:r>
            <a:endParaRPr lang="en-US" sz="4000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304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14 May 2012</a:t>
            </a:r>
            <a:endParaRPr lang="en-US" dirty="0" smtClean="0">
              <a:solidFill>
                <a:srgbClr val="898989"/>
              </a:solidFill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GRIDMAN Purpose and Scope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GRIDMAN – “Greater Reliability in Disrupted Metropolitan Area Networks”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Improving metropolitan area and field area wireless network reliability and robustness</a:t>
            </a:r>
          </a:p>
          <a:p>
            <a:pPr lvl="1">
              <a:buFont typeface="Arial" pitchFamily="34" charset="0"/>
              <a:buChar char="–"/>
              <a:defRPr/>
            </a:pPr>
            <a:endParaRPr lang="en-US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Applications / Stakeholders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Utilities: Smart Grid, Distribution Automation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Public Safety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Disaster Relief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Government applications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Critical Infrastructure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CA" sz="28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GRIDMAN Status</a:t>
            </a:r>
            <a:endParaRPr lang="en-US" sz="2800" b="1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During Session #</a:t>
            </a:r>
            <a:r>
              <a:rPr lang="en-US" dirty="0" smtClean="0"/>
              <a:t>78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Comment resolution for 802.16n/D1 was completed. Resolutions in commentary database IEEE </a:t>
            </a:r>
            <a:r>
              <a:rPr lang="en-US" dirty="0" smtClean="0">
                <a:hlinkClick r:id="rId3"/>
              </a:rPr>
              <a:t>802.16-12-0201-03-Gdoc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20 comments: 17 accepted, 1 superseded, 2 withdrawn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Completed comment resolution on 802.16.1a/D1 was completed. Resolutions in commentary database: IEEE </a:t>
            </a:r>
            <a:r>
              <a:rPr lang="en-US" dirty="0" smtClean="0">
                <a:hlinkClick r:id="rId4"/>
              </a:rPr>
              <a:t>802.16-12-0202-03-Gdoc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38 comments: 34 accepted, 4 withdrawn</a:t>
            </a:r>
          </a:p>
          <a:p>
            <a:pPr lvl="1">
              <a:defRPr/>
            </a:pPr>
            <a:endParaRPr lang="en-US" dirty="0" smtClean="0"/>
          </a:p>
          <a:p>
            <a:pPr lvl="2"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#</a:t>
            </a:r>
            <a:r>
              <a:rPr lang="en-US" dirty="0" smtClean="0"/>
              <a:t>78 </a:t>
            </a:r>
            <a:r>
              <a:rPr lang="en-US" dirty="0" smtClean="0"/>
              <a:t>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754563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This closing Report – </a:t>
            </a:r>
            <a:r>
              <a:rPr lang="en-US" b="1" dirty="0" smtClean="0">
                <a:hlinkClick r:id="rId2"/>
              </a:rPr>
              <a:t>IEEE 802.16-12-0220-00-Gdoc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</a:t>
            </a:r>
            <a:r>
              <a:rPr lang="en-US" dirty="0" smtClean="0">
                <a:ea typeface="ＭＳ Ｐゴシック" pitchFamily="34" charset="-128"/>
              </a:rPr>
              <a:t>802.16n/D1 </a:t>
            </a:r>
            <a:r>
              <a:rPr lang="en-US" dirty="0" smtClean="0"/>
              <a:t>: </a:t>
            </a:r>
            <a:r>
              <a:rPr lang="en-US" b="1" dirty="0" smtClean="0">
                <a:hlinkClick r:id="rId3"/>
              </a:rPr>
              <a:t>IEEE 802.16-12-0201-03-Gdoc</a:t>
            </a:r>
            <a:r>
              <a:rPr lang="en-US" b="1" dirty="0" smtClean="0"/>
              <a:t> 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802.16.1 baseline : </a:t>
            </a:r>
            <a:r>
              <a:rPr lang="en-US" b="1" dirty="0" smtClean="0">
                <a:ea typeface="ＭＳ Ｐゴシック" pitchFamily="34" charset="-128"/>
                <a:hlinkClick r:id="rId4"/>
              </a:rPr>
              <a:t>IEEE 802.</a:t>
            </a:r>
            <a:r>
              <a:rPr lang="en-US" b="1" dirty="0" smtClean="0">
                <a:hlinkClick r:id="rId4"/>
              </a:rPr>
              <a:t>16-12-0202-03-Gdoc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Minutes of Session #78 – </a:t>
            </a:r>
            <a:r>
              <a:rPr lang="en-US" b="1" dirty="0" smtClean="0">
                <a:hlinkClick r:id="rId5"/>
              </a:rPr>
              <a:t>IEEE 802.16-12-0252-00-Gdoc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Two </a:t>
            </a:r>
            <a:r>
              <a:rPr lang="en-US" dirty="0" smtClean="0"/>
              <a:t>D2 Drafts (Released April 4) </a:t>
            </a:r>
            <a:endParaRPr lang="en-US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802.16rev3:		</a:t>
            </a:r>
            <a:r>
              <a:rPr lang="en-US" b="1" dirty="0" smtClean="0"/>
              <a:t> </a:t>
            </a:r>
            <a:r>
              <a:rPr lang="en-US" b="1" dirty="0" smtClean="0">
                <a:hlinkClick r:id="rId6"/>
              </a:rPr>
              <a:t>P802.16n/D2 </a:t>
            </a:r>
            <a:endParaRPr lang="en-US" b="1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802.16.1:		</a:t>
            </a:r>
            <a:r>
              <a:rPr lang="en-US" b="1" dirty="0" smtClean="0"/>
              <a:t> </a:t>
            </a:r>
            <a:r>
              <a:rPr lang="en-US" b="1" dirty="0" smtClean="0">
                <a:hlinkClick r:id="rId7"/>
              </a:rPr>
              <a:t>P802.16.1a/D2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LB37a and LB38a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results of IEEE 802.16 </a:t>
            </a:r>
            <a:r>
              <a:rPr lang="en-US" dirty="0" smtClean="0">
                <a:hlinkClick r:id="rId2"/>
              </a:rPr>
              <a:t>Letter Ballot </a:t>
            </a:r>
            <a:r>
              <a:rPr lang="en-US" dirty="0" err="1" smtClean="0">
                <a:hlinkClick r:id="rId2"/>
              </a:rPr>
              <a:t>Recirc</a:t>
            </a:r>
            <a:r>
              <a:rPr lang="en-US" dirty="0" smtClean="0">
                <a:hlinkClick r:id="rId2"/>
              </a:rPr>
              <a:t> #37a</a:t>
            </a:r>
            <a:r>
              <a:rPr lang="en-US" dirty="0" smtClean="0"/>
              <a:t> are as follows:</a:t>
            </a:r>
          </a:p>
          <a:p>
            <a:pPr lvl="1"/>
            <a:r>
              <a:rPr lang="en-US" dirty="0" smtClean="0"/>
              <a:t>39 </a:t>
            </a:r>
            <a:r>
              <a:rPr lang="en-US" dirty="0" smtClean="0"/>
              <a:t>affirmative votes</a:t>
            </a:r>
            <a:br>
              <a:rPr lang="en-US" dirty="0" smtClean="0"/>
            </a:br>
            <a:r>
              <a:rPr lang="en-US" dirty="0" smtClean="0"/>
              <a:t>1 negative vote</a:t>
            </a:r>
            <a:br>
              <a:rPr lang="en-US" dirty="0" smtClean="0"/>
            </a:br>
            <a:r>
              <a:rPr lang="en-US" dirty="0" smtClean="0"/>
              <a:t>5 abstention votes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return ratio requirement has been met.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results of IEEE 802.16 </a:t>
            </a:r>
            <a:r>
              <a:rPr lang="en-US" dirty="0" smtClean="0">
                <a:hlinkClick r:id="rId3"/>
              </a:rPr>
              <a:t>Letter Ballot </a:t>
            </a:r>
            <a:r>
              <a:rPr lang="en-US" dirty="0" err="1" smtClean="0">
                <a:hlinkClick r:id="rId3"/>
              </a:rPr>
              <a:t>Recirc</a:t>
            </a:r>
            <a:r>
              <a:rPr lang="en-US" dirty="0" smtClean="0">
                <a:hlinkClick r:id="rId3"/>
              </a:rPr>
              <a:t> #38a</a:t>
            </a:r>
            <a:r>
              <a:rPr lang="en-US" dirty="0" smtClean="0"/>
              <a:t> are as follows:</a:t>
            </a:r>
          </a:p>
          <a:p>
            <a:pPr lvl="1"/>
            <a:r>
              <a:rPr lang="en-US" dirty="0" smtClean="0"/>
              <a:t>40 </a:t>
            </a:r>
            <a:r>
              <a:rPr lang="en-US" dirty="0" smtClean="0"/>
              <a:t>affirmative votes</a:t>
            </a:r>
            <a:br>
              <a:rPr lang="en-US" dirty="0" smtClean="0"/>
            </a:br>
            <a:r>
              <a:rPr lang="en-US" dirty="0" smtClean="0"/>
              <a:t>0 negative vote</a:t>
            </a:r>
            <a:br>
              <a:rPr lang="en-US" dirty="0" smtClean="0"/>
            </a:br>
            <a:r>
              <a:rPr lang="en-US" dirty="0" smtClean="0"/>
              <a:t>6 abstention votes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return ratio requirement has been met.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</a:t>
            </a:r>
            <a:r>
              <a:rPr lang="en-US" dirty="0" smtClean="0">
                <a:ea typeface="ＭＳ Ｐゴシック" pitchFamily="34" charset="-128"/>
              </a:rPr>
              <a:t>802.16n/D2 </a:t>
            </a:r>
            <a:r>
              <a:rPr lang="en-US" dirty="0" smtClean="0">
                <a:ea typeface="ＭＳ Ｐゴシック" pitchFamily="34" charset="-128"/>
              </a:rPr>
              <a:t>comments in commentary database </a:t>
            </a:r>
            <a:r>
              <a:rPr lang="en-US" dirty="0" smtClean="0">
                <a:hlinkClick r:id="rId2"/>
              </a:rPr>
              <a:t>IEEE </a:t>
            </a:r>
            <a:r>
              <a:rPr lang="en-US" dirty="0" smtClean="0">
                <a:hlinkClick r:id="rId2"/>
              </a:rPr>
              <a:t>802.16-12-0340</a:t>
            </a:r>
            <a:r>
              <a:rPr lang="en-US" dirty="0" smtClean="0">
                <a:ea typeface="ＭＳ Ｐゴシック" pitchFamily="34" charset="-128"/>
              </a:rPr>
              <a:t> on </a:t>
            </a:r>
            <a:r>
              <a:rPr lang="en-US" dirty="0" smtClean="0"/>
              <a:t>802.16rev3 baseline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53 </a:t>
            </a:r>
            <a:r>
              <a:rPr lang="en-US" dirty="0" smtClean="0">
                <a:ea typeface="ＭＳ Ｐゴシック" pitchFamily="34" charset="-128"/>
              </a:rPr>
              <a:t>comments </a:t>
            </a:r>
            <a:r>
              <a:rPr lang="en-US" dirty="0" smtClean="0">
                <a:ea typeface="ＭＳ Ｐゴシック" pitchFamily="34" charset="-128"/>
              </a:rPr>
              <a:t>(</a:t>
            </a:r>
            <a:r>
              <a:rPr lang="en-US" dirty="0" smtClean="0">
                <a:ea typeface="ＭＳ Ｐゴシック" pitchFamily="34" charset="-128"/>
              </a:rPr>
              <a:t>28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technical)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</a:t>
            </a:r>
            <a:r>
              <a:rPr lang="en-US" dirty="0" smtClean="0">
                <a:ea typeface="ＭＳ Ｐゴシック" pitchFamily="34" charset="-128"/>
              </a:rPr>
              <a:t>802.16.1a/D2 </a:t>
            </a:r>
            <a:r>
              <a:rPr lang="en-US" dirty="0" smtClean="0">
                <a:ea typeface="ＭＳ Ｐゴシック" pitchFamily="34" charset="-128"/>
              </a:rPr>
              <a:t>comments in commentary database </a:t>
            </a:r>
            <a:r>
              <a:rPr lang="en-US" dirty="0" smtClean="0">
                <a:hlinkClick r:id="rId3"/>
              </a:rPr>
              <a:t>IEEE 802.16-12-0341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smtClean="0"/>
              <a:t>on 802.16.1 </a:t>
            </a:r>
            <a:r>
              <a:rPr lang="en-US" dirty="0" smtClean="0"/>
              <a:t>baseline)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110 </a:t>
            </a:r>
            <a:r>
              <a:rPr lang="en-US" dirty="0" smtClean="0">
                <a:ea typeface="ＭＳ Ｐゴシック" pitchFamily="34" charset="-128"/>
              </a:rPr>
              <a:t>comments </a:t>
            </a:r>
            <a:r>
              <a:rPr lang="en-US" dirty="0" smtClean="0">
                <a:ea typeface="ＭＳ Ｐゴシック" pitchFamily="34" charset="-128"/>
              </a:rPr>
              <a:t>(59 </a:t>
            </a:r>
            <a:r>
              <a:rPr lang="en-US" dirty="0" smtClean="0">
                <a:ea typeface="ＭＳ Ｐゴシック" pitchFamily="34" charset="-128"/>
              </a:rPr>
              <a:t>technical)</a:t>
            </a: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</a:t>
            </a:r>
            <a:r>
              <a:rPr lang="en-US" dirty="0" smtClean="0"/>
              <a:t>79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</a:t>
            </a:r>
            <a:r>
              <a:rPr lang="en-US" dirty="0" smtClean="0"/>
              <a:t>79</a:t>
            </a:r>
            <a:endParaRPr lang="en-US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534400" cy="4983162"/>
          </a:xfrm>
        </p:spPr>
        <p:txBody>
          <a:bodyPr/>
          <a:lstStyle/>
          <a:p>
            <a:r>
              <a:rPr lang="en-US" sz="2800" dirty="0" smtClean="0"/>
              <a:t>Complete comment resolution on </a:t>
            </a:r>
            <a:r>
              <a:rPr lang="en-US" sz="2800" dirty="0" smtClean="0"/>
              <a:t>LB37a </a:t>
            </a:r>
            <a:r>
              <a:rPr lang="en-US" sz="2800" dirty="0" smtClean="0"/>
              <a:t>and </a:t>
            </a:r>
            <a:r>
              <a:rPr lang="en-US" sz="2800" dirty="0" smtClean="0"/>
              <a:t>LB38a</a:t>
            </a:r>
            <a:endParaRPr lang="en-US" sz="2800" dirty="0" smtClean="0"/>
          </a:p>
          <a:p>
            <a:r>
              <a:rPr lang="en-US" sz="2800" dirty="0" smtClean="0"/>
              <a:t>Release Drafts D3</a:t>
            </a:r>
          </a:p>
          <a:p>
            <a:r>
              <a:rPr lang="en-US" sz="2800" dirty="0" smtClean="0"/>
              <a:t>Recirculation Letter Ballot on both Drafts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/>
          <a:lstStyle/>
          <a:p>
            <a:r>
              <a:rPr lang="en-US" sz="4000" dirty="0" smtClean="0"/>
              <a:t>GRIDMAN Session #</a:t>
            </a:r>
            <a:r>
              <a:rPr lang="en-US" sz="4000" dirty="0" smtClean="0"/>
              <a:t>79 </a:t>
            </a:r>
            <a:r>
              <a:rPr lang="en-US" sz="4000" dirty="0" smtClean="0"/>
              <a:t>Agenda </a:t>
            </a:r>
          </a:p>
        </p:txBody>
      </p:sp>
      <p:graphicFrame>
        <p:nvGraphicFramePr>
          <p:cNvPr id="8" name="Group 169"/>
          <p:cNvGraphicFramePr>
            <a:graphicFrameLocks noGrp="1"/>
          </p:cNvGraphicFramePr>
          <p:nvPr/>
        </p:nvGraphicFramePr>
        <p:xfrm>
          <a:off x="228600" y="762000"/>
          <a:ext cx="8763000" cy="590994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524000"/>
                <a:gridCol w="1177925"/>
                <a:gridCol w="6061075"/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Date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Time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Details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</a:tr>
              <a:tr h="72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  <a:b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May </a:t>
                      </a:r>
                      <a: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</a:t>
                      </a: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 err="1" smtClean="0"/>
                        <a:t>Greenbriar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16:00 – 18:00</a:t>
                      </a:r>
                      <a:b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Approve agenda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patent slides, attendance, roster.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Approve session #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78 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minutes</a:t>
                      </a:r>
                    </a:p>
                  </a:txBody>
                  <a:tcPr horzOverflow="overflow"/>
                </a:tc>
              </a:tr>
              <a:tr h="954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Tuesday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Mar 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 err="1" smtClean="0"/>
                        <a:t>Greenbriar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08:30 – </a:t>
                      </a: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12:30</a:t>
                      </a: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LB37a/LB38a 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Comment resolution and Contributions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ea typeface="ＭＳ Ｐゴシック"/>
                          <a:cs typeface="ＭＳ Ｐゴシック"/>
                        </a:rPr>
                        <a:t>   (Start with LB37, but ask for comparable comments on LB38 for each topic)</a:t>
                      </a:r>
                    </a:p>
                  </a:txBody>
                  <a:tcPr horzOverflow="overflow"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Tuesday</a:t>
                      </a:r>
                      <a:endParaRPr kumimoji="0" lang="en-CA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 May </a:t>
                      </a:r>
                      <a:r>
                        <a:rPr kumimoji="0" lang="en-CA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Greenbriar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16:00 – 18:00</a:t>
                      </a:r>
                      <a:endParaRPr kumimoji="0" lang="en-CA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LB37/38 Comment resolution and Contributions  </a:t>
                      </a:r>
                      <a:endParaRPr kumimoji="0" lang="en-CA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horzOverflow="overflow"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Wednesday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16 May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Greenbriar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08:30 – 12:30</a:t>
                      </a: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LB37/38 Comment resolution and Contributions  </a:t>
                      </a:r>
                    </a:p>
                  </a:txBody>
                  <a:tcPr horzOverflow="overflow"/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Wednesday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16 May 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Greenbriar</a:t>
                      </a:r>
                      <a:endParaRPr kumimoji="0" lang="en-CA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16:00 – 18:00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LB37/38 Comment resolution and Contributions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endParaRPr kumimoji="0" lang="en-CA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horzOverflow="overflow"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Thursday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 May 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 err="1" smtClean="0"/>
                        <a:t>Greenbriar</a:t>
                      </a: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08:30 – 12:30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LB37/38 Comment resolution and Contributions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Motions 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for Recirculation Letter Ballot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work plan and schedule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New business and closing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Thursday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 Mar 2012</a:t>
                      </a:r>
                    </a:p>
                  </a:txBody>
                  <a:tcPr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ＭＳ Ｐゴシック"/>
                          <a:cs typeface="ＭＳ Ｐゴシック"/>
                        </a:rPr>
                        <a:t>16:00 – 18:00</a:t>
                      </a:r>
                    </a:p>
                  </a:txBody>
                  <a:tcPr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ea typeface="ＭＳ Ｐゴシック"/>
                          <a:cs typeface="ＭＳ Ｐゴシック"/>
                        </a:rPr>
                        <a:t>WG Closing Plenary</a:t>
                      </a:r>
                    </a:p>
                  </a:txBody>
                  <a:tcPr horzOverflow="overflow">
                    <a:solidFill>
                      <a:srgbClr val="FF99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4036</TotalTime>
  <Words>430</Words>
  <Application>Microsoft Office PowerPoint</Application>
  <PresentationFormat>On-screen Show (4:3)</PresentationFormat>
  <Paragraphs>130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Template</vt:lpstr>
      <vt:lpstr>Slide 1</vt:lpstr>
      <vt:lpstr>802.16 GRIDMAN Task Group Opening Report  Session #79, Atlanta, GA</vt:lpstr>
      <vt:lpstr>GRIDMAN Purpose and Scope</vt:lpstr>
      <vt:lpstr>GRIDMAN Status</vt:lpstr>
      <vt:lpstr>Session #78 Output Documents</vt:lpstr>
      <vt:lpstr>LB37a and LB38a Results</vt:lpstr>
      <vt:lpstr>Goals for Session #79</vt:lpstr>
      <vt:lpstr>Goals for Session #79</vt:lpstr>
      <vt:lpstr>GRIDMAN Session #79 Agenda </vt:lpstr>
      <vt:lpstr>GRIDMAN Timetable</vt:lpstr>
      <vt:lpstr>Administrative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553</cp:revision>
  <cp:lastPrinted>1998-02-10T13:28:06Z</cp:lastPrinted>
  <dcterms:created xsi:type="dcterms:W3CDTF">2011-12-30T17:06:23Z</dcterms:created>
  <dcterms:modified xsi:type="dcterms:W3CDTF">2012-05-14T13:44:28Z</dcterms:modified>
</cp:coreProperties>
</file>