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1" r:id="rId2"/>
    <p:sldId id="262" r:id="rId3"/>
    <p:sldId id="265" r:id="rId4"/>
    <p:sldId id="268" r:id="rId5"/>
    <p:sldId id="271" r:id="rId6"/>
    <p:sldId id="272" r:id="rId7"/>
    <p:sldId id="269" r:id="rId8"/>
    <p:sldId id="27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31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533400" y="6519446"/>
            <a:ext cx="1018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5/17/2012</a:t>
            </a:r>
            <a:endParaRPr lang="en-US" sz="160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429000" y="6477000"/>
            <a:ext cx="3108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ea typeface="ＭＳ Ｐゴシック" pitchFamily="34" charset="-128"/>
              </a:rPr>
              <a:t>IEEE </a:t>
            </a:r>
            <a:r>
              <a:rPr lang="en-US" sz="1800" dirty="0" smtClean="0">
                <a:ea typeface="ＭＳ Ｐゴシック" pitchFamily="34" charset="-128"/>
              </a:rPr>
              <a:t>802.16-12-0386-00-Gdoc</a:t>
            </a:r>
            <a:endParaRPr lang="en-US" sz="1800" dirty="0" smtClean="0">
              <a:ea typeface="ＭＳ Ｐゴシック" pitchFamily="34" charset="-128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610600" y="640080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8539803-700D-4076-8C04-2C588C844B6F}" type="slidenum">
              <a:rPr lang="en-US" sz="20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20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#6.3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341-02-Gdoc-working-group-letter-ballot-recirc-38a-comments.cmt" TargetMode="External"/><Relationship Id="rId2" Type="http://schemas.openxmlformats.org/officeDocument/2006/relationships/hyperlink" Target="https://mentor.ieee.org/802.16/dcn/12/16-12-0340-02-Gdoc-working-group-letter-ballot-recirc-37a-comments.cm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6/dcn/12/16-12-0341-02-Gdoc-working-group-letter-ballot-recirc-38a-comments.cmt" TargetMode="External"/><Relationship Id="rId2" Type="http://schemas.openxmlformats.org/officeDocument/2006/relationships/hyperlink" Target="https://mentor.ieee.org/802.16/dcn/12/16-12-0340-02-Gdoc-working-group-letter-ballot-recirc-37a-comments.cm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6/dcn/12/16-12-0385-00-Gdoc-minutes-of-gridman-tg-at-session-79-atlanta.doc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9244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GRIDMAN Task Group Closing Report - Session </a:t>
            </a:r>
            <a:r>
              <a:rPr lang="en-US" sz="1400" b="1" dirty="0" smtClean="0">
                <a:latin typeface="Times" pitchFamily="1" charset="0"/>
              </a:rPr>
              <a:t>#79</a:t>
            </a:r>
            <a:endParaRPr lang="en-US" sz="1400" dirty="0" smtClean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</a:t>
            </a:r>
            <a:r>
              <a:rPr lang="en-US" dirty="0" smtClean="0">
                <a:latin typeface="Times" pitchFamily="1" charset="0"/>
              </a:rPr>
              <a:t>802.16-12—0386-00-Gdoc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2012-05-17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	</a:t>
            </a:r>
            <a:r>
              <a:rPr lang="en-US" dirty="0">
                <a:latin typeface="Times" pitchFamily="1" charset="0"/>
              </a:rPr>
              <a:t>		Voice:	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	</a:t>
            </a:r>
            <a:r>
              <a:rPr lang="en-US" dirty="0">
                <a:latin typeface="Times" pitchFamily="1" charset="0"/>
              </a:rPr>
              <a:t>		E-mail:	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			</a:t>
            </a: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Session </a:t>
            </a:r>
            <a:r>
              <a:rPr lang="en-US" dirty="0" smtClean="0">
                <a:latin typeface="Times" pitchFamily="1" charset="0"/>
              </a:rPr>
              <a:t>#79 (Atlanta, GA) </a:t>
            </a:r>
            <a:r>
              <a:rPr lang="en-US" dirty="0" smtClean="0">
                <a:latin typeface="Times" pitchFamily="1" charset="0"/>
              </a:rPr>
              <a:t>Closing Report for GRIDMAN Task Group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48200" y="15240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sz="4000" dirty="0" smtClean="0">
                <a:ea typeface="ＭＳ Ｐゴシック" pitchFamily="34" charset="-128"/>
              </a:rPr>
              <a:t>GRIDMAN Closing Report</a:t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sz="4000" dirty="0" smtClean="0">
                <a:ea typeface="ＭＳ Ｐゴシック" pitchFamily="34" charset="-128"/>
              </a:rPr>
              <a:t/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sz="4000" dirty="0" smtClean="0">
                <a:ea typeface="ＭＳ Ｐゴシック" pitchFamily="34" charset="-128"/>
              </a:rPr>
              <a:t>Session </a:t>
            </a:r>
            <a:r>
              <a:rPr lang="en-US" sz="4000" dirty="0" smtClean="0">
                <a:ea typeface="ＭＳ Ｐゴシック" pitchFamily="34" charset="-128"/>
              </a:rPr>
              <a:t>#79, Atlanta, Georgia</a:t>
            </a:r>
            <a:endParaRPr lang="en-US" sz="4000" dirty="0" smtClean="0">
              <a:ea typeface="ＭＳ Ｐゴシック" pitchFamily="34" charset="-128"/>
            </a:endParaRPr>
          </a:p>
        </p:txBody>
      </p:sp>
      <p:sp>
        <p:nvSpPr>
          <p:cNvPr id="4100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  <a:ea typeface="ＭＳ Ｐゴシック" pitchFamily="34" charset="-128"/>
              </a:rPr>
              <a:t>17 May 2012</a:t>
            </a:r>
            <a:endParaRPr lang="en-US" dirty="0" smtClean="0">
              <a:solidFill>
                <a:srgbClr val="898989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Accomplishments this week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54864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Resolved all 53 comments on 802.16n/D2. </a:t>
            </a:r>
            <a:r>
              <a:rPr lang="en-US" dirty="0" smtClean="0">
                <a:ea typeface="ＭＳ Ｐゴシック" pitchFamily="34" charset="-128"/>
              </a:rPr>
              <a:t>Resolutions </a:t>
            </a:r>
            <a:r>
              <a:rPr lang="en-US" dirty="0" smtClean="0">
                <a:ea typeface="ＭＳ Ｐゴシック" pitchFamily="34" charset="-128"/>
              </a:rPr>
              <a:t>are  in </a:t>
            </a:r>
            <a:r>
              <a:rPr lang="en-US" dirty="0" smtClean="0">
                <a:ea typeface="ＭＳ Ｐゴシック" pitchFamily="34" charset="-128"/>
              </a:rPr>
              <a:t>commentary database </a:t>
            </a:r>
            <a:r>
              <a:rPr lang="en-US" b="1" dirty="0" smtClean="0">
                <a:hlinkClick r:id="rId2"/>
              </a:rPr>
              <a:t>IEEE </a:t>
            </a:r>
            <a:r>
              <a:rPr lang="en-US" b="1" dirty="0" smtClean="0">
                <a:hlinkClick r:id="rId2"/>
              </a:rPr>
              <a:t>802.16-12-0340-02-Gdoc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33 accepted/accept modified, 5 rejected, 15 superseded</a:t>
            </a: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endParaRPr lang="en-US" dirty="0" smtClean="0">
              <a:ea typeface="ＭＳ Ｐゴシック" pitchFamily="34" charset="-128"/>
            </a:endParaRPr>
          </a:p>
          <a:p>
            <a:pPr eaLnBrk="1" hangingPunct="1">
              <a:defRPr/>
            </a:pPr>
            <a:r>
              <a:rPr lang="en-US" dirty="0" smtClean="0">
                <a:ea typeface="ＭＳ Ｐゴシック" pitchFamily="34" charset="-128"/>
              </a:rPr>
              <a:t>Resolved all 112 comments on 802.16.1a/D2. </a:t>
            </a:r>
            <a:r>
              <a:rPr lang="en-US" dirty="0" smtClean="0">
                <a:ea typeface="ＭＳ Ｐゴシック" pitchFamily="34" charset="-128"/>
              </a:rPr>
              <a:t>Resolutions </a:t>
            </a:r>
            <a:r>
              <a:rPr lang="en-US" dirty="0" smtClean="0">
                <a:ea typeface="ＭＳ Ｐゴシック" pitchFamily="34" charset="-128"/>
              </a:rPr>
              <a:t>are in </a:t>
            </a:r>
            <a:r>
              <a:rPr lang="en-US" dirty="0" smtClean="0">
                <a:ea typeface="ＭＳ Ｐゴシック" pitchFamily="34" charset="-128"/>
              </a:rPr>
              <a:t>commentary database: </a:t>
            </a:r>
            <a:r>
              <a:rPr lang="en-US" b="1" dirty="0" smtClean="0">
                <a:ea typeface="ＭＳ Ｐゴシック" pitchFamily="34" charset="-128"/>
                <a:hlinkClick r:id="rId3"/>
              </a:rPr>
              <a:t>IEEE </a:t>
            </a:r>
            <a:r>
              <a:rPr lang="en-US" b="1" dirty="0" smtClean="0">
                <a:ea typeface="ＭＳ Ｐゴシック" pitchFamily="34" charset="-128"/>
                <a:hlinkClick r:id="rId3"/>
              </a:rPr>
              <a:t>802.</a:t>
            </a:r>
            <a:r>
              <a:rPr lang="en-US" b="1" dirty="0" smtClean="0">
                <a:hlinkClick r:id="rId3"/>
              </a:rPr>
              <a:t>16-12-0341-02-Gdoc</a:t>
            </a:r>
            <a:endParaRPr lang="en-US" dirty="0" smtClean="0">
              <a:ea typeface="ＭＳ Ｐゴシック" pitchFamily="34" charset="-128"/>
            </a:endParaRPr>
          </a:p>
          <a:p>
            <a:pPr lvl="1" eaLnBrk="1" hangingPunct="1">
              <a:defRPr/>
            </a:pPr>
            <a:r>
              <a:rPr lang="en-US" smtClean="0">
                <a:ea typeface="ＭＳ Ｐゴシック" pitchFamily="34" charset="-128"/>
              </a:rPr>
              <a:t>74 </a:t>
            </a:r>
            <a:r>
              <a:rPr lang="en-US" dirty="0" smtClean="0">
                <a:ea typeface="ＭＳ Ｐゴシック" pitchFamily="34" charset="-128"/>
              </a:rPr>
              <a:t>accepted / accept modified, 5 rejected, 32 superseded, 1 </a:t>
            </a:r>
            <a:r>
              <a:rPr lang="en-US" dirty="0" smtClean="0">
                <a:ea typeface="ＭＳ Ｐゴシック" pitchFamily="34" charset="-128"/>
              </a:rPr>
              <a:t>withdrawn</a:t>
            </a:r>
          </a:p>
          <a:p>
            <a:pPr lvl="1" eaLnBrk="1" hangingPunct="1">
              <a:buFont typeface="Arial" charset="0"/>
              <a:buNone/>
              <a:defRPr/>
            </a:pP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Session </a:t>
            </a:r>
            <a:r>
              <a:rPr lang="en-US" dirty="0" smtClean="0"/>
              <a:t>#79 </a:t>
            </a:r>
            <a:r>
              <a:rPr lang="en-US" dirty="0" smtClean="0"/>
              <a:t>Output Documents</a:t>
            </a:r>
          </a:p>
        </p:txBody>
      </p:sp>
      <p:sp>
        <p:nvSpPr>
          <p:cNvPr id="19460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This closing Report – </a:t>
            </a:r>
            <a:r>
              <a:rPr lang="en-US" b="1" dirty="0" smtClean="0"/>
              <a:t>IEEE </a:t>
            </a:r>
            <a:r>
              <a:rPr lang="en-US" b="1" dirty="0" smtClean="0"/>
              <a:t>802.16-12-0386-00-Gdoc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</a:t>
            </a:r>
            <a:r>
              <a:rPr lang="en-US" dirty="0" smtClean="0">
                <a:ea typeface="ＭＳ Ｐゴシック" pitchFamily="34" charset="-128"/>
              </a:rPr>
              <a:t>802.16n/D1 </a:t>
            </a:r>
            <a:r>
              <a:rPr lang="en-US" dirty="0" smtClean="0"/>
              <a:t>: </a:t>
            </a:r>
            <a:r>
              <a:rPr lang="en-US" b="1" dirty="0" smtClean="0">
                <a:hlinkClick r:id="rId2"/>
              </a:rPr>
              <a:t>IEEE 802.16-12-0340-02-Gdoc</a:t>
            </a:r>
            <a:r>
              <a:rPr lang="en-US" b="1" dirty="0" smtClean="0"/>
              <a:t> 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GRIDMAN Commentary Database at end of Session for 802.16.1 baseline : </a:t>
            </a:r>
            <a:r>
              <a:rPr lang="en-US" b="1" dirty="0" smtClean="0">
                <a:ea typeface="ＭＳ Ｐゴシック" pitchFamily="34" charset="-128"/>
                <a:hlinkClick r:id="rId3"/>
              </a:rPr>
              <a:t>IEEE 802.</a:t>
            </a:r>
            <a:r>
              <a:rPr lang="en-US" b="1" dirty="0" smtClean="0">
                <a:hlinkClick r:id="rId3"/>
              </a:rPr>
              <a:t>16-12-0341-02-Gdoc</a:t>
            </a: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Minutes of Session </a:t>
            </a:r>
            <a:r>
              <a:rPr lang="en-US" dirty="0" smtClean="0"/>
              <a:t>#79 </a:t>
            </a:r>
            <a:r>
              <a:rPr lang="en-US" dirty="0" smtClean="0"/>
              <a:t>– </a:t>
            </a:r>
            <a:r>
              <a:rPr lang="en-US" b="1" dirty="0" smtClean="0">
                <a:hlinkClick r:id="rId4"/>
              </a:rPr>
              <a:t>IEEE </a:t>
            </a:r>
            <a:r>
              <a:rPr lang="en-US" b="1" dirty="0" smtClean="0">
                <a:hlinkClick r:id="rId4"/>
              </a:rPr>
              <a:t>802.16-12-0385-00-Gdoc</a:t>
            </a: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Two Recirculation Letter Ballot drafts </a:t>
            </a:r>
            <a:r>
              <a:rPr lang="en-US" dirty="0" smtClean="0"/>
              <a:t>(Available </a:t>
            </a:r>
            <a:r>
              <a:rPr lang="en-US" dirty="0" smtClean="0"/>
              <a:t>June 6) </a:t>
            </a:r>
            <a:endParaRPr lang="en-US" dirty="0" smtClean="0"/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802.16rev3:		</a:t>
            </a:r>
            <a:r>
              <a:rPr lang="en-US" b="1" dirty="0" smtClean="0"/>
              <a:t> </a:t>
            </a:r>
            <a:r>
              <a:rPr lang="en-US" b="1" dirty="0" smtClean="0"/>
              <a:t>P802.16n/D3 </a:t>
            </a:r>
            <a:endParaRPr lang="en-US" b="1" dirty="0" smtClean="0"/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On 802.16.1:		</a:t>
            </a:r>
            <a:r>
              <a:rPr lang="en-US" b="1" dirty="0" smtClean="0"/>
              <a:t> </a:t>
            </a:r>
            <a:r>
              <a:rPr lang="en-US" b="1" dirty="0" smtClean="0"/>
              <a:t>P802.16.1a/D3</a:t>
            </a:r>
            <a:endParaRPr lang="en-US" b="1" dirty="0" smtClean="0"/>
          </a:p>
          <a:p>
            <a:pPr lvl="1" eaLnBrk="1" hangingPunct="1">
              <a:lnSpc>
                <a:spcPct val="120000"/>
              </a:lnSpc>
              <a:buFont typeface="Arial" pitchFamily="34" charset="0"/>
              <a:buChar char="–"/>
              <a:defRPr/>
            </a:pPr>
            <a:endParaRPr lang="en-US" b="1" dirty="0" smtClean="0"/>
          </a:p>
          <a:p>
            <a:pPr eaLnBrk="1" hangingPunct="1">
              <a:lnSpc>
                <a:spcPct val="120000"/>
              </a:lnSpc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smtClean="0"/>
              <a:t>WG Motion: "To authorize the editor to generate Draft </a:t>
            </a:r>
            <a:r>
              <a:rPr lang="en-US" dirty="0" smtClean="0"/>
              <a:t>P802.16n/D3 </a:t>
            </a:r>
            <a:r>
              <a:rPr lang="en-US" dirty="0" smtClean="0"/>
              <a:t>based on Draft </a:t>
            </a:r>
            <a:r>
              <a:rPr lang="en-US" dirty="0" smtClean="0"/>
              <a:t>P802.16n/D2 </a:t>
            </a:r>
            <a:r>
              <a:rPr lang="en-US" dirty="0" smtClean="0"/>
              <a:t>and the comment resolutions in “IEEE </a:t>
            </a:r>
            <a:r>
              <a:rPr lang="en-US" dirty="0" smtClean="0"/>
              <a:t>802.16-12-0340-02-Gdoc</a:t>
            </a:r>
            <a:r>
              <a:rPr lang="en-US" dirty="0" smtClean="0"/>
              <a:t>" and to conduct 30 day Letter Ballot Recirculation #</a:t>
            </a:r>
            <a:r>
              <a:rPr lang="en-US" dirty="0" smtClean="0"/>
              <a:t>37b </a:t>
            </a:r>
            <a:r>
              <a:rPr lang="en-US" dirty="0" smtClean="0"/>
              <a:t>on </a:t>
            </a:r>
            <a:r>
              <a:rPr lang="en-US" dirty="0" smtClean="0"/>
              <a:t>Draft P802.16n/D3”</a:t>
            </a:r>
            <a:endParaRPr lang="en-US" dirty="0" smtClean="0"/>
          </a:p>
          <a:p>
            <a:pPr lvl="1"/>
            <a:r>
              <a:rPr lang="en-US" dirty="0" smtClean="0"/>
              <a:t>Move:		Tim Godfrey</a:t>
            </a:r>
          </a:p>
          <a:p>
            <a:pPr lvl="1"/>
            <a:r>
              <a:rPr lang="en-US" dirty="0" smtClean="0"/>
              <a:t>Second:	</a:t>
            </a:r>
          </a:p>
          <a:p>
            <a:pPr lvl="1"/>
            <a:r>
              <a:rPr lang="en-US" dirty="0" smtClean="0"/>
              <a:t>Vote: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WG 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r>
              <a:rPr lang="en-US" dirty="0" smtClean="0"/>
              <a:t>WG Motion: "To authorize the editor to generate Draft </a:t>
            </a:r>
            <a:r>
              <a:rPr lang="en-US" dirty="0" smtClean="0"/>
              <a:t>P802.16.1a/D3 </a:t>
            </a:r>
            <a:r>
              <a:rPr lang="en-US" dirty="0" smtClean="0"/>
              <a:t>based on Draft </a:t>
            </a:r>
            <a:r>
              <a:rPr lang="en-US" dirty="0" smtClean="0"/>
              <a:t>P802.16.1a/D2 </a:t>
            </a:r>
            <a:r>
              <a:rPr lang="en-US" dirty="0" smtClean="0"/>
              <a:t>and the comment resolutions in "IEEE </a:t>
            </a:r>
            <a:r>
              <a:rPr lang="en-US" dirty="0" smtClean="0"/>
              <a:t>802.16-12-0341-02-Gdoc </a:t>
            </a:r>
            <a:r>
              <a:rPr lang="en-US" dirty="0" smtClean="0"/>
              <a:t>" and to conduct 30 day Letter Ballot Recirculation #</a:t>
            </a:r>
            <a:r>
              <a:rPr lang="en-US" dirty="0" smtClean="0"/>
              <a:t>38b on Draft P802.16.1a/D3.”</a:t>
            </a:r>
            <a:endParaRPr lang="en-US" dirty="0" smtClean="0"/>
          </a:p>
          <a:p>
            <a:pPr lvl="1"/>
            <a:r>
              <a:rPr lang="en-US" dirty="0" smtClean="0"/>
              <a:t>Move:		Tim Godfrey</a:t>
            </a:r>
          </a:p>
          <a:p>
            <a:pPr lvl="1"/>
            <a:r>
              <a:rPr lang="en-US" dirty="0" smtClean="0"/>
              <a:t>Second:	</a:t>
            </a:r>
          </a:p>
          <a:p>
            <a:pPr lvl="1"/>
            <a:r>
              <a:rPr lang="en-US" dirty="0" smtClean="0"/>
              <a:t>Vote:		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Timetable before Session </a:t>
            </a:r>
            <a:r>
              <a:rPr lang="en-US" dirty="0" smtClean="0"/>
              <a:t>#80</a:t>
            </a:r>
            <a:endParaRPr lang="en-US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189038"/>
            <a:ext cx="8534400" cy="4449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June 6 – Updated Drafts available</a:t>
            </a:r>
          </a:p>
          <a:p>
            <a:endParaRPr lang="en-US" dirty="0" smtClean="0"/>
          </a:p>
          <a:p>
            <a:r>
              <a:rPr lang="en-US" dirty="0" smtClean="0"/>
              <a:t>June </a:t>
            </a:r>
            <a:r>
              <a:rPr lang="en-US" dirty="0" smtClean="0"/>
              <a:t>8 – 30 day recirculation letter ballot opens</a:t>
            </a:r>
          </a:p>
          <a:p>
            <a:endParaRPr lang="en-US" dirty="0" smtClean="0"/>
          </a:p>
          <a:p>
            <a:r>
              <a:rPr lang="en-US" dirty="0" smtClean="0"/>
              <a:t>July </a:t>
            </a:r>
            <a:r>
              <a:rPr lang="en-US" dirty="0" smtClean="0"/>
              <a:t>9 – Close of LB, Comments due AOE, call for reply comments.</a:t>
            </a:r>
          </a:p>
          <a:p>
            <a:endParaRPr lang="en-US" dirty="0" smtClean="0"/>
          </a:p>
          <a:p>
            <a:r>
              <a:rPr lang="en-US" dirty="0" smtClean="0"/>
              <a:t>July </a:t>
            </a:r>
            <a:r>
              <a:rPr lang="en-US" dirty="0" smtClean="0"/>
              <a:t>16 -  Reply comments due start of Session #80</a:t>
            </a:r>
          </a:p>
          <a:p>
            <a:pPr lvl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b="1" smtClean="0">
                <a:ea typeface="ＭＳ Ｐゴシック" pitchFamily="34" charset="-128"/>
              </a:rPr>
              <a:t>GRIDMAN Timetable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Approved SRD    				Nov 2010 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SARM finalized, AWD </a:t>
            </a:r>
            <a:r>
              <a:rPr lang="en-US" sz="2400" dirty="0" err="1" smtClean="0">
                <a:solidFill>
                  <a:srgbClr val="7F7F7F"/>
                </a:solidFill>
                <a:ea typeface="ＭＳ Ｐゴシック"/>
                <a:cs typeface="ＭＳ Ｐゴシック"/>
              </a:rPr>
              <a:t>ToC</a:t>
            </a:r>
            <a:r>
              <a:rPr lang="en-US" sz="2400" dirty="0" smtClean="0">
                <a:solidFill>
                  <a:srgbClr val="7F7F7F"/>
                </a:solidFill>
                <a:ea typeface="ＭＳ Ｐゴシック"/>
                <a:cs typeface="ＭＳ Ｐゴシック"/>
              </a:rPr>
              <a:t> approved	Jan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	Mar - July  2011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Contributions for AWD			Sept 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Contributions for AWD			Nov 2011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WG LB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  (on D1)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ea typeface="ＭＳ Ｐゴシック"/>
                <a:cs typeface="ＭＳ Ｐゴシック"/>
              </a:rPr>
              <a:t>				Jan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WG LB </a:t>
            </a:r>
            <a:r>
              <a:rPr lang="en-US" sz="2400" dirty="0" err="1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Recirc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 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1  (on D2) </a:t>
            </a:r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  <a:ea typeface="ＭＳ Ｐゴシック"/>
                <a:cs typeface="ＭＳ Ｐゴシック"/>
              </a:rPr>
              <a:t>			Mar 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WG LB </a:t>
            </a:r>
            <a:r>
              <a:rPr lang="en-US" sz="2400" dirty="0" err="1" smtClean="0">
                <a:ea typeface="ＭＳ Ｐゴシック"/>
                <a:cs typeface="ＭＳ Ｐゴシック"/>
              </a:rPr>
              <a:t>Recirc</a:t>
            </a:r>
            <a:r>
              <a:rPr lang="en-US" sz="2400" dirty="0" smtClean="0">
                <a:ea typeface="ＭＳ Ｐゴシック"/>
                <a:cs typeface="ＭＳ Ｐゴシック"/>
              </a:rPr>
              <a:t> 2  </a:t>
            </a:r>
            <a:r>
              <a:rPr lang="en-US" sz="2400" dirty="0" smtClean="0">
                <a:ea typeface="ＭＳ Ｐゴシック"/>
                <a:cs typeface="ＭＳ Ｐゴシック"/>
              </a:rPr>
              <a:t>(on D3)</a:t>
            </a:r>
            <a:r>
              <a:rPr lang="en-US" sz="2400" dirty="0" smtClean="0">
                <a:ea typeface="ＭＳ Ｐゴシック"/>
                <a:cs typeface="ＭＳ Ｐゴシック"/>
              </a:rPr>
              <a:t>			May 2012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Sponsor    					July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Forward to </a:t>
            </a:r>
            <a:r>
              <a:rPr lang="en-US" sz="2400" dirty="0" err="1" smtClean="0">
                <a:ea typeface="ＭＳ Ｐゴシック"/>
                <a:cs typeface="ＭＳ Ｐゴシック"/>
              </a:rPr>
              <a:t>RevCom</a:t>
            </a:r>
            <a:r>
              <a:rPr lang="en-US" sz="2400" dirty="0" smtClean="0">
                <a:ea typeface="ＭＳ Ｐゴシック"/>
                <a:cs typeface="ＭＳ Ｐゴシック"/>
              </a:rPr>
              <a:t>			Nov 2012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400" dirty="0" smtClean="0">
                <a:ea typeface="ＭＳ Ｐゴシック"/>
                <a:cs typeface="ＭＳ Ｐゴシック"/>
              </a:rPr>
              <a:t>SA Approval				Mar 2013</a:t>
            </a:r>
          </a:p>
          <a:p>
            <a:pPr>
              <a:buFont typeface="Arial" pitchFamily="34" charset="0"/>
              <a:buChar char="•"/>
              <a:defRPr/>
            </a:pPr>
            <a:endParaRPr lang="en-US" sz="2400" dirty="0" smtClean="0">
              <a:ea typeface="ＭＳ Ｐゴシック"/>
              <a:cs typeface="ＭＳ Ｐゴシック"/>
            </a:endParaRPr>
          </a:p>
        </p:txBody>
      </p:sp>
      <p:sp>
        <p:nvSpPr>
          <p:cNvPr id="12292" name="Left Arrow 4"/>
          <p:cNvSpPr>
            <a:spLocks noChangeArrowheads="1"/>
          </p:cNvSpPr>
          <p:nvPr/>
        </p:nvSpPr>
        <p:spPr bwMode="auto">
          <a:xfrm>
            <a:off x="7467600" y="4419600"/>
            <a:ext cx="533400" cy="304800"/>
          </a:xfrm>
          <a:prstGeom prst="leftArrow">
            <a:avLst>
              <a:gd name="adj1" fmla="val 50000"/>
              <a:gd name="adj2" fmla="val 4999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1605</TotalTime>
  <Words>290</Words>
  <Application>Microsoft Office PowerPoint</Application>
  <PresentationFormat>On-screen Show (4:3)</PresentationFormat>
  <Paragraphs>73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Template</vt:lpstr>
      <vt:lpstr>Slide 1</vt:lpstr>
      <vt:lpstr>GRIDMAN Closing Report  Session #79, Atlanta, Georgia</vt:lpstr>
      <vt:lpstr>Accomplishments this week</vt:lpstr>
      <vt:lpstr>Session #79 Output Documents</vt:lpstr>
      <vt:lpstr>WG Motion 1</vt:lpstr>
      <vt:lpstr>WG Motion 2</vt:lpstr>
      <vt:lpstr>Timetable before Session #80</vt:lpstr>
      <vt:lpstr>GRIDMAN Timetable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Tim Godfrey</cp:lastModifiedBy>
  <cp:revision>176</cp:revision>
  <cp:lastPrinted>1998-02-10T13:28:06Z</cp:lastPrinted>
  <dcterms:created xsi:type="dcterms:W3CDTF">2011-12-30T17:06:23Z</dcterms:created>
  <dcterms:modified xsi:type="dcterms:W3CDTF">2012-05-17T13:34:19Z</dcterms:modified>
</cp:coreProperties>
</file>