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80" r:id="rId5"/>
    <p:sldId id="283" r:id="rId6"/>
    <p:sldId id="284" r:id="rId7"/>
    <p:sldId id="282" r:id="rId8"/>
    <p:sldId id="267" r:id="rId9"/>
    <p:sldId id="266" r:id="rId10"/>
  </p:sldIdLst>
  <p:sldSz cx="9144000" cy="6858000" type="screen4x3"/>
  <p:notesSz cx="6858000" cy="9144000"/>
  <p:defaultTextStyle>
    <a:defPPr>
      <a:defRPr lang="en-US"/>
    </a:defPPr>
    <a:lvl1pPr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1pPr>
    <a:lvl2pPr marL="4572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2pPr>
    <a:lvl3pPr marL="9144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3pPr>
    <a:lvl4pPr marL="13716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4pPr>
    <a:lvl5pPr marL="1828800" algn="l" rtl="0" fontAlgn="base">
      <a:spcBef>
        <a:spcPct val="0"/>
      </a:spcBef>
      <a:spcAft>
        <a:spcPct val="0"/>
      </a:spcAft>
      <a:defRPr kumimoji="1" sz="2400" kern="1200">
        <a:solidFill>
          <a:srgbClr val="000000"/>
        </a:solidFill>
        <a:latin typeface="Times New Roman" pitchFamily="18" charset="0"/>
        <a:ea typeface="ＭＳ Ｐゴシック" charset="-128"/>
        <a:cs typeface="+mn-cs"/>
        <a:sym typeface="Times New Roman" pitchFamily="18" charset="0"/>
      </a:defRPr>
    </a:lvl5pPr>
    <a:lvl6pPr marL="22860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6pPr>
    <a:lvl7pPr marL="27432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7pPr>
    <a:lvl8pPr marL="32004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8pPr>
    <a:lvl9pPr marL="3657600" algn="l" defTabSz="914400" rtl="0" eaLnBrk="1" latinLnBrk="0" hangingPunct="1">
      <a:defRPr kumimoji="1" sz="2400" kern="1200">
        <a:solidFill>
          <a:srgbClr val="000000"/>
        </a:solidFill>
        <a:latin typeface="Times New Roman" pitchFamily="18" charset="0"/>
        <a:ea typeface="ＭＳ Ｐゴシック" charset="-128"/>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B2B2B2"/>
    <a:srgbClr val="CBECDE"/>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8" autoAdjust="0"/>
    <p:restoredTop sz="98826" autoAdjust="0"/>
  </p:normalViewPr>
  <p:slideViewPr>
    <p:cSldViewPr>
      <p:cViewPr varScale="1">
        <p:scale>
          <a:sx n="75" d="100"/>
          <a:sy n="75" d="100"/>
        </p:scale>
        <p:origin x="-10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kumimoji="0" sz="1200">
                <a:ea typeface="+mn-ea"/>
              </a:defRPr>
            </a:lvl1pPr>
          </a:lstStyle>
          <a:p>
            <a:pPr>
              <a:defRPr/>
            </a:pPr>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kumimoji="0" sz="1200">
                <a:ea typeface="+mn-ea"/>
              </a:defRPr>
            </a:lvl1pPr>
          </a:lstStyle>
          <a:p>
            <a:pPr>
              <a:defRPr/>
            </a:pPr>
            <a:fld id="{3325FEF0-23B9-47F9-BB5D-85AA9C16739D}" type="datetimeFigureOut">
              <a:rPr lang="en-US" altLang="ja-JP"/>
              <a:pPr>
                <a:defRPr/>
              </a:pPr>
              <a:t>7/16/2012</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kumimoji="0" sz="1200">
                <a:ea typeface="+mn-ea"/>
              </a:defRPr>
            </a:lvl1pPr>
          </a:lstStyle>
          <a:p>
            <a:pPr>
              <a:defRPr/>
            </a:pPr>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kumimoji="0" sz="1200">
                <a:ea typeface="+mn-ea"/>
              </a:defRPr>
            </a:lvl1pPr>
          </a:lstStyle>
          <a:p>
            <a:pPr>
              <a:defRPr/>
            </a:pPr>
            <a:fld id="{84FE9983-DD74-414F-AB4C-2F5CA4ECA7A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9699" name="Slide Number Placeholder 3"/>
          <p:cNvSpPr>
            <a:spLocks noGrp="1"/>
          </p:cNvSpPr>
          <p:nvPr>
            <p:ph type="sldNum" sz="quarter" idx="5"/>
          </p:nvPr>
        </p:nvSpPr>
        <p:spPr bwMode="auto">
          <a:ln>
            <a:miter lim="800000"/>
            <a:headEnd/>
            <a:tailEnd/>
          </a:ln>
        </p:spPr>
        <p:txBody>
          <a:bodyPr/>
          <a:lstStyle/>
          <a:p>
            <a:pPr>
              <a:defRPr/>
            </a:pPr>
            <a:fld id="{27268985-4F37-4838-8BF6-83D845DB7B50}" type="slidenum">
              <a:rPr lang="en-US" altLang="ja-JP" smtClean="0"/>
              <a:pPr>
                <a:defRPr/>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2" r:id="rId1"/>
    <p:sldLayoutId id="2147483671" r:id="rId2"/>
    <p:sldLayoutId id="2147483670" r:id="rId3"/>
    <p:sldLayoutId id="2147483669" r:id="rId4"/>
    <p:sldLayoutId id="2147483668" r:id="rId5"/>
    <p:sldLayoutId id="2147483667" r:id="rId6"/>
    <p:sldLayoutId id="2147483666" r:id="rId7"/>
    <p:sldLayoutId id="2147483665" r:id="rId8"/>
    <p:sldLayoutId id="2147483664" r:id="rId9"/>
    <p:sldLayoutId id="2147483663" r:id="rId10"/>
    <p:sldLayoutId id="2147483662" r:id="rId11"/>
    <p:sldLayoutId id="2147483661"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pitchFamily="18" charset="0"/>
        </a:defRPr>
      </a:lvl1pPr>
      <a:lvl2pPr marL="39688" indent="-39688" algn="ctr" rtl="0" eaLnBrk="0" fontAlgn="base" hangingPunct="0">
        <a:spcBef>
          <a:spcPct val="0"/>
        </a:spcBef>
        <a:spcAft>
          <a:spcPct val="0"/>
        </a:spcAft>
        <a:defRPr sz="3200">
          <a:solidFill>
            <a:schemeClr val="tx1"/>
          </a:solidFill>
          <a:latin typeface="Times" charset="0"/>
          <a:sym typeface="Times" pitchFamily="18" charset="0"/>
        </a:defRPr>
      </a:lvl2pPr>
      <a:lvl3pPr marL="39688" indent="-39688" algn="ctr" rtl="0" eaLnBrk="0" fontAlgn="base" hangingPunct="0">
        <a:spcBef>
          <a:spcPct val="0"/>
        </a:spcBef>
        <a:spcAft>
          <a:spcPct val="0"/>
        </a:spcAft>
        <a:defRPr sz="3200">
          <a:solidFill>
            <a:schemeClr val="tx1"/>
          </a:solidFill>
          <a:latin typeface="Times" charset="0"/>
          <a:sym typeface="Times" pitchFamily="18" charset="0"/>
        </a:defRPr>
      </a:lvl3pPr>
      <a:lvl4pPr marL="39688" indent="-39688" algn="ctr" rtl="0" eaLnBrk="0" fontAlgn="base" hangingPunct="0">
        <a:spcBef>
          <a:spcPct val="0"/>
        </a:spcBef>
        <a:spcAft>
          <a:spcPct val="0"/>
        </a:spcAft>
        <a:defRPr sz="3200">
          <a:solidFill>
            <a:schemeClr val="tx1"/>
          </a:solidFill>
          <a:latin typeface="Times" charset="0"/>
          <a:sym typeface="Times" pitchFamily="18" charset="0"/>
        </a:defRPr>
      </a:lvl4pPr>
      <a:lvl5pPr marL="39688" indent="-39688" algn="ctr" rtl="0" eaLnBrk="0" fontAlgn="base" hangingPunct="0">
        <a:spcBef>
          <a:spcPct val="0"/>
        </a:spcBef>
        <a:spcAft>
          <a:spcPct val="0"/>
        </a:spcAft>
        <a:defRPr sz="3200">
          <a:solidFill>
            <a:schemeClr val="tx1"/>
          </a:solidFill>
          <a:latin typeface="Times" charset="0"/>
          <a:sym typeface="Times" pitchFamily="18"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pitchFamily="18" charset="0"/>
        <a:buChar char="•"/>
        <a:defRPr sz="3200">
          <a:solidFill>
            <a:schemeClr val="tx1"/>
          </a:solidFill>
          <a:latin typeface="+mn-lt"/>
          <a:ea typeface="+mn-ea"/>
          <a:cs typeface="+mn-cs"/>
          <a:sym typeface="Times" pitchFamily="18" charset="0"/>
        </a:defRPr>
      </a:lvl1pPr>
      <a:lvl2pPr marL="782638" indent="-285750" algn="l" rtl="0" eaLnBrk="0" fontAlgn="base" hangingPunct="0">
        <a:spcBef>
          <a:spcPts val="700"/>
        </a:spcBef>
        <a:spcAft>
          <a:spcPct val="0"/>
        </a:spcAft>
        <a:buSzPct val="100000"/>
        <a:buFont typeface="Times" pitchFamily="18" charset="0"/>
        <a:buChar char="–"/>
        <a:defRPr sz="2800">
          <a:solidFill>
            <a:schemeClr val="tx1"/>
          </a:solidFill>
          <a:latin typeface="+mn-lt"/>
          <a:sym typeface="Times" pitchFamily="18" charset="0"/>
        </a:defRPr>
      </a:lvl2pPr>
      <a:lvl3pPr marL="1125538" indent="-228600" algn="l" rtl="0" eaLnBrk="0" fontAlgn="base" hangingPunct="0">
        <a:spcBef>
          <a:spcPts val="600"/>
        </a:spcBef>
        <a:spcAft>
          <a:spcPct val="0"/>
        </a:spcAft>
        <a:buSzPct val="100000"/>
        <a:buFont typeface="Times" pitchFamily="18" charset="0"/>
        <a:buChar char="•"/>
        <a:defRPr sz="2400">
          <a:solidFill>
            <a:schemeClr val="tx1"/>
          </a:solidFill>
          <a:latin typeface="+mn-lt"/>
          <a:sym typeface="Times" pitchFamily="18" charset="0"/>
        </a:defRPr>
      </a:lvl3pPr>
      <a:lvl4pPr marL="14684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4pPr>
      <a:lvl5pPr marL="1811338" indent="-228600" algn="l" rtl="0" eaLnBrk="0" fontAlgn="base" hangingPunct="0">
        <a:spcBef>
          <a:spcPts val="500"/>
        </a:spcBef>
        <a:spcAft>
          <a:spcPct val="0"/>
        </a:spcAft>
        <a:buSzPct val="100000"/>
        <a:buFont typeface="Times" pitchFamily="18" charset="0"/>
        <a:buChar char="•"/>
        <a:defRPr sz="2000">
          <a:solidFill>
            <a:schemeClr val="tx1"/>
          </a:solidFill>
          <a:latin typeface="+mn-lt"/>
          <a:sym typeface="Times" pitchFamily="18"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kumimoji="0" lang="en-US" altLang="ja-JP" sz="1800" dirty="0">
                <a:solidFill>
                  <a:schemeClr val="tx1"/>
                </a:solidFill>
                <a:cs typeface="Times New Roman" pitchFamily="18" charset="0"/>
              </a:rPr>
              <a:t>ITU-R Liaison Group Report - Session </a:t>
            </a:r>
            <a:r>
              <a:rPr kumimoji="0" lang="en-US" altLang="ja-JP" sz="1800" dirty="0" smtClean="0">
                <a:solidFill>
                  <a:schemeClr val="tx1"/>
                </a:solidFill>
                <a:cs typeface="Times New Roman" pitchFamily="18" charset="0"/>
              </a:rPr>
              <a:t>#80</a:t>
            </a:r>
            <a:r>
              <a:rPr kumimoji="0" lang="ja-JP" altLang="en-US" sz="1800" dirty="0" smtClean="0">
                <a:solidFill>
                  <a:schemeClr val="tx1"/>
                </a:solidFill>
                <a:cs typeface="Times New Roman" pitchFamily="18" charset="0"/>
              </a:rPr>
              <a:t> </a:t>
            </a:r>
            <a:r>
              <a:rPr kumimoji="0" lang="en-US" altLang="ja-JP" sz="1800" dirty="0">
                <a:solidFill>
                  <a:schemeClr val="tx1"/>
                </a:solidFill>
                <a:cs typeface="Times New Roman" pitchFamily="18" charset="0"/>
              </a:rPr>
              <a:t>Opening Plenary</a:t>
            </a:r>
          </a:p>
          <a:p>
            <a:pPr marL="382588" algn="ct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b="1" dirty="0">
                <a:solidFill>
                  <a:schemeClr val="tx1"/>
                </a:solidFill>
                <a:latin typeface="Times" pitchFamily="18" charset="0"/>
                <a:cs typeface="Times" pitchFamily="18" charset="0"/>
                <a:sym typeface="Times" pitchFamily="18" charset="0"/>
              </a:rPr>
              <a:t>IEEE 802.16 Presentation Submission Template (Rev. 9)</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Document Number:</a:t>
            </a:r>
          </a:p>
          <a:p>
            <a:pPr marL="382588"/>
            <a:r>
              <a:rPr kumimoji="0" lang="en-US" altLang="ja-JP" sz="1200" dirty="0" smtClean="0">
                <a:solidFill>
                  <a:schemeClr val="tx1"/>
                </a:solidFill>
                <a:latin typeface="Times" pitchFamily="18" charset="0"/>
                <a:cs typeface="Times" pitchFamily="18" charset="0"/>
                <a:sym typeface="Times" pitchFamily="18" charset="0"/>
              </a:rPr>
              <a:t>16-12-0456-01-Gdoc</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Date Submitted:</a:t>
            </a:r>
          </a:p>
          <a:p>
            <a:pPr marL="382588"/>
            <a:r>
              <a:rPr kumimoji="0" lang="en-US" altLang="ja-JP" sz="1200" dirty="0" smtClean="0">
                <a:solidFill>
                  <a:schemeClr val="tx1"/>
                </a:solidFill>
                <a:latin typeface="Times" pitchFamily="18" charset="0"/>
                <a:cs typeface="Times" pitchFamily="18" charset="0"/>
                <a:sym typeface="Times" pitchFamily="18" charset="0"/>
              </a:rPr>
              <a:t>2012-7-16</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Source:</a:t>
            </a:r>
          </a:p>
          <a:p>
            <a:pPr marL="382588"/>
            <a:r>
              <a:rPr kumimoji="0" lang="en-US" altLang="ja-JP" sz="1200" dirty="0" smtClean="0">
                <a:solidFill>
                  <a:schemeClr val="tx1"/>
                </a:solidFill>
                <a:latin typeface="Times" pitchFamily="18" charset="0"/>
                <a:cs typeface="Times" pitchFamily="18" charset="0"/>
                <a:sym typeface="Times" pitchFamily="18" charset="0"/>
              </a:rPr>
              <a:t>Hajime </a:t>
            </a:r>
            <a:r>
              <a:rPr kumimoji="0" lang="en-US" altLang="ja-JP" sz="1200" dirty="0" err="1" smtClean="0">
                <a:solidFill>
                  <a:schemeClr val="tx1"/>
                </a:solidFill>
                <a:latin typeface="Times" pitchFamily="18" charset="0"/>
                <a:cs typeface="Times" pitchFamily="18" charset="0"/>
                <a:sym typeface="Times" pitchFamily="18" charset="0"/>
              </a:rPr>
              <a:t>Kanzaki</a:t>
            </a:r>
            <a:r>
              <a:rPr kumimoji="0" lang="en-US" altLang="ja-JP" sz="1200" dirty="0">
                <a:solidFill>
                  <a:schemeClr val="tx1"/>
                </a:solidFill>
                <a:latin typeface="Times" pitchFamily="18" charset="0"/>
                <a:cs typeface="Times" pitchFamily="18" charset="0"/>
                <a:sym typeface="Times" pitchFamily="18" charset="0"/>
              </a:rPr>
              <a:t>			Voice:	+81 </a:t>
            </a:r>
            <a:r>
              <a:rPr kumimoji="0" lang="en-US" altLang="ja-JP" sz="1200" dirty="0" smtClean="0">
                <a:solidFill>
                  <a:schemeClr val="tx1"/>
                </a:solidFill>
                <a:latin typeface="Times" pitchFamily="18" charset="0"/>
                <a:cs typeface="Times" pitchFamily="18" charset="0"/>
                <a:sym typeface="Times" pitchFamily="18" charset="0"/>
              </a:rPr>
              <a:t>45 8602459</a:t>
            </a:r>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smtClean="0">
                <a:solidFill>
                  <a:schemeClr val="tx1"/>
                </a:solidFill>
                <a:latin typeface="Times" pitchFamily="18" charset="0"/>
                <a:cs typeface="Times" pitchFamily="18" charset="0"/>
                <a:sym typeface="Times" pitchFamily="18" charset="0"/>
              </a:rPr>
              <a:t>Hitachi, Ltd.	</a:t>
            </a:r>
            <a:r>
              <a:rPr kumimoji="0" lang="en-US" altLang="ja-JP" sz="1200" dirty="0">
                <a:solidFill>
                  <a:schemeClr val="tx1"/>
                </a:solidFill>
                <a:latin typeface="Times" pitchFamily="18" charset="0"/>
                <a:cs typeface="Times" pitchFamily="18" charset="0"/>
                <a:sym typeface="Times" pitchFamily="18" charset="0"/>
              </a:rPr>
              <a:t>		E-mail:	</a:t>
            </a:r>
            <a:r>
              <a:rPr kumimoji="0" lang="en-US" altLang="ja-JP" sz="1200" dirty="0" smtClean="0">
                <a:solidFill>
                  <a:schemeClr val="tx1"/>
                </a:solidFill>
                <a:latin typeface="Times" pitchFamily="18" charset="0"/>
                <a:cs typeface="Times" pitchFamily="18" charset="0"/>
                <a:sym typeface="Times" pitchFamily="18" charset="0"/>
              </a:rPr>
              <a:t>hajime.kanzaki.ad@hitachi.com</a:t>
            </a:r>
            <a:endParaRPr kumimoji="0" lang="en-US" altLang="ja-JP" sz="1200" dirty="0">
              <a:solidFill>
                <a:schemeClr val="tx1"/>
              </a:solidFill>
              <a:latin typeface="Times" pitchFamily="18" charset="0"/>
              <a:cs typeface="Times" pitchFamily="18" charset="0"/>
              <a:sym typeface="Times" pitchFamily="18" charset="0"/>
            </a:endParaRPr>
          </a:p>
          <a:p>
            <a:pPr marL="382588"/>
            <a:endParaRPr kumimoji="0" lang="en-US" altLang="ja-JP" sz="1200" dirty="0">
              <a:solidFill>
                <a:schemeClr val="tx1"/>
              </a:solidFill>
              <a:latin typeface="Times" pitchFamily="18" charset="0"/>
              <a:cs typeface="Times" pitchFamily="18" charset="0"/>
              <a:sym typeface="Times" pitchFamily="18" charset="0"/>
            </a:endParaRPr>
          </a:p>
          <a:p>
            <a:pPr marL="382588"/>
            <a:r>
              <a:rPr kumimoji="0" lang="en-US" altLang="ja-JP" sz="1200" dirty="0">
                <a:solidFill>
                  <a:schemeClr val="tx1"/>
                </a:solidFill>
                <a:latin typeface="Times" pitchFamily="18" charset="0"/>
                <a:cs typeface="Times" pitchFamily="18" charset="0"/>
                <a:sym typeface="Times" pitchFamily="18" charset="0"/>
              </a:rPr>
              <a:t>Venue:</a:t>
            </a:r>
          </a:p>
          <a:p>
            <a:pPr marL="382588"/>
            <a:r>
              <a:rPr kumimoji="0" lang="en-US" altLang="ja-JP" sz="1200" dirty="0">
                <a:solidFill>
                  <a:schemeClr val="tx1"/>
                </a:solidFill>
                <a:latin typeface="Times" pitchFamily="18" charset="0"/>
                <a:cs typeface="Times" pitchFamily="18" charset="0"/>
                <a:sym typeface="Times" pitchFamily="18" charset="0"/>
              </a:rPr>
              <a:t>IEEE 802.16 Session </a:t>
            </a:r>
            <a:r>
              <a:rPr kumimoji="0" lang="en-US" altLang="ja-JP" sz="1200" dirty="0" smtClean="0">
                <a:solidFill>
                  <a:schemeClr val="tx1"/>
                </a:solidFill>
                <a:latin typeface="Times" pitchFamily="18" charset="0"/>
                <a:cs typeface="Times" pitchFamily="18" charset="0"/>
                <a:sym typeface="Times" pitchFamily="18" charset="0"/>
              </a:rPr>
              <a:t>#80, </a:t>
            </a:r>
            <a:r>
              <a:rPr kumimoji="0" lang="en-US" altLang="ja-JP" sz="1200" dirty="0">
                <a:solidFill>
                  <a:schemeClr val="tx1"/>
                </a:solidFill>
                <a:latin typeface="Times" pitchFamily="18" charset="0"/>
                <a:cs typeface="Times" pitchFamily="18" charset="0"/>
                <a:sym typeface="Times" pitchFamily="18" charset="0"/>
              </a:rPr>
              <a:t>WG Opening Plenary</a:t>
            </a:r>
          </a:p>
          <a:p>
            <a:pPr marL="382588"/>
            <a:r>
              <a:rPr kumimoji="0" lang="en-US" altLang="ja-JP" sz="1200" dirty="0">
                <a:solidFill>
                  <a:schemeClr val="tx1"/>
                </a:solidFill>
                <a:latin typeface="Times" pitchFamily="18" charset="0"/>
                <a:cs typeface="Times" pitchFamily="18" charset="0"/>
                <a:sym typeface="Times" pitchFamily="18" charset="0"/>
              </a:rPr>
              <a:t>Base Contribution:</a:t>
            </a:r>
          </a:p>
          <a:p>
            <a:pPr marL="382588"/>
            <a:r>
              <a:rPr kumimoji="0" lang="en-US" altLang="ja-JP" sz="1200" dirty="0">
                <a:solidFill>
                  <a:schemeClr val="tx1"/>
                </a:solidFill>
                <a:latin typeface="Times" pitchFamily="18" charset="0"/>
                <a:cs typeface="Times" pitchFamily="18" charset="0"/>
                <a:sym typeface="Times" pitchFamily="18" charset="0"/>
              </a:rPr>
              <a:t>None.</a:t>
            </a:r>
          </a:p>
          <a:p>
            <a:pPr marL="382588"/>
            <a:r>
              <a:rPr kumimoji="0" lang="en-US" altLang="ja-JP" sz="1200" dirty="0">
                <a:solidFill>
                  <a:schemeClr val="tx1"/>
                </a:solidFill>
                <a:latin typeface="Times" pitchFamily="18" charset="0"/>
                <a:cs typeface="Times" pitchFamily="18" charset="0"/>
                <a:sym typeface="Times" pitchFamily="18" charset="0"/>
              </a:rPr>
              <a:t>Purpose:</a:t>
            </a:r>
          </a:p>
          <a:p>
            <a:pPr marL="382588"/>
            <a:r>
              <a:rPr kumimoji="0" lang="en-US" altLang="ja-JP" sz="1200" dirty="0">
                <a:solidFill>
                  <a:schemeClr val="tx1"/>
                </a:solidFill>
                <a:latin typeface="Times" pitchFamily="18" charset="0"/>
                <a:cs typeface="Times" pitchFamily="18" charset="0"/>
                <a:sym typeface="Times" pitchFamily="18" charset="0"/>
              </a:rPr>
              <a:t>ITU-R Liaison Group presentation to Opening Plenary of the WG, containing plan for the week</a:t>
            </a:r>
          </a:p>
          <a:p>
            <a:pPr marL="382588"/>
            <a:r>
              <a:rPr kumimoji="0" lang="en-US" altLang="ja-JP" sz="1200" dirty="0">
                <a:solidFill>
                  <a:schemeClr val="tx1"/>
                </a:solidFill>
                <a:latin typeface="Times" pitchFamily="18" charset="0"/>
                <a:cs typeface="Times" pitchFamily="18" charset="0"/>
                <a:sym typeface="Times" pitchFamily="18" charset="0"/>
              </a:rPr>
              <a:t>Notice:</a:t>
            </a:r>
          </a:p>
          <a:p>
            <a:pPr marL="382588"/>
            <a:r>
              <a:rPr kumimoji="0" lang="en-US" altLang="ja-JP" sz="1000" i="1" dirty="0">
                <a:solidFill>
                  <a:schemeClr val="tx1"/>
                </a:solidFill>
                <a:latin typeface="Times" pitchFamily="18" charset="0"/>
                <a:cs typeface="Times" pitchFamily="18" charset="0"/>
                <a:sym typeface="Times" pitchFamily="18" charset="0"/>
              </a:rPr>
              <a:t>This document does not represent the agreed views of the IEEE 802.16 Working Group or any of its subgroups</a:t>
            </a:r>
            <a:r>
              <a:rPr kumimoji="0" lang="en-US" altLang="ja-JP" sz="1000" dirty="0">
                <a:solidFill>
                  <a:schemeClr val="tx1"/>
                </a:solidFill>
                <a:latin typeface="Times" pitchFamily="18" charset="0"/>
                <a:cs typeface="Times" pitchFamily="18" charset="0"/>
                <a:sym typeface="Times" pitchFamily="18"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kumimoji="0" lang="en-US" altLang="ja-JP" sz="1200" dirty="0">
                <a:solidFill>
                  <a:schemeClr val="tx1"/>
                </a:solidFill>
                <a:latin typeface="Times" pitchFamily="18" charset="0"/>
                <a:cs typeface="Times" pitchFamily="18" charset="0"/>
                <a:sym typeface="Times" pitchFamily="18" charset="0"/>
              </a:rPr>
              <a:t>Release:</a:t>
            </a:r>
          </a:p>
          <a:p>
            <a:pPr marL="382588"/>
            <a:r>
              <a:rPr kumimoji="0" lang="en-US" altLang="ja-JP" sz="1000" dirty="0">
                <a:solidFill>
                  <a:schemeClr val="tx1"/>
                </a:solidFill>
                <a:latin typeface="Times" pitchFamily="18" charset="0"/>
                <a:cs typeface="Times" pitchFamily="18" charset="0"/>
                <a:sym typeface="Times"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kumimoji="0" lang="en-US" altLang="ja-JP" sz="1200" dirty="0">
                <a:solidFill>
                  <a:schemeClr val="tx1"/>
                </a:solidFill>
                <a:latin typeface="Times" pitchFamily="18" charset="0"/>
                <a:cs typeface="Times" pitchFamily="18" charset="0"/>
                <a:sym typeface="Times" pitchFamily="18" charset="0"/>
              </a:rPr>
              <a:t>	</a:t>
            </a:r>
          </a:p>
          <a:p>
            <a:pPr marL="382588"/>
            <a:r>
              <a:rPr kumimoji="0" lang="en-US" altLang="ja-JP" sz="1200" dirty="0">
                <a:solidFill>
                  <a:schemeClr val="tx1"/>
                </a:solidFill>
                <a:latin typeface="Times" pitchFamily="18" charset="0"/>
                <a:cs typeface="Times" pitchFamily="18" charset="0"/>
                <a:sym typeface="Times" pitchFamily="18" charset="0"/>
              </a:rPr>
              <a:t>Patent Policy:</a:t>
            </a:r>
          </a:p>
          <a:p>
            <a:pPr marL="382588"/>
            <a:r>
              <a:rPr kumimoji="0" lang="en-US" altLang="ja-JP" sz="1000" dirty="0">
                <a:solidFill>
                  <a:schemeClr val="tx1"/>
                </a:solidFill>
                <a:latin typeface="Times" pitchFamily="18" charset="0"/>
                <a:cs typeface="Times" pitchFamily="18" charset="0"/>
                <a:sym typeface="Times" pitchFamily="18" charset="0"/>
              </a:rPr>
              <a:t>The contributor is familiar with the IEEE-SA Patent Policy and Procedures:</a:t>
            </a:r>
          </a:p>
          <a:p>
            <a:pPr marL="382588"/>
            <a:r>
              <a:rPr kumimoji="0" lang="en-US" altLang="ja-JP" sz="1000" dirty="0">
                <a:solidFill>
                  <a:schemeClr val="tx1"/>
                </a:solidFill>
                <a:latin typeface="Times" pitchFamily="18" charset="0"/>
                <a:cs typeface="Times" pitchFamily="18" charset="0"/>
                <a:sym typeface="Times" pitchFamily="18" charset="0"/>
              </a:rPr>
              <a:t>&lt;</a:t>
            </a:r>
            <a:r>
              <a:rPr kumimoji="0" lang="en-US" altLang="ja-JP" sz="1000" u="sng" dirty="0">
                <a:solidFill>
                  <a:srgbClr val="0000FF"/>
                </a:solidFill>
                <a:latin typeface="Times" pitchFamily="18" charset="0"/>
                <a:cs typeface="Times" pitchFamily="18" charset="0"/>
                <a:sym typeface="Times" pitchFamily="18" charset="0"/>
                <a:hlinkClick r:id="rId2"/>
              </a:rPr>
              <a:t>http://standards.ieee.org/guides/bylaws/sect6-7</a:t>
            </a:r>
            <a:r>
              <a:rPr kumimoji="0" lang="en-US" altLang="ja-JP" sz="1000" u="sng" dirty="0">
                <a:solidFill>
                  <a:srgbClr val="0000FF"/>
                </a:solidFill>
                <a:latin typeface="Times" pitchFamily="18" charset="0"/>
                <a:cs typeface="Times" pitchFamily="18" charset="0"/>
                <a:sym typeface="Times" pitchFamily="18" charset="0"/>
              </a:rPr>
              <a:t>.html#6</a:t>
            </a:r>
            <a:r>
              <a:rPr kumimoji="0" lang="en-US" altLang="ja-JP" sz="1000" dirty="0">
                <a:solidFill>
                  <a:schemeClr val="tx1"/>
                </a:solidFill>
                <a:latin typeface="Times" pitchFamily="18" charset="0"/>
                <a:cs typeface="Times" pitchFamily="18" charset="0"/>
                <a:sym typeface="Times" pitchFamily="18" charset="0"/>
              </a:rPr>
              <a:t>&gt; and &lt;</a:t>
            </a:r>
            <a:r>
              <a:rPr kumimoji="0" lang="en-US" altLang="ja-JP" sz="1000" u="sng" dirty="0">
                <a:solidFill>
                  <a:srgbClr val="0000FF"/>
                </a:solidFill>
                <a:latin typeface="Times" pitchFamily="18" charset="0"/>
                <a:cs typeface="Times" pitchFamily="18" charset="0"/>
                <a:sym typeface="Times" pitchFamily="18" charset="0"/>
              </a:rPr>
              <a:t>http://standards.ieee.org/guides/</a:t>
            </a:r>
            <a:r>
              <a:rPr kumimoji="0" lang="en-US" altLang="ja-JP" sz="1000" u="sng" dirty="0">
                <a:solidFill>
                  <a:srgbClr val="0000FF"/>
                </a:solidFill>
                <a:latin typeface="Times" pitchFamily="18" charset="0"/>
                <a:cs typeface="Times" pitchFamily="18" charset="0"/>
                <a:sym typeface="Times" pitchFamily="18" charset="0"/>
                <a:hlinkClick r:id="rId2"/>
              </a:rPr>
              <a:t>o</a:t>
            </a:r>
            <a:r>
              <a:rPr kumimoji="0" lang="en-US" altLang="ja-JP" sz="1000" u="sng" dirty="0">
                <a:solidFill>
                  <a:srgbClr val="0000FF"/>
                </a:solidFill>
                <a:latin typeface="Times" pitchFamily="18" charset="0"/>
                <a:cs typeface="Times" pitchFamily="18" charset="0"/>
                <a:sym typeface="Times" pitchFamily="18" charset="0"/>
              </a:rPr>
              <a:t>p</a:t>
            </a:r>
            <a:r>
              <a:rPr kumimoji="0" lang="en-US" altLang="ja-JP" sz="1000" u="sng" dirty="0">
                <a:solidFill>
                  <a:srgbClr val="0000FF"/>
                </a:solidFill>
                <a:latin typeface="Times" pitchFamily="18" charset="0"/>
                <a:cs typeface="Times" pitchFamily="18" charset="0"/>
                <a:sym typeface="Times" pitchFamily="18" charset="0"/>
                <a:hlinkClick r:id="rId2"/>
              </a:rPr>
              <a:t>man/se</a:t>
            </a:r>
            <a:r>
              <a:rPr kumimoji="0" lang="en-US" altLang="ja-JP" sz="1000" u="sng" dirty="0">
                <a:solidFill>
                  <a:srgbClr val="0000FF"/>
                </a:solidFill>
                <a:latin typeface="Times" pitchFamily="18" charset="0"/>
                <a:cs typeface="Times" pitchFamily="18" charset="0"/>
                <a:sym typeface="Times" pitchFamily="18" charset="0"/>
              </a:rPr>
              <a:t>ct6.html#6.3</a:t>
            </a:r>
            <a:r>
              <a:rPr kumimoji="0" lang="en-US" altLang="ja-JP" sz="1000" dirty="0">
                <a:solidFill>
                  <a:schemeClr val="tx1"/>
                </a:solidFill>
                <a:latin typeface="Times" pitchFamily="18" charset="0"/>
                <a:cs typeface="Times" pitchFamily="18" charset="0"/>
                <a:sym typeface="Times" pitchFamily="18" charset="0"/>
              </a:rPr>
              <a:t>&gt;</a:t>
            </a:r>
            <a:r>
              <a:rPr kumimoji="0" lang="en-US" altLang="ja-JP" sz="1000" dirty="0">
                <a:solidFill>
                  <a:schemeClr val="tx1"/>
                </a:solidFill>
                <a:latin typeface="Times" pitchFamily="18" charset="0"/>
                <a:cs typeface="Times" pitchFamily="18" charset="0"/>
                <a:sym typeface="Times" pitchFamily="18" charset="0"/>
                <a:hlinkClick r:id="rId3"/>
              </a:rPr>
              <a:t>.</a:t>
            </a:r>
          </a:p>
          <a:p>
            <a:pPr marL="382588"/>
            <a:r>
              <a:rPr kumimoji="0" lang="en-US" altLang="ja-JP" sz="1000" dirty="0">
                <a:solidFill>
                  <a:schemeClr val="tx1"/>
                </a:solidFill>
                <a:latin typeface="Times" pitchFamily="18" charset="0"/>
                <a:cs typeface="Times" pitchFamily="18" charset="0"/>
                <a:sym typeface="Times" pitchFamily="18" charset="0"/>
                <a:hlinkClick r:id="rId3"/>
              </a:rPr>
              <a:t>Further information is located at &lt;</a:t>
            </a:r>
            <a:r>
              <a:rPr kumimoji="0" lang="en-US" altLang="ja-JP" sz="1000" u="sng" dirty="0">
                <a:solidFill>
                  <a:srgbClr val="0000FF"/>
                </a:solidFill>
                <a:latin typeface="Times" pitchFamily="18" charset="0"/>
                <a:cs typeface="Times" pitchFamily="18" charset="0"/>
                <a:sym typeface="Times" pitchFamily="18" charset="0"/>
                <a:hlinkClick r:id="rId3"/>
              </a:rPr>
              <a:t>ht</a:t>
            </a:r>
            <a:r>
              <a:rPr kumimoji="0" lang="en-US" altLang="ja-JP" sz="1000" u="sng" dirty="0">
                <a:solidFill>
                  <a:srgbClr val="0000FF"/>
                </a:solidFill>
                <a:latin typeface="Times" pitchFamily="18" charset="0"/>
                <a:cs typeface="Times" pitchFamily="18" charset="0"/>
                <a:sym typeface="Times" pitchFamily="18" charset="0"/>
              </a:rPr>
              <a:t>tp://standards.ieee.org/board/pat/pat-m</a:t>
            </a:r>
            <a:r>
              <a:rPr kumimoji="0" lang="en-US" altLang="ja-JP" sz="1000" u="sng" dirty="0">
                <a:solidFill>
                  <a:srgbClr val="0000FF"/>
                </a:solidFill>
                <a:latin typeface="Times" pitchFamily="18" charset="0"/>
                <a:cs typeface="Times" pitchFamily="18" charset="0"/>
                <a:sym typeface="Times" pitchFamily="18" charset="0"/>
                <a:hlinkClick r:id="rId3"/>
              </a:rPr>
              <a:t>ateri</a:t>
            </a:r>
            <a:r>
              <a:rPr kumimoji="0" lang="en-US" altLang="ja-JP" sz="1000" u="sng" dirty="0">
                <a:solidFill>
                  <a:srgbClr val="0000FF"/>
                </a:solidFill>
                <a:latin typeface="Times" pitchFamily="18" charset="0"/>
                <a:cs typeface="Times" pitchFamily="18" charset="0"/>
                <a:sym typeface="Times" pitchFamily="18" charset="0"/>
              </a:rPr>
              <a:t>al.ht</a:t>
            </a:r>
            <a:r>
              <a:rPr kumimoji="0" lang="en-US" altLang="ja-JP" sz="1000" u="sng" dirty="0">
                <a:solidFill>
                  <a:srgbClr val="0000FF"/>
                </a:solidFill>
                <a:latin typeface="Times" pitchFamily="18" charset="0"/>
                <a:cs typeface="Times" pitchFamily="18" charset="0"/>
                <a:sym typeface="Times" pitchFamily="18" charset="0"/>
                <a:hlinkClick r:id="rId3"/>
              </a:rPr>
              <a:t>ml</a:t>
            </a:r>
            <a:r>
              <a:rPr kumimoji="0" lang="en-US" altLang="ja-JP" sz="1000" dirty="0">
                <a:solidFill>
                  <a:schemeClr val="tx1"/>
                </a:solidFill>
                <a:latin typeface="Times" pitchFamily="18" charset="0"/>
                <a:cs typeface="Times" pitchFamily="18" charset="0"/>
                <a:sym typeface="Times" pitchFamily="18" charset="0"/>
                <a:hlinkClick r:id="rId3"/>
              </a:rPr>
              <a:t>&gt; and &lt;</a:t>
            </a:r>
            <a:r>
              <a:rPr kumimoji="0" lang="en-US" altLang="ja-JP" sz="1000" u="sng" dirty="0">
                <a:solidFill>
                  <a:srgbClr val="0000FF"/>
                </a:solidFill>
                <a:latin typeface="Times" pitchFamily="18" charset="0"/>
                <a:cs typeface="Times" pitchFamily="18" charset="0"/>
                <a:sym typeface="Times" pitchFamily="18" charset="0"/>
              </a:rPr>
              <a:t>http://standards.ieee.org/board/pat </a:t>
            </a:r>
            <a:r>
              <a:rPr kumimoji="0" lang="en-US" altLang="ja-JP" sz="1000" dirty="0">
                <a:solidFill>
                  <a:schemeClr val="tx1"/>
                </a:solidFill>
                <a:latin typeface="Times" pitchFamily="18" charset="0"/>
                <a:cs typeface="Times" pitchFamily="18" charset="0"/>
                <a:sym typeface="Times" pitchFamily="18"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charset="-128"/>
                <a:cs typeface="Arial" charset="0"/>
                <a:sym typeface="Arial" charset="0"/>
              </a:rPr>
              <a:t>ITU-R Liaison Group Report - </a:t>
            </a:r>
            <a:br>
              <a:rPr lang="en-US" altLang="ja-JP" sz="3600" b="1" dirty="0" smtClean="0">
                <a:latin typeface="Trebuchet MS" pitchFamily="34" charset="0"/>
                <a:ea typeface="ＭＳ Ｐゴシック" charset="-128"/>
                <a:cs typeface="Arial" charset="0"/>
                <a:sym typeface="Arial" charset="0"/>
              </a:rPr>
            </a:br>
            <a:r>
              <a:rPr lang="en-US" altLang="ja-JP" sz="3600" b="1" dirty="0" smtClean="0">
                <a:latin typeface="Trebuchet MS" pitchFamily="34" charset="0"/>
                <a:ea typeface="ＭＳ Ｐゴシック" charset="-128"/>
                <a:cs typeface="Arial" charset="0"/>
                <a:sym typeface="Arial" charset="0"/>
              </a:rPr>
              <a:t>Session #80 Opening Plenary</a:t>
            </a:r>
          </a:p>
        </p:txBody>
      </p:sp>
      <p:sp>
        <p:nvSpPr>
          <p:cNvPr id="28674"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cs typeface="Arial" charset="0"/>
              <a:sym typeface="Arial" charset="0"/>
            </a:endParaRP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cs typeface="Arial" charset="0"/>
                <a:sym typeface="Arial" charset="0"/>
              </a:rPr>
              <a:t>Hajime </a:t>
            </a:r>
            <a:r>
              <a:rPr lang="en-US" altLang="ja-JP" dirty="0" err="1" smtClean="0">
                <a:latin typeface="Trebuchet MS" pitchFamily="34" charset="0"/>
                <a:ea typeface="ＭＳ Ｐゴシック" charset="-128"/>
                <a:cs typeface="Arial" charset="0"/>
                <a:sym typeface="Arial" charset="0"/>
              </a:rPr>
              <a:t>Kanzaki</a:t>
            </a: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sz="2400" dirty="0" smtClean="0">
                <a:latin typeface="Trebuchet MS" pitchFamily="34" charset="0"/>
                <a:ea typeface="ＭＳ Ｐゴシック" charset="-128"/>
                <a:sym typeface="Arial" charset="0"/>
              </a:rPr>
              <a:t>Acting Chair, 802.16 ITU-R Liaison Group</a:t>
            </a: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sym typeface="Arial" charset="0"/>
              </a:rPr>
              <a:t>IEEE 802.16 WG Session #80</a:t>
            </a:r>
          </a:p>
          <a:p>
            <a:pPr marL="0" lvl="1" indent="0" algn="ctr" eaLnBrk="1" hangingPunct="1">
              <a:lnSpc>
                <a:spcPct val="90000"/>
              </a:lnSpc>
              <a:buFont typeface="Times" pitchFamily="18" charset="0"/>
              <a:buNone/>
            </a:pPr>
            <a:r>
              <a:rPr lang="en-US" altLang="ja-JP" dirty="0" smtClean="0">
                <a:latin typeface="Trebuchet MS" pitchFamily="34" charset="0"/>
                <a:ea typeface="ＭＳ Ｐゴシック" charset="-128"/>
                <a:sym typeface="Arial" charset="0"/>
              </a:rPr>
              <a:t>San Diego, CA, USA, 16-19 July 2012</a:t>
            </a:r>
          </a:p>
          <a:p>
            <a:pPr marL="0" lvl="1" indent="0" algn="ctr" eaLnBrk="1" hangingPunct="1">
              <a:lnSpc>
                <a:spcPct val="90000"/>
              </a:lnSpc>
              <a:buFont typeface="Times" pitchFamily="18" charset="0"/>
              <a:buNone/>
            </a:pPr>
            <a:endParaRPr lang="en-US" altLang="ja-JP" dirty="0" smtClean="0">
              <a:latin typeface="Trebuchet MS" pitchFamily="34" charset="0"/>
              <a:ea typeface="ＭＳ Ｐゴシック" charset="-128"/>
              <a:sym typeface="Arial" charset="0"/>
            </a:endParaRPr>
          </a:p>
          <a:p>
            <a:pPr marL="0" lvl="1" indent="0" algn="ctr" eaLnBrk="1" hangingPunct="1">
              <a:lnSpc>
                <a:spcPct val="90000"/>
              </a:lnSpc>
              <a:buFont typeface="Times" pitchFamily="18" charset="0"/>
              <a:buNone/>
            </a:pPr>
            <a:endParaRPr lang="en-US" altLang="ja-JP" i="1" dirty="0" smtClean="0">
              <a:latin typeface="Trebuchet MS" pitchFamily="34" charset="0"/>
              <a:ea typeface="ＭＳ Ｐゴシック" charset="-128"/>
              <a:sym typeface="Arial"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(1/3)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1600" b="1" dirty="0" smtClean="0">
                <a:latin typeface="Trebuchet MS" pitchFamily="34" charset="0"/>
                <a:ea typeface="ＭＳ Ｐゴシック" charset="-128"/>
              </a:rPr>
              <a:t>IEEE 802.16-12-0405-00-Gcon</a:t>
            </a:r>
          </a:p>
          <a:p>
            <a:pPr marL="342900" eaLnBrk="1" hangingPunct="1">
              <a:lnSpc>
                <a:spcPct val="80000"/>
              </a:lnSpc>
              <a:buSzPct val="125000"/>
              <a:buNone/>
            </a:pPr>
            <a:r>
              <a:rPr lang="en-US" altLang="ja-JP" sz="1600" i="1" dirty="0" smtClean="0">
                <a:latin typeface="Trebuchet MS" pitchFamily="34" charset="0"/>
                <a:ea typeface="ＭＳ Ｐゴシック" charset="-128"/>
              </a:rPr>
              <a:t>Proposed Contribution to ITU-R WP 5D-Update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RIT of Rec. ITU-R M.2012 (Meeting Y+1) (2012-06-27)</a:t>
            </a:r>
          </a:p>
          <a:p>
            <a:pPr marL="342900" eaLnBrk="1" hangingPunct="1">
              <a:lnSpc>
                <a:spcPct val="80000"/>
              </a:lnSpc>
              <a:buSzPct val="125000"/>
            </a:pP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802.16-12-0406-00-Gdoc</a:t>
            </a:r>
          </a:p>
          <a:p>
            <a:pPr marL="342900" eaLnBrk="1" hangingPunct="1">
              <a:lnSpc>
                <a:spcPct val="80000"/>
              </a:lnSpc>
              <a:buSzPct val="125000"/>
              <a:buNone/>
            </a:pPr>
            <a:r>
              <a:rPr lang="en-US" altLang="ja-JP" sz="1600" i="1" dirty="0" smtClean="0">
                <a:latin typeface="Trebuchet MS" pitchFamily="34" charset="0"/>
                <a:ea typeface="ＭＳ Ｐゴシック" charset="-128"/>
              </a:rPr>
              <a:t>Draft Statement to WATO members regarding Meeting Y+1 Contribution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toward Rec. ITU-R M.2012-1 (2012-06-27)</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(2/3)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1600" b="1" u="sng" dirty="0" smtClean="0">
                <a:latin typeface="Trebuchet MS" pitchFamily="34" charset="0"/>
                <a:ea typeface="ＭＳ Ｐゴシック" charset="-128"/>
              </a:rPr>
              <a:t>ITU-R document</a:t>
            </a:r>
          </a:p>
          <a:p>
            <a:pPr marL="342900" eaLnBrk="1" hangingPunct="1">
              <a:lnSpc>
                <a:spcPct val="80000"/>
              </a:lnSpc>
              <a:buSzPct val="125000"/>
            </a:pPr>
            <a:r>
              <a:rPr lang="en-US" altLang="ja-JP" sz="1600" b="1" dirty="0" smtClean="0">
                <a:latin typeface="Trebuchet MS" pitchFamily="34" charset="0"/>
                <a:ea typeface="ＭＳ Ｐゴシック" charset="-128"/>
              </a:rPr>
              <a:t>IEEE 802.16-12-0407-00</a:t>
            </a:r>
          </a:p>
          <a:p>
            <a:pPr marL="342900" eaLnBrk="1" hangingPunct="1">
              <a:lnSpc>
                <a:spcPct val="80000"/>
              </a:lnSpc>
              <a:buSzPct val="125000"/>
              <a:buNone/>
            </a:pPr>
            <a:r>
              <a:rPr lang="en-US" altLang="ja-JP" sz="1600" i="1" dirty="0" smtClean="0">
                <a:latin typeface="Trebuchet MS" pitchFamily="34" charset="0"/>
                <a:ea typeface="ＭＳ Ｐゴシック" charset="-128"/>
              </a:rPr>
              <a:t>Report from ITU-R WP5A on acceptance of IEEE contribution 41E (CRS2) (2012-07-05)</a:t>
            </a:r>
          </a:p>
          <a:p>
            <a:pPr marL="342900" eaLnBrk="1" hangingPunct="1">
              <a:lnSpc>
                <a:spcPct val="80000"/>
              </a:lnSpc>
              <a:buSzPct val="125000"/>
              <a:buNone/>
            </a:pPr>
            <a:endParaRPr lang="en-US" altLang="ja-JP" sz="1600" b="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802.16-12-0408-00</a:t>
            </a:r>
          </a:p>
          <a:p>
            <a:pPr marL="342900" eaLnBrk="1" hangingPunct="1">
              <a:lnSpc>
                <a:spcPct val="80000"/>
              </a:lnSpc>
              <a:buSzPct val="125000"/>
              <a:buNone/>
            </a:pPr>
            <a:r>
              <a:rPr lang="en-US" altLang="ja-JP" sz="1600" i="1" dirty="0" smtClean="0">
                <a:latin typeface="Trebuchet MS" pitchFamily="34" charset="0"/>
                <a:ea typeface="ＭＳ Ｐゴシック" charset="-128"/>
              </a:rPr>
              <a:t>IMT-2000 OFDMA TDD WMAN submission toward Rev. 11 of </a:t>
            </a:r>
            <a:r>
              <a:rPr lang="en-US" altLang="ja-JP" sz="1600" i="1" dirty="0" err="1" smtClean="0">
                <a:latin typeface="Trebuchet MS" pitchFamily="34" charset="0"/>
                <a:ea typeface="ＭＳ Ｐゴシック" charset="-128"/>
              </a:rPr>
              <a:t>Rec</a:t>
            </a:r>
            <a:r>
              <a:rPr lang="en-US" altLang="ja-JP" sz="1600" i="1" dirty="0" smtClean="0">
                <a:latin typeface="Trebuchet MS" pitchFamily="34" charset="0"/>
                <a:ea typeface="ＭＳ Ｐゴシック" charset="-128"/>
              </a:rPr>
              <a:t> ITU-R M.1457 (Meeting X+2) [as ITU-R 5D/65]  (2012-07-09)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802.16-12-0409-00</a:t>
            </a:r>
          </a:p>
          <a:p>
            <a:pPr marL="342900" eaLnBrk="1" hangingPunct="1">
              <a:lnSpc>
                <a:spcPct val="80000"/>
              </a:lnSpc>
              <a:buSzPct val="125000"/>
              <a:buNone/>
            </a:pPr>
            <a:r>
              <a:rPr lang="en-US" altLang="ja-JP" sz="1600" i="1" dirty="0" smtClean="0">
                <a:latin typeface="Trebuchet MS" pitchFamily="34" charset="0"/>
                <a:ea typeface="ＭＳ Ｐゴシック" charset="-128"/>
              </a:rPr>
              <a:t>Update of </a:t>
            </a:r>
            <a:r>
              <a:rPr lang="en-US" altLang="ja-JP" sz="1600" i="1" dirty="0" err="1" smtClean="0">
                <a:latin typeface="Trebuchet MS" pitchFamily="34" charset="0"/>
                <a:ea typeface="ＭＳ Ｐゴシック" charset="-128"/>
              </a:rPr>
              <a:t>WirelessMAN</a:t>
            </a:r>
            <a:r>
              <a:rPr lang="en-US" altLang="ja-JP" sz="1600" i="1" dirty="0" smtClean="0">
                <a:latin typeface="Trebuchet MS" pitchFamily="34" charset="0"/>
                <a:ea typeface="ＭＳ Ｐゴシック" charset="-128"/>
              </a:rPr>
              <a:t>-Advanced Radio Interface of Rec. M.2012 (Meeting Y) [as ITU-R 5D/64] (2012-07-09)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802.16-12-0410-00</a:t>
            </a:r>
          </a:p>
          <a:p>
            <a:pPr marL="342900" eaLnBrk="1" hangingPunct="1">
              <a:lnSpc>
                <a:spcPct val="80000"/>
              </a:lnSpc>
              <a:buSzPct val="125000"/>
              <a:buNone/>
            </a:pPr>
            <a:r>
              <a:rPr lang="en-US" altLang="ja-JP" sz="1600" i="1" dirty="0" smtClean="0">
                <a:latin typeface="Trebuchet MS" pitchFamily="34" charset="0"/>
                <a:ea typeface="ＭＳ Ｐゴシック" charset="-128"/>
              </a:rPr>
              <a:t>Liaison on "Working document towards a preliminary draft new Report ITU-R (LMS.CRS2)" [as 5A/41] (2012-07-09)</a:t>
            </a:r>
            <a:endParaRPr lang="en-US" altLang="ja-JP" sz="1600" b="1"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Input Documents for Session #80 (3/3)</a:t>
            </a:r>
          </a:p>
        </p:txBody>
      </p:sp>
      <p:sp>
        <p:nvSpPr>
          <p:cNvPr id="31746" name="Rectangle 2"/>
          <p:cNvSpPr>
            <a:spLocks noGrp="1" noChangeArrowheads="1"/>
          </p:cNvSpPr>
          <p:nvPr>
            <p:ph type="body" idx="1"/>
          </p:nvPr>
        </p:nvSpPr>
        <p:spPr bwMode="auto">
          <a:xfrm>
            <a:off x="457200" y="914400"/>
            <a:ext cx="8229600" cy="53340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lnSpc>
                <a:spcPct val="80000"/>
              </a:lnSpc>
              <a:spcBef>
                <a:spcPts val="800"/>
              </a:spcBef>
              <a:buSzPct val="125000"/>
              <a:buFont typeface="Times" pitchFamily="18" charset="0"/>
              <a:buNone/>
            </a:pPr>
            <a:r>
              <a:rPr lang="en-US" altLang="ja-JP" sz="1600" b="1" u="sng" dirty="0" smtClean="0">
                <a:latin typeface="Trebuchet MS" pitchFamily="34" charset="0"/>
                <a:ea typeface="ＭＳ Ｐゴシック" charset="-128"/>
              </a:rPr>
              <a:t>ITU-R document</a:t>
            </a:r>
          </a:p>
          <a:p>
            <a:pPr marL="342900" eaLnBrk="1" hangingPunct="1">
              <a:lnSpc>
                <a:spcPct val="80000"/>
              </a:lnSpc>
              <a:buSzPct val="125000"/>
              <a:buFont typeface="Arial" pitchFamily="34" charset="0"/>
              <a:buChar char="•"/>
            </a:pPr>
            <a:r>
              <a:rPr lang="en-US" altLang="ja-JP" sz="1600" b="1" dirty="0" smtClean="0">
                <a:latin typeface="Trebuchet MS" pitchFamily="34" charset="0"/>
                <a:ea typeface="ＭＳ Ｐゴシック" charset="-128"/>
              </a:rPr>
              <a:t>IEEE 802.18-12-0053-00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 a Preliminary DRAFT REVISION OF RECOMMENDATION ITU-R M.1801-1 (2012-06-11)</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802.18-12-0054-00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TOWARDS A PRELIMINARY DRAFT REVISION OF REPORT ITU-R M.2116-1 (2012-06-11)</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802.18-12-0056-00</a:t>
            </a:r>
          </a:p>
          <a:p>
            <a:pPr marL="342900" eaLnBrk="1" hangingPunct="1">
              <a:lnSpc>
                <a:spcPct val="80000"/>
              </a:lnSpc>
              <a:buSzPct val="125000"/>
              <a:buNone/>
            </a:pPr>
            <a:r>
              <a:rPr lang="en-US" altLang="ja-JP" sz="1600" i="1" dirty="0" smtClean="0">
                <a:latin typeface="Trebuchet MS" pitchFamily="34" charset="0"/>
                <a:ea typeface="ＭＳ Ｐゴシック" charset="-128"/>
              </a:rPr>
              <a:t>Working document towards a PDN Report ITU-R SM.[SMART_GRID] - Smart grid power management systems (2012-06-19)</a:t>
            </a:r>
          </a:p>
          <a:p>
            <a:pPr marL="342900" eaLnBrk="1" hangingPunct="1">
              <a:lnSpc>
                <a:spcPct val="80000"/>
              </a:lnSpc>
              <a:buSzPct val="125000"/>
              <a:buNone/>
            </a:pPr>
            <a:endParaRPr lang="en-US" altLang="ja-JP" sz="1600" i="1"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802.18-12-0055-00</a:t>
            </a:r>
          </a:p>
          <a:p>
            <a:pPr marL="342900" eaLnBrk="1" hangingPunct="1">
              <a:lnSpc>
                <a:spcPct val="80000"/>
              </a:lnSpc>
              <a:buSzPct val="125000"/>
              <a:buNone/>
            </a:pPr>
            <a:r>
              <a:rPr lang="en-US" altLang="ja-JP" sz="1600" i="1" dirty="0" smtClean="0">
                <a:latin typeface="Trebuchet MS" pitchFamily="34" charset="0"/>
                <a:ea typeface="ＭＳ Ｐゴシック" charset="-128"/>
              </a:rPr>
              <a:t>LIAISON TO ITU-R STUDY GROUP 1 REGARDING G.wnb, (2012-06-18</a:t>
            </a:r>
            <a:r>
              <a:rPr lang="en-US" altLang="ja-JP" sz="1600" i="1" dirty="0" smtClean="0">
                <a:latin typeface="Trebuchet MS" pitchFamily="34" charset="0"/>
                <a:ea typeface="ＭＳ Ｐゴシック" charset="-128"/>
              </a:rPr>
              <a:t>)</a:t>
            </a:r>
          </a:p>
          <a:p>
            <a:pPr marL="342900" eaLnBrk="1" hangingPunct="1">
              <a:lnSpc>
                <a:spcPct val="80000"/>
              </a:lnSpc>
              <a:buSzPct val="125000"/>
              <a:buNone/>
            </a:pPr>
            <a:endParaRPr lang="en-US" altLang="ja-JP" sz="1600" b="1" i="1" u="sng" dirty="0" smtClean="0">
              <a:latin typeface="Trebuchet MS" pitchFamily="34" charset="0"/>
              <a:ea typeface="ＭＳ Ｐゴシック" charset="-128"/>
            </a:endParaRPr>
          </a:p>
          <a:p>
            <a:pPr marL="342900" eaLnBrk="1" hangingPunct="1">
              <a:lnSpc>
                <a:spcPct val="80000"/>
              </a:lnSpc>
              <a:buSzPct val="125000"/>
            </a:pPr>
            <a:r>
              <a:rPr lang="en-US" altLang="ja-JP" sz="1600" b="1" dirty="0" smtClean="0">
                <a:latin typeface="Trebuchet MS" pitchFamily="34" charset="0"/>
                <a:ea typeface="ＭＳ Ｐゴシック" charset="-128"/>
              </a:rPr>
              <a:t>IEEE </a:t>
            </a:r>
            <a:r>
              <a:rPr lang="en-US" altLang="ja-JP" sz="1600" b="1" dirty="0" smtClean="0">
                <a:latin typeface="Trebuchet MS" pitchFamily="34" charset="0"/>
                <a:ea typeface="ＭＳ Ｐゴシック" charset="-128"/>
              </a:rPr>
              <a:t>802.18-12-0061-00</a:t>
            </a:r>
            <a:endParaRPr lang="en-US" altLang="ja-JP" sz="1600" b="1" dirty="0" smtClean="0">
              <a:latin typeface="Trebuchet MS" pitchFamily="34" charset="0"/>
              <a:ea typeface="ＭＳ Ｐゴシック" charset="-128"/>
            </a:endParaRPr>
          </a:p>
          <a:p>
            <a:pPr marL="342900" eaLnBrk="1" hangingPunct="1">
              <a:lnSpc>
                <a:spcPct val="80000"/>
              </a:lnSpc>
              <a:buSzPct val="125000"/>
              <a:buNone/>
            </a:pPr>
            <a:r>
              <a:rPr lang="en-US" altLang="ja-JP" sz="1600" i="1" dirty="0" smtClean="0">
                <a:latin typeface="Trebuchet MS" pitchFamily="34" charset="0"/>
                <a:ea typeface="ＭＳ Ｐゴシック" charset="-128"/>
              </a:rPr>
              <a:t>Cover_Letter_WP_5A_M.2116_M.1801 (</a:t>
            </a:r>
            <a:r>
              <a:rPr lang="en-US" altLang="ja-JP" sz="1600" i="1" dirty="0" smtClean="0">
                <a:latin typeface="Trebuchet MS" pitchFamily="34" charset="0"/>
                <a:ea typeface="ＭＳ Ｐゴシック" charset="-128"/>
              </a:rPr>
              <a:t>2012-07-16)</a:t>
            </a:r>
            <a:endParaRPr lang="en-US" altLang="ja-JP" sz="1600" b="1" u="sng" dirty="0" smtClean="0">
              <a:latin typeface="Trebuchet MS" pitchFamily="34" charset="0"/>
              <a:ea typeface="ＭＳ Ｐゴシック" charset="-128"/>
            </a:endParaRPr>
          </a:p>
          <a:p>
            <a:pPr marL="342900" eaLnBrk="1" hangingPunct="1">
              <a:lnSpc>
                <a:spcPct val="80000"/>
              </a:lnSpc>
              <a:buSzPct val="125000"/>
              <a:buNone/>
            </a:pPr>
            <a:endParaRPr lang="en-US" altLang="ja-JP" sz="1600" b="1" u="sng" dirty="0" smtClean="0">
              <a:latin typeface="Trebuchet MS" pitchFamily="34" charset="0"/>
              <a:ea typeface="ＭＳ Ｐゴシック"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Proposed Objectives for Session #80</a:t>
            </a:r>
          </a:p>
        </p:txBody>
      </p:sp>
      <p:sp>
        <p:nvSpPr>
          <p:cNvPr id="32770"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Font typeface="Times" pitchFamily="18" charset="0"/>
              <a:buNone/>
            </a:pPr>
            <a:r>
              <a:rPr lang="en-US" altLang="ja-JP" sz="2200" b="1" u="sng" dirty="0" smtClean="0">
                <a:latin typeface="Trebuchet MS" pitchFamily="34" charset="0"/>
                <a:ea typeface="ＭＳ Ｐゴシック" charset="-128"/>
              </a:rPr>
              <a:t>Per </a:t>
            </a:r>
            <a:r>
              <a:rPr lang="en-US" altLang="ja-JP" sz="2200" b="1" u="sng" dirty="0" err="1" smtClean="0">
                <a:latin typeface="Trebuchet MS" pitchFamily="34" charset="0"/>
                <a:ea typeface="ＭＳ Ｐゴシック" charset="-128"/>
              </a:rPr>
              <a:t>Workplan</a:t>
            </a:r>
            <a:endParaRPr lang="en-US" altLang="ja-JP" sz="2200" b="1" u="sng" dirty="0" smtClean="0">
              <a:latin typeface="Trebuchet MS" pitchFamily="34" charset="0"/>
              <a:ea typeface="ＭＳ Ｐゴシック" charset="-128"/>
            </a:endParaRPr>
          </a:p>
          <a:p>
            <a:pPr marL="342900" eaLnBrk="1" hangingPunct="1">
              <a:buSzPct val="125000"/>
            </a:pPr>
            <a:r>
              <a:rPr lang="en-US" altLang="ja-JP" sz="1600" b="1" dirty="0" smtClean="0">
                <a:latin typeface="Trebuchet MS" pitchFamily="34" charset="0"/>
                <a:ea typeface="ＭＳ Ｐゴシック" charset="-128"/>
              </a:rPr>
              <a:t>Review ITU-R status</a:t>
            </a:r>
          </a:p>
          <a:p>
            <a:pPr marL="342900" eaLnBrk="1" hangingPunct="1">
              <a:buSzPct val="125000"/>
            </a:pPr>
            <a:r>
              <a:rPr lang="en-US" altLang="ja-JP" sz="1600" b="1" dirty="0" smtClean="0">
                <a:latin typeface="Trebuchet MS" pitchFamily="34" charset="0"/>
                <a:ea typeface="ＭＳ Ｐゴシック" charset="-128"/>
              </a:rPr>
              <a:t>Develop and finalize M.2012-1 Meeting Y+1 contribution</a:t>
            </a:r>
          </a:p>
          <a:p>
            <a:pPr marL="342900" eaLnBrk="1" hangingPunct="1">
              <a:buSzPct val="125000"/>
            </a:pPr>
            <a:r>
              <a:rPr lang="en-US" altLang="ja-JP" sz="1600" b="1" dirty="0" smtClean="0">
                <a:latin typeface="Trebuchet MS" pitchFamily="34" charset="0"/>
                <a:ea typeface="ＭＳ Ｐゴシック" charset="-128"/>
              </a:rPr>
              <a:t>Draft the liaison statement  to WATO</a:t>
            </a:r>
          </a:p>
          <a:p>
            <a:pPr marL="342900" eaLnBrk="1" hangingPunct="1">
              <a:buSzPct val="125000"/>
              <a:buFont typeface="Times" pitchFamily="18" charset="0"/>
              <a:buNone/>
            </a:pPr>
            <a:endParaRPr lang="en-US" altLang="ja-JP" sz="2400" i="1" dirty="0" smtClean="0">
              <a:latin typeface="Trebuchet MS" pitchFamily="34" charset="0"/>
              <a:ea typeface="ＭＳ Ｐゴシック" charset="-128"/>
            </a:endParaRPr>
          </a:p>
          <a:p>
            <a:pPr marL="342900" lvl="1" indent="-342900" eaLnBrk="1" hangingPunct="1">
              <a:buSzPct val="125000"/>
              <a:buFont typeface="Times" pitchFamily="18" charset="0"/>
              <a:buNone/>
            </a:pPr>
            <a:r>
              <a:rPr lang="en-US" altLang="ja-JP" sz="2200" b="1" u="sng" dirty="0" smtClean="0">
                <a:latin typeface="Trebuchet MS" pitchFamily="34" charset="0"/>
                <a:ea typeface="ＭＳ Ｐゴシック" charset="-128"/>
              </a:rPr>
              <a:t>Beyond </a:t>
            </a:r>
            <a:r>
              <a:rPr lang="en-US" altLang="ja-JP" sz="2200" b="1" u="sng" dirty="0" err="1" smtClean="0">
                <a:latin typeface="Trebuchet MS" pitchFamily="34" charset="0"/>
                <a:ea typeface="ＭＳ Ｐゴシック" charset="-128"/>
              </a:rPr>
              <a:t>Workplan</a:t>
            </a:r>
            <a:r>
              <a:rPr lang="en-US" altLang="ja-JP" sz="2200" b="1" u="sng" dirty="0" smtClean="0">
                <a:latin typeface="Trebuchet MS" pitchFamily="34" charset="0"/>
                <a:ea typeface="ＭＳ Ｐゴシック" charset="-128"/>
              </a:rPr>
              <a:t>:</a:t>
            </a:r>
          </a:p>
          <a:p>
            <a:pPr marL="342900" eaLnBrk="1" hangingPunct="1">
              <a:buSzPct val="125000"/>
            </a:pPr>
            <a:r>
              <a:rPr lang="en-US" altLang="ja-JP" sz="1600" b="1" dirty="0" smtClean="0">
                <a:latin typeface="Trebuchet MS" pitchFamily="34" charset="0"/>
                <a:ea typeface="ＭＳ Ｐゴシック" charset="-128"/>
              </a:rPr>
              <a:t>Review inputs/liaisons, and prepare responses and any other output documents to external organizations as necessary</a:t>
            </a:r>
          </a:p>
          <a:p>
            <a:pPr marL="342900" eaLnBrk="1" hangingPunct="1">
              <a:buSzPct val="125000"/>
            </a:pPr>
            <a:r>
              <a:rPr lang="en-US" altLang="ja-JP" sz="1600" b="1" dirty="0" smtClean="0">
                <a:latin typeface="Trebuchet MS" pitchFamily="34" charset="0"/>
                <a:ea typeface="ＭＳ Ｐゴシック" charset="-128"/>
              </a:rPr>
              <a:t>Update ITU-R LG </a:t>
            </a:r>
            <a:r>
              <a:rPr lang="en-US" altLang="ja-JP" sz="1600" b="1" dirty="0" err="1" smtClean="0">
                <a:latin typeface="Trebuchet MS" pitchFamily="34" charset="0"/>
                <a:ea typeface="ＭＳ Ｐゴシック" charset="-128"/>
              </a:rPr>
              <a:t>workplan</a:t>
            </a:r>
            <a:r>
              <a:rPr lang="en-US" altLang="ja-JP" sz="1600" b="1" dirty="0" smtClean="0">
                <a:latin typeface="Trebuchet MS" pitchFamily="34" charset="0"/>
                <a:ea typeface="ＭＳ Ｐゴシック" charset="-128"/>
              </a:rPr>
              <a:t> as appropriate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bwMode="auto">
          <a:xfrm>
            <a:off x="457200" y="1143000"/>
            <a:ext cx="8229600" cy="4983163"/>
          </a:xfrm>
          <a:noFill/>
          <a:ln>
            <a:miter lim="800000"/>
            <a:headEnd/>
            <a:tailEnd/>
          </a:ln>
        </p:spPr>
        <p:txBody>
          <a:bodyPr vert="horz" wrap="square" lIns="91440" tIns="45720" rIns="91440" bIns="45720" numCol="1" anchor="t" anchorCtr="0" compatLnSpc="1">
            <a:prstTxWarp prst="textNoShape">
              <a:avLst/>
            </a:prstTxWarp>
          </a:bodyPr>
          <a:lstStyle/>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Introduction, approval of the agenda</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and follow </a:t>
            </a:r>
            <a:r>
              <a:rPr lang="en-US" altLang="ja-JP" sz="1800" dirty="0" err="1" smtClean="0">
                <a:latin typeface="Trebuchet MS" pitchFamily="34" charset="0"/>
                <a:ea typeface="ＭＳ Ｐゴシック" charset="-128"/>
              </a:rPr>
              <a:t>workplan</a:t>
            </a:r>
            <a:r>
              <a:rPr lang="en-US" altLang="ja-JP" sz="1800" dirty="0" smtClean="0">
                <a:latin typeface="Trebuchet MS" pitchFamily="34" charset="0"/>
                <a:ea typeface="ＭＳ Ｐゴシック" charset="-128"/>
              </a:rPr>
              <a:t> of IEEE802.16-12-0260-01-Gdoc</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Work Items: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3-1)	Review ITU-R status</a:t>
            </a:r>
          </a:p>
          <a:p>
            <a:pPr marL="496888" lvl="1" indent="0" eaLnBrk="1" hangingPunct="1">
              <a:buSzPct val="99000"/>
              <a:buFont typeface="Times" pitchFamily="18" charset="0"/>
              <a:buNone/>
            </a:pPr>
            <a:r>
              <a:rPr lang="en-US" altLang="ja-JP" sz="1400" dirty="0" smtClean="0">
                <a:latin typeface="Trebuchet MS" pitchFamily="34" charset="0"/>
                <a:ea typeface="ＭＳ Ｐゴシック" charset="-128"/>
              </a:rPr>
              <a:t>3-2)  Develop and finalize M.2012-1 Meeting Y+1 contribution</a:t>
            </a:r>
          </a:p>
          <a:p>
            <a:pPr marL="496888" lvl="1" indent="0" eaLnBrk="1" hangingPunct="1">
              <a:buSzPct val="99000"/>
              <a:buNone/>
            </a:pPr>
            <a:r>
              <a:rPr lang="en-US" altLang="ja-JP" sz="1400" dirty="0" smtClean="0">
                <a:latin typeface="Trebuchet MS" pitchFamily="34" charset="0"/>
                <a:ea typeface="ＭＳ Ｐゴシック" charset="-128"/>
              </a:rPr>
              <a:t>3-3)	Draft the liaison statement  to WATO</a:t>
            </a:r>
            <a:endParaRPr lang="en-US" altLang="ja-JP" sz="1800" i="1"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Review inputs/liaisons, and prepare responses and any other output documents to external organizations as necessary</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Update </a:t>
            </a:r>
            <a:r>
              <a:rPr lang="en-US" altLang="ja-JP" sz="1800" dirty="0" err="1" smtClean="0">
                <a:latin typeface="Trebuchet MS" pitchFamily="34" charset="0"/>
                <a:ea typeface="ＭＳ Ｐゴシック" charset="-128"/>
              </a:rPr>
              <a:t>workplan</a:t>
            </a:r>
            <a:endParaRPr lang="en-US" altLang="ja-JP" sz="1800" dirty="0" smtClean="0">
              <a:latin typeface="Trebuchet MS" pitchFamily="34" charset="0"/>
              <a:ea typeface="ＭＳ Ｐゴシック" charset="-128"/>
            </a:endParaRP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Approve all outgoing documents</a:t>
            </a:r>
          </a:p>
          <a:p>
            <a:pPr eaLnBrk="1" hangingPunct="1">
              <a:buSzPct val="99000"/>
              <a:buFont typeface="Times" pitchFamily="18" charset="0"/>
              <a:buAutoNum type="arabicParenR"/>
            </a:pPr>
            <a:r>
              <a:rPr lang="en-US" altLang="ja-JP" sz="1800" dirty="0" smtClean="0">
                <a:latin typeface="Trebuchet MS" pitchFamily="34" charset="0"/>
                <a:ea typeface="ＭＳ Ｐゴシック"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rIns="40639"/>
          <a:lstStyle/>
          <a:p>
            <a:pPr marL="39688" algn="ctr">
              <a:defRPr/>
            </a:pPr>
            <a:r>
              <a:rPr kumimoji="0" lang="en-US" altLang="ja-JP" sz="3200" b="1" dirty="0">
                <a:latin typeface="Trebuchet MS" pitchFamily="34" charset="0"/>
                <a:ea typeface="ＭＳ Ｐゴシック" pitchFamily="50" charset="-128"/>
              </a:rPr>
              <a:t>Proposed Agenda for the Week</a:t>
            </a:r>
            <a:endParaRPr kumimoji="0" lang="en-US" altLang="ja-JP" sz="3200" b="1" kern="0" dirty="0">
              <a:solidFill>
                <a:schemeClr val="tx1"/>
              </a:solidFill>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31"/>
          <p:cNvSpPr>
            <a:spLocks noGrp="1" noChangeArrowheads="1"/>
          </p:cNvSpPr>
          <p:nvPr>
            <p:ph type="title"/>
          </p:nvPr>
        </p:nvSpPr>
        <p:spPr bwMode="auto">
          <a:xfrm>
            <a:off x="457200" y="46038"/>
            <a:ext cx="8229600" cy="868362"/>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charset="-128"/>
              </a:rPr>
              <a:t>Proposed Schedule for the Week</a:t>
            </a:r>
          </a:p>
        </p:txBody>
      </p:sp>
      <p:graphicFrame>
        <p:nvGraphicFramePr>
          <p:cNvPr id="34865" name="Group 49"/>
          <p:cNvGraphicFramePr>
            <a:graphicFrameLocks noGrp="1"/>
          </p:cNvGraphicFramePr>
          <p:nvPr/>
        </p:nvGraphicFramePr>
        <p:xfrm>
          <a:off x="0" y="1066800"/>
          <a:ext cx="9144000" cy="5791201"/>
        </p:xfrm>
        <a:graphic>
          <a:graphicData uri="http://schemas.openxmlformats.org/drawingml/2006/table">
            <a:tbl>
              <a:tblPr/>
              <a:tblGrid>
                <a:gridCol w="762000"/>
                <a:gridCol w="1947863"/>
                <a:gridCol w="2014537"/>
                <a:gridCol w="2217738"/>
                <a:gridCol w="2201862"/>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08:00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10:00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1) – 7)</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Room: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rPr>
                        <a:t>Ford C (3rd Level)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60000"/>
                        <a:lumOff val="4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393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10:30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12:30</a:t>
                      </a: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208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13:30</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 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15:30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B2B2B2"/>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r h="16097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PM-2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16:00 </a:t>
                      </a:r>
                      <a:r>
                        <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to </a:t>
                      </a:r>
                      <a:r>
                        <a:rPr kumimoji="0" lang="en-US" altLang="ja-JP" sz="1600" b="0" i="0" u="sng" strike="noStrike" cap="none" normalizeH="0" baseline="0" smtClean="0">
                          <a:ln>
                            <a:noFill/>
                          </a:ln>
                          <a:solidFill>
                            <a:srgbClr val="000000"/>
                          </a:solidFill>
                          <a:effectLst/>
                          <a:latin typeface="Trebuchet MS" pitchFamily="34" charset="0"/>
                          <a:ea typeface="ＭＳ Ｐゴシック" charset="-128"/>
                          <a:sym typeface="Times New Roman" pitchFamily="18" charset="0"/>
                        </a:rPr>
                        <a:t>18:00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rgbClr val="000000"/>
                        </a:solidFill>
                        <a:effectLst/>
                        <a:latin typeface="Trebuchet MS" pitchFamily="34" charset="0"/>
                        <a:ea typeface="ＭＳ Ｐゴシック"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3">
                        <a:lumMod val="75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35219</TotalTime>
  <Pages>0</Pages>
  <Words>413</Words>
  <Characters>0</Characters>
  <Application>Microsoft Office PowerPoint</Application>
  <PresentationFormat>画面に合わせる (4:3)</PresentationFormat>
  <Lines>0</Lines>
  <Paragraphs>109</Paragraphs>
  <Slides>8</Slides>
  <Notes>1</Notes>
  <HiddenSlides>0</HiddenSlides>
  <MMClips>0</MMClips>
  <ScaleCrop>false</ScaleCrop>
  <HeadingPairs>
    <vt:vector size="4" baseType="variant">
      <vt:variant>
        <vt:lpstr>テーマ</vt:lpstr>
      </vt:variant>
      <vt:variant>
        <vt:i4>2</vt:i4>
      </vt:variant>
      <vt:variant>
        <vt:lpstr>スライド タイトル</vt:lpstr>
      </vt:variant>
      <vt:variant>
        <vt:i4>8</vt:i4>
      </vt:variant>
    </vt:vector>
  </HeadingPairs>
  <TitlesOfParts>
    <vt:vector size="10" baseType="lpstr">
      <vt:lpstr>Template - No Graphics</vt:lpstr>
      <vt:lpstr>Template</vt:lpstr>
      <vt:lpstr>スライド 1</vt:lpstr>
      <vt:lpstr>ITU-R Liaison Group Report -  Session #80 Opening Plenary</vt:lpstr>
      <vt:lpstr>Input Documents for Session #80 (1/3)</vt:lpstr>
      <vt:lpstr>Input Documents for Session #80 (2/3)</vt:lpstr>
      <vt:lpstr>Input Documents for Session #80 (3/3)</vt:lpstr>
      <vt:lpstr>Proposed Objectives for Session #80</vt:lpstr>
      <vt:lpstr>スライド 7</vt:lpstr>
      <vt:lpstr>Proposed Schedule for the Week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user</cp:lastModifiedBy>
  <cp:revision>563</cp:revision>
  <dcterms:modified xsi:type="dcterms:W3CDTF">2012-07-16T19:05:46Z</dcterms:modified>
</cp:coreProperties>
</file>