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89" r:id="rId4"/>
    <p:sldId id="297" r:id="rId5"/>
    <p:sldId id="294" r:id="rId6"/>
    <p:sldId id="293" r:id="rId7"/>
    <p:sldId id="299" r:id="rId8"/>
    <p:sldId id="300" r:id="rId9"/>
    <p:sldId id="295" r:id="rId10"/>
    <p:sldId id="296" r:id="rId11"/>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98" autoAdjust="0"/>
    <p:restoredTop sz="98826" autoAdjust="0"/>
  </p:normalViewPr>
  <p:slideViewPr>
    <p:cSldViewPr>
      <p:cViewPr varScale="1">
        <p:scale>
          <a:sx n="72" d="100"/>
          <a:sy n="72" d="100"/>
        </p:scale>
        <p:origin x="-97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92147EF-37A6-4397-9118-AE7A3BD0AE4D}" type="datetimeFigureOut">
              <a:rPr lang="en-US" altLang="ja-JP"/>
              <a:pPr>
                <a:defRPr/>
              </a:pPr>
              <a:t>7/19/2012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D8B98581-CD94-4739-836B-7E77FC997782}"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ln>
            <a:miter lim="800000"/>
            <a:headEnd/>
            <a:tailEnd/>
          </a:ln>
        </p:spPr>
        <p:txBody>
          <a:bodyPr/>
          <a:lstStyle/>
          <a:p>
            <a:pPr>
              <a:defRPr/>
            </a:pPr>
            <a:fld id="{C80D39D7-2146-4505-BC0A-50CAC8E8EEA0}" type="slidenum">
              <a:rPr lang="en-US" altLang="ja-JP"/>
              <a:pPr>
                <a:defRPr/>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B93C433A-7479-47FF-8BD0-A55376AB339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0A30DE1-4175-4F0C-9527-ECFA2284C4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72C0E2A0-B520-4CDF-B598-A7BB7EBCEC5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363B092B-7C57-43E7-A0C0-85113CD4147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テキスト ボックス 3"/>
          <p:cNvSpPr txBox="1"/>
          <p:nvPr userDrawn="1"/>
        </p:nvSpPr>
        <p:spPr>
          <a:xfrm>
            <a:off x="4191000" y="6519863"/>
            <a:ext cx="673100" cy="338137"/>
          </a:xfrm>
          <a:prstGeom prst="rect">
            <a:avLst/>
          </a:prstGeom>
          <a:noFill/>
        </p:spPr>
        <p:txBody>
          <a:bodyPr>
            <a:spAutoFit/>
          </a:bodyPr>
          <a:lstStyle/>
          <a:p>
            <a:pPr algn="ctr">
              <a:defRPr/>
            </a:pPr>
            <a:fld id="{D86BAAC4-C5FB-4D06-B436-E0F40E22791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9CC0468-58C0-4300-98A2-FEEFECDB1545}"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テキスト ボックス 6"/>
          <p:cNvSpPr txBox="1"/>
          <p:nvPr userDrawn="1"/>
        </p:nvSpPr>
        <p:spPr>
          <a:xfrm>
            <a:off x="4191000" y="6519863"/>
            <a:ext cx="673100" cy="338137"/>
          </a:xfrm>
          <a:prstGeom prst="rect">
            <a:avLst/>
          </a:prstGeom>
          <a:noFill/>
        </p:spPr>
        <p:txBody>
          <a:bodyPr>
            <a:spAutoFit/>
          </a:bodyPr>
          <a:lstStyle/>
          <a:p>
            <a:pPr algn="ctr">
              <a:defRPr/>
            </a:pPr>
            <a:fld id="{1D9E20BC-9D23-4927-82D9-7F2674AC26F4}"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テキスト ボックス 2"/>
          <p:cNvSpPr txBox="1"/>
          <p:nvPr userDrawn="1"/>
        </p:nvSpPr>
        <p:spPr>
          <a:xfrm>
            <a:off x="4191000" y="6519863"/>
            <a:ext cx="673100" cy="338137"/>
          </a:xfrm>
          <a:prstGeom prst="rect">
            <a:avLst/>
          </a:prstGeom>
          <a:noFill/>
        </p:spPr>
        <p:txBody>
          <a:bodyPr>
            <a:spAutoFit/>
          </a:bodyPr>
          <a:lstStyle/>
          <a:p>
            <a:pPr algn="ctr">
              <a:defRPr/>
            </a:pPr>
            <a:fld id="{A153926E-02A8-4F48-8288-0EE40B768D28}"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934F2DC5-CBCB-46CE-9979-B03334FBAC2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1A18E067-3F2A-4FF3-98E8-2FC9B5279ACB}"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テキスト ボックス 4"/>
          <p:cNvSpPr txBox="1"/>
          <p:nvPr userDrawn="1"/>
        </p:nvSpPr>
        <p:spPr>
          <a:xfrm>
            <a:off x="4191000" y="6519863"/>
            <a:ext cx="673100" cy="338137"/>
          </a:xfrm>
          <a:prstGeom prst="rect">
            <a:avLst/>
          </a:prstGeom>
          <a:noFill/>
        </p:spPr>
        <p:txBody>
          <a:bodyPr>
            <a:spAutoFit/>
          </a:bodyPr>
          <a:lstStyle/>
          <a:p>
            <a:pPr algn="ctr">
              <a:defRPr/>
            </a:pPr>
            <a:fld id="{97F2D055-B4C4-43DF-B2D3-6AD6467543D6}"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05885C0B-E69F-47A1-B720-28E50568C59A}"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863"/>
            <a:ext cx="673100" cy="338137"/>
          </a:xfrm>
          <a:prstGeom prst="rect">
            <a:avLst/>
          </a:prstGeom>
          <a:noFill/>
        </p:spPr>
        <p:txBody>
          <a:bodyPr>
            <a:spAutoFit/>
          </a:bodyPr>
          <a:lstStyle/>
          <a:p>
            <a:pPr algn="ctr">
              <a:defRPr/>
            </a:pPr>
            <a:fld id="{222DD561-90AE-4C0E-999B-F30E73223413}" type="slidenum">
              <a:rPr lang="ja-JP" altLang="en-US" sz="1600">
                <a:solidFill>
                  <a:schemeClr val="tx1"/>
                </a:solidFill>
                <a:latin typeface="Trebuchet MS" pitchFamily="34" charset="0"/>
                <a:ea typeface="ＭＳ Ｐゴシック" pitchFamily="50" charset="-128"/>
                <a:sym typeface="Times" pitchFamily="18" charset="0"/>
              </a:rPr>
              <a:pPr algn="ctr">
                <a:defRPr/>
              </a:pPr>
              <a:t>&lt;#&gt;</a:t>
            </a:fld>
            <a:endParaRPr lang="ja-JP" altLang="en-US" sz="1600" dirty="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#80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16-12-0499-00-Gdoc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2012-07-19</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smtClean="0">
                <a:solidFill>
                  <a:schemeClr val="tx1"/>
                </a:solidFill>
                <a:latin typeface="Times" pitchFamily="18" charset="0"/>
                <a:cs typeface="Times" pitchFamily="18" charset="0"/>
                <a:sym typeface="Times" pitchFamily="18" charset="0"/>
              </a:rPr>
              <a:t>			Voice:	+81 45 8602459</a:t>
            </a:r>
          </a:p>
          <a:p>
            <a:pPr marL="382588"/>
            <a:r>
              <a:rPr kumimoji="0" lang="en-US" altLang="ja-JP" sz="1200" dirty="0" smtClean="0">
                <a:solidFill>
                  <a:schemeClr val="tx1"/>
                </a:solidFill>
                <a:latin typeface="Times" pitchFamily="18" charset="0"/>
                <a:cs typeface="Times" pitchFamily="18" charset="0"/>
                <a:sym typeface="Times" pitchFamily="18" charset="0"/>
              </a:rPr>
              <a:t>Hitachi, Ltd.			E-mail:	hajime.kanzaki.ad@hitachi.com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#80,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dirty="0" smtClean="0">
                <a:ea typeface="ＭＳ Ｐゴシック" charset="-128"/>
                <a:cs typeface="Arial" charset="0"/>
                <a:sym typeface="Arial" charset="0"/>
              </a:rPr>
              <a:t>ITU-R Liaison Group Report - </a:t>
            </a:r>
            <a:br>
              <a:rPr lang="en-US" altLang="ja-JP" dirty="0" smtClean="0">
                <a:ea typeface="ＭＳ Ｐゴシック" charset="-128"/>
                <a:cs typeface="Arial" charset="0"/>
                <a:sym typeface="Arial" charset="0"/>
              </a:rPr>
            </a:br>
            <a:r>
              <a:rPr lang="en-US" altLang="ja-JP" dirty="0" smtClean="0">
                <a:ea typeface="ＭＳ Ｐゴシック" charset="-128"/>
                <a:cs typeface="Arial" charset="0"/>
                <a:sym typeface="Arial" charset="0"/>
              </a:rPr>
              <a:t>Session #80 Closing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cs typeface="Arial" charset="0"/>
                <a:sym typeface="Arial" charset="0"/>
              </a:rPr>
              <a:t>Hajime </a:t>
            </a:r>
            <a:r>
              <a:rPr lang="en-US" altLang="ja-JP" dirty="0" err="1" smtClean="0">
                <a:ea typeface="ＭＳ Ｐゴシック" charset="-128"/>
                <a:cs typeface="Arial" charset="0"/>
                <a:sym typeface="Arial" charset="0"/>
              </a:rPr>
              <a:t>Kanzaki</a:t>
            </a: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ea typeface="ＭＳ Ｐゴシック" charset="-128"/>
                <a:sym typeface="Arial" charset="0"/>
              </a:rPr>
              <a:t>IEEE 802.16 WG Session #80</a:t>
            </a:r>
          </a:p>
          <a:p>
            <a:pPr marL="0" lvl="1" indent="0" algn="ctr" eaLnBrk="1" hangingPunct="1">
              <a:lnSpc>
                <a:spcPct val="90000"/>
              </a:lnSpc>
              <a:buNone/>
            </a:pPr>
            <a:r>
              <a:rPr lang="en-US" altLang="ja-JP" dirty="0" smtClean="0">
                <a:ea typeface="ＭＳ Ｐゴシック" charset="-128"/>
                <a:sym typeface="Arial" charset="0"/>
              </a:rPr>
              <a:t>San Diego, CA, USA, 16-19 July 2012</a:t>
            </a:r>
          </a:p>
          <a:p>
            <a:pPr marL="0" lvl="1" indent="0" algn="ctr" eaLnBrk="1" hangingPunct="1">
              <a:lnSpc>
                <a:spcPct val="90000"/>
              </a:lnSpc>
              <a:buFont typeface="Times" pitchFamily="18" charset="0"/>
              <a:buNone/>
            </a:pPr>
            <a:endParaRPr lang="en-US" altLang="ja-JP" dirty="0" smtClean="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IEEE802.16-12-0260-01-Gdoc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Y+1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WATO</a:t>
            </a:r>
          </a:p>
          <a:p>
            <a:pPr marL="496888" lvl="1" indent="0" eaLnBrk="1" hangingPunct="1">
              <a:buSzPct val="99000"/>
              <a:buNone/>
            </a:pPr>
            <a:r>
              <a:rPr lang="en-US" altLang="ja-JP" sz="1400" dirty="0" smtClean="0">
                <a:latin typeface="Trebuchet MS" pitchFamily="34" charset="0"/>
                <a:ea typeface="ＭＳ Ｐゴシック" charset="-128"/>
              </a:rPr>
              <a:t>3-4)</a:t>
            </a:r>
            <a:r>
              <a:rPr lang="en-US" altLang="ja-JP" sz="1400" i="1" dirty="0" smtClean="0">
                <a:latin typeface="Trebuchet MS" pitchFamily="34" charset="0"/>
                <a:ea typeface="ＭＳ Ｐゴシック" charset="-128"/>
              </a:rPr>
              <a:t>  </a:t>
            </a:r>
            <a:r>
              <a:rPr lang="en-US" altLang="ja-JP" sz="1400" dirty="0" smtClean="0">
                <a:latin typeface="Trebuchet MS" pitchFamily="34" charset="0"/>
                <a:ea typeface="ＭＳ Ｐゴシック" charset="-128"/>
              </a:rPr>
              <a:t>Draft Certification and reference and transposition statement for M.1457-11</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smtClean="0">
                <a:latin typeface="Trebuchet MS" pitchFamily="34" charset="0"/>
                <a:ea typeface="ＭＳ Ｐゴシック" pitchFamily="50" charset="-128"/>
              </a:rPr>
              <a:t>Agenda </a:t>
            </a:r>
            <a:r>
              <a:rPr kumimoji="0" lang="en-US" altLang="ja-JP" sz="3200" b="1" dirty="0">
                <a:latin typeface="Trebuchet MS" pitchFamily="34" charset="0"/>
                <a:ea typeface="ＭＳ Ｐゴシック" pitchFamily="50" charset="-128"/>
              </a:rPr>
              <a:t>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Outcomes of Session #80</a:t>
            </a:r>
          </a:p>
        </p:txBody>
      </p:sp>
      <p:sp>
        <p:nvSpPr>
          <p:cNvPr id="31746"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2000" b="1" u="sng" dirty="0" smtClean="0">
                <a:latin typeface="Trebuchet MS" pitchFamily="34" charset="0"/>
                <a:ea typeface="ＭＳ Ｐゴシック" charset="-128"/>
              </a:rPr>
              <a:t>Per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Develop and finalize M.2012-1 Meeting Y+1 contribution</a:t>
            </a:r>
            <a:endParaRPr lang="en-US" altLang="ja-JP" sz="1800" b="1" i="1" dirty="0" smtClean="0">
              <a:solidFill>
                <a:srgbClr val="FF0000"/>
              </a:solidFill>
              <a:latin typeface="Trebuchet MS" pitchFamily="34" charset="0"/>
              <a:ea typeface="ＭＳ Ｐゴシック" charset="-128"/>
            </a:endParaRP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16-12-0487-00-Gdoc </a:t>
            </a:r>
            <a:r>
              <a:rPr lang="en-US" altLang="ja-JP" sz="1600" i="1" dirty="0" smtClean="0">
                <a:latin typeface="Trebuchet MS" pitchFamily="34" charset="0"/>
                <a:ea typeface="ＭＳ Ｐゴシック" charset="-128"/>
              </a:rPr>
              <a:t>- Draft contribution ITU-R WP 5D-Update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Already submitted to 802.18</a:t>
            </a:r>
          </a:p>
          <a:p>
            <a:pPr marL="342900" eaLnBrk="1" hangingPunct="1">
              <a:lnSpc>
                <a:spcPct val="80000"/>
              </a:lnSpc>
              <a:buSzPct val="125000"/>
            </a:pPr>
            <a:r>
              <a:rPr lang="en-US" altLang="ja-JP" sz="1800" b="1" dirty="0" smtClean="0">
                <a:latin typeface="Trebuchet MS" pitchFamily="34" charset="0"/>
                <a:ea typeface="ＭＳ Ｐゴシック" charset="-128"/>
              </a:rPr>
              <a:t>Draft the liaison statement  to WATO</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16-12-0488-00-Gdoc </a:t>
            </a:r>
            <a:r>
              <a:rPr lang="en-US" altLang="ja-JP" sz="1600" i="1" dirty="0" smtClean="0">
                <a:latin typeface="Trebuchet MS" pitchFamily="34" charset="0"/>
                <a:ea typeface="ＭＳ Ｐゴシック" charset="-128"/>
              </a:rPr>
              <a:t>- Draft Statement to WATO members regarding Meeting Y+1 Contribution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toward Rec. ITU-R M.2012-1</a:t>
            </a:r>
          </a:p>
          <a:p>
            <a:pPr marL="342900" eaLnBrk="1" hangingPunct="1">
              <a:lnSpc>
                <a:spcPct val="80000"/>
              </a:lnSpc>
              <a:buSzPct val="125000"/>
            </a:pPr>
            <a:r>
              <a:rPr lang="en-US" altLang="ja-JP" sz="1800" b="1" dirty="0" smtClean="0">
                <a:latin typeface="Trebuchet MS" pitchFamily="34" charset="0"/>
                <a:ea typeface="ＭＳ Ｐゴシック" charset="-128"/>
              </a:rPr>
              <a:t>Draft Certification and reference and transposition statement for M.1457-11</a:t>
            </a:r>
          </a:p>
          <a:p>
            <a:pPr marL="342900" eaLnBrk="1" hangingPunct="1">
              <a:lnSpc>
                <a:spcPct val="80000"/>
              </a:lnSpc>
              <a:buSzPct val="125000"/>
              <a:buFont typeface="Trebuchet MS" pitchFamily="34" charset="0"/>
              <a:buChar char="−"/>
            </a:pPr>
            <a:r>
              <a:rPr lang="en-US" altLang="ja-JP" sz="1600" b="1" i="1" dirty="0" smtClean="0">
                <a:latin typeface="Trebuchet MS" pitchFamily="34" charset="0"/>
                <a:ea typeface="ＭＳ Ｐゴシック" charset="-128"/>
              </a:rPr>
              <a:t>16-12-0460-00-Gcon </a:t>
            </a:r>
            <a:r>
              <a:rPr lang="en-US" altLang="ja-JP" sz="1600" i="1" dirty="0" smtClean="0">
                <a:latin typeface="Trebuchet MS" pitchFamily="34" charset="0"/>
                <a:ea typeface="ＭＳ Ｐゴシック" charset="-128"/>
              </a:rPr>
              <a:t>- Draft certification of references and transposition statement for M.1457-11</a:t>
            </a:r>
          </a:p>
          <a:p>
            <a:pPr marL="342900" eaLnBrk="1" hangingPunct="1">
              <a:lnSpc>
                <a:spcPct val="80000"/>
              </a:lnSpc>
              <a:buSzPct val="125000"/>
            </a:pPr>
            <a:endParaRPr lang="en-US" altLang="ja-JP" sz="2000" b="1" u="sng" dirty="0" smtClean="0">
              <a:latin typeface="Trebuchet MS" pitchFamily="34" charset="0"/>
              <a:ea typeface="ＭＳ Ｐゴシック" charset="-128"/>
            </a:endParaRPr>
          </a:p>
          <a:p>
            <a:pPr marL="342900" eaLnBrk="1" hangingPunct="1">
              <a:lnSpc>
                <a:spcPct val="80000"/>
              </a:lnSpc>
              <a:buSzPct val="125000"/>
              <a:buNone/>
            </a:pPr>
            <a:r>
              <a:rPr lang="en-US" altLang="ja-JP" sz="2000" b="1" u="sng" dirty="0" smtClean="0">
                <a:latin typeface="Trebuchet MS" pitchFamily="34" charset="0"/>
                <a:ea typeface="ＭＳ Ｐゴシック" charset="-128"/>
              </a:rPr>
              <a:t>Beyond </a:t>
            </a:r>
            <a:r>
              <a:rPr lang="en-US" altLang="ja-JP" sz="2000" b="1" u="sng" dirty="0" err="1" smtClean="0">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Other contribution </a:t>
            </a:r>
          </a:p>
          <a:p>
            <a:pPr marL="342900" lvl="0" eaLnBrk="1" hangingPunct="1">
              <a:lnSpc>
                <a:spcPct val="80000"/>
              </a:lnSpc>
              <a:buSzPct val="125000"/>
              <a:buFont typeface="Trebuchet MS" pitchFamily="34" charset="0"/>
              <a:buChar char="−"/>
            </a:pPr>
            <a:r>
              <a:rPr lang="en-US" altLang="ja-JP" sz="1600" b="1" dirty="0" smtClean="0">
                <a:latin typeface="Trebuchet MS" pitchFamily="34" charset="0"/>
                <a:ea typeface="ＭＳ Ｐゴシック" charset="-128"/>
              </a:rPr>
              <a:t>16-12-0495-01-Gcon</a:t>
            </a:r>
            <a:r>
              <a:rPr lang="en-US" altLang="ja-JP" sz="1600" b="1" i="1" dirty="0" smtClean="0">
                <a:solidFill>
                  <a:srgbClr val="000000"/>
                </a:solidFill>
                <a:latin typeface="Trebuchet MS" pitchFamily="34" charset="0"/>
                <a:ea typeface="ＭＳ Ｐゴシック" charset="-128"/>
              </a:rPr>
              <a:t> </a:t>
            </a:r>
            <a:r>
              <a:rPr lang="en-US" altLang="ja-JP" sz="1600" i="1" dirty="0" smtClean="0">
                <a:solidFill>
                  <a:srgbClr val="000000"/>
                </a:solidFill>
                <a:latin typeface="Trebuchet MS" pitchFamily="34" charset="0"/>
                <a:ea typeface="ＭＳ Ｐゴシック" charset="-128"/>
              </a:rPr>
              <a:t>- </a:t>
            </a:r>
            <a:r>
              <a:rPr lang="en-US" altLang="ja-JP" sz="1600" i="1" dirty="0" smtClean="0">
                <a:latin typeface="Trebuchet MS" pitchFamily="34" charset="0"/>
                <a:ea typeface="ＭＳ Ｐゴシック" charset="-128"/>
              </a:rPr>
              <a:t>Proposed Contribution to ITU-R WP 5D -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of Rec. ITU-R M.1457-11 (Meeting X)</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pPr>
            <a:r>
              <a:rPr lang="en-US" altLang="ja-JP" sz="1800" b="1" dirty="0" smtClean="0">
                <a:solidFill>
                  <a:srgbClr val="000000"/>
                </a:solidFill>
                <a:latin typeface="Trebuchet MS" pitchFamily="34" charset="0"/>
                <a:ea typeface="ＭＳ Ｐゴシック" charset="-128"/>
              </a:rPr>
              <a:t>Update </a:t>
            </a:r>
            <a:r>
              <a:rPr lang="en-US" altLang="ja-JP" sz="1800" b="1" dirty="0" err="1" smtClean="0">
                <a:solidFill>
                  <a:srgbClr val="000000"/>
                </a:solidFill>
                <a:latin typeface="Trebuchet MS" pitchFamily="34" charset="0"/>
                <a:ea typeface="ＭＳ Ｐゴシック" charset="-128"/>
              </a:rPr>
              <a:t>workplan</a:t>
            </a:r>
            <a:endParaRPr lang="en-US" altLang="ja-JP" sz="1800" b="1" dirty="0" smtClean="0">
              <a:solidFill>
                <a:srgbClr val="000000"/>
              </a:solidFill>
              <a:latin typeface="Trebuchet MS" pitchFamily="34" charset="0"/>
              <a:ea typeface="ＭＳ Ｐゴシック" charset="-128"/>
            </a:endParaRPr>
          </a:p>
          <a:p>
            <a:pPr marL="342900" lvl="0" eaLnBrk="1" hangingPunct="1">
              <a:lnSpc>
                <a:spcPct val="80000"/>
              </a:lnSpc>
              <a:buSzPct val="125000"/>
              <a:buFont typeface="Trebuchet MS" pitchFamily="34" charset="0"/>
              <a:buChar char="−"/>
            </a:pPr>
            <a:r>
              <a:rPr lang="en-US" altLang="ja-JP" sz="1600" b="1" i="1" dirty="0" smtClean="0">
                <a:solidFill>
                  <a:srgbClr val="000000"/>
                </a:solidFill>
                <a:latin typeface="Trebuchet MS" pitchFamily="34" charset="0"/>
                <a:ea typeface="ＭＳ Ｐゴシック" charset="-128"/>
              </a:rPr>
              <a:t>16-12-0260-02-Gdoc </a:t>
            </a:r>
            <a:r>
              <a:rPr lang="en-US" altLang="ja-JP" sz="1600" i="1" dirty="0" smtClean="0">
                <a:solidFill>
                  <a:srgbClr val="000000"/>
                </a:solidFill>
                <a:latin typeface="Trebuchet MS" pitchFamily="34" charset="0"/>
                <a:ea typeface="ＭＳ Ｐゴシック" charset="-128"/>
              </a:rPr>
              <a:t>- IEEE 802.16 ITU-R Liaison Group </a:t>
            </a:r>
            <a:r>
              <a:rPr lang="en-US" altLang="ja-JP" sz="1600" i="1" dirty="0" err="1" smtClean="0">
                <a:solidFill>
                  <a:srgbClr val="000000"/>
                </a:solidFill>
                <a:latin typeface="Trebuchet MS" pitchFamily="34" charset="0"/>
                <a:ea typeface="ＭＳ Ｐゴシック" charset="-128"/>
              </a:rPr>
              <a:t>Workplan</a:t>
            </a: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(1/3)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802.16-12-0407-00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Report from ITU-R WP5A on acceptance of IEEE contribution 41E (CRS2)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802.16-12-0408-00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IMT-2000 OFDMA TDD WMAN submission toward Rev. 11 of </a:t>
            </a:r>
            <a:r>
              <a:rPr lang="en-US" altLang="ja-JP" sz="1600" i="1" dirty="0" err="1" smtClean="0">
                <a:latin typeface="Trebuchet MS" pitchFamily="34" charset="0"/>
                <a:ea typeface="ＭＳ Ｐゴシック" charset="-128"/>
              </a:rPr>
              <a:t>Rec</a:t>
            </a:r>
            <a:r>
              <a:rPr lang="en-US" altLang="ja-JP" sz="1600" i="1" dirty="0" smtClean="0">
                <a:latin typeface="Trebuchet MS" pitchFamily="34" charset="0"/>
                <a:ea typeface="ＭＳ Ｐゴシック" charset="-128"/>
              </a:rPr>
              <a:t> ITU-R M.1457 (Meeting X+2) [as ITU-R 5D/65]</a:t>
            </a:r>
            <a:r>
              <a:rPr lang="en-US" altLang="ja-JP" sz="1600" b="1" i="1" dirty="0" smtClean="0">
                <a:latin typeface="Trebuchet MS" pitchFamily="34" charset="0"/>
                <a:ea typeface="ＭＳ Ｐゴシック" charset="-128"/>
              </a:rPr>
              <a:t> -&gt;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802.16-12-0409-00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Radio Interface of Rec. M.2012 (Meeting Y) [as ITU-R 5D/64] </a:t>
            </a:r>
            <a:r>
              <a:rPr lang="en-US" altLang="ja-JP" sz="1600" b="1" i="1" dirty="0" smtClean="0">
                <a:latin typeface="Trebuchet MS" pitchFamily="34" charset="0"/>
                <a:ea typeface="ＭＳ Ｐゴシック" charset="-128"/>
              </a:rPr>
              <a:t>-&gt; Noted</a:t>
            </a:r>
            <a:endParaRPr lang="en-US" altLang="ja-JP" sz="1800" b="1"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802.16-12-0410-00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Liaison on "Working document towards a preliminary draft new Report ITU-R (LMS.CRS2)" [as 5A/41]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802.16-12-0472-00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Planning for Development of IMT-Advanced Parameter Set for ITU-R JTG 4-5-6-7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endParaRPr lang="en-US" altLang="ja-JP" sz="18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(2/3)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ITU-R documents</a:t>
            </a:r>
          </a:p>
          <a:p>
            <a:pPr marL="342900" eaLnBrk="1" hangingPunct="1">
              <a:lnSpc>
                <a:spcPct val="80000"/>
              </a:lnSpc>
              <a:buSzPct val="125000"/>
              <a:buFont typeface="Arial" pitchFamily="34" charset="0"/>
              <a:buChar char="•"/>
            </a:pPr>
            <a:r>
              <a:rPr lang="en-US" altLang="ja-JP" sz="1800" b="1" dirty="0" smtClean="0">
                <a:latin typeface="Trebuchet MS" pitchFamily="34" charset="0"/>
                <a:ea typeface="ＭＳ Ｐゴシック" charset="-128"/>
              </a:rPr>
              <a:t>IEEE 802.18-12-0053-00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 a Preliminary DRAFT REVISION OF RECOMMENDATION ITU-R M.1801-1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endParaRPr lang="en-US" altLang="ja-JP" sz="1800" b="1" dirty="0" smtClean="0">
              <a:latin typeface="Trebuchet MS" pitchFamily="34" charset="0"/>
              <a:ea typeface="ＭＳ Ｐゴシック" charset="-128"/>
            </a:endParaRPr>
          </a:p>
          <a:p>
            <a:pPr marL="342900" eaLnBrk="1" hangingPunct="1">
              <a:lnSpc>
                <a:spcPct val="80000"/>
              </a:lnSpc>
              <a:buSzPct val="125000"/>
            </a:pPr>
            <a:r>
              <a:rPr lang="en-US" altLang="ja-JP" sz="1800" b="1" dirty="0" smtClean="0">
                <a:latin typeface="Trebuchet MS" pitchFamily="34" charset="0"/>
                <a:ea typeface="ＭＳ Ｐゴシック" charset="-128"/>
              </a:rPr>
              <a:t>IEEE 802.18-12-0054-00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TOWARDS A PRELIMINARY DRAFT REVISION OF REPORT ITU-R M.2116-1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802.18-12-0056-00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Working document towards a PDN Report ITU-R SM.[SMART_GRID] - Smart grid power management systems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802.18-12-0055-00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LIAISON TO ITU-R STUDY GROUP 1 REGARDING G.wnb, </a:t>
            </a:r>
            <a:r>
              <a:rPr lang="en-US" altLang="ja-JP" sz="1600" b="1" i="1" dirty="0" smtClean="0">
                <a:latin typeface="Trebuchet MS" pitchFamily="34" charset="0"/>
                <a:ea typeface="ＭＳ Ｐゴシック" charset="-128"/>
              </a:rPr>
              <a:t>-&gt; </a:t>
            </a:r>
            <a:r>
              <a:rPr lang="en-US" altLang="ja-JP" sz="1600" b="1" dirty="0" smtClean="0">
                <a:latin typeface="Trebuchet MS" pitchFamily="34" charset="0"/>
                <a:ea typeface="ＭＳ Ｐゴシック" charset="-128"/>
              </a:rPr>
              <a:t>Noted</a:t>
            </a:r>
          </a:p>
          <a:p>
            <a:pPr marL="342900" eaLnBrk="1" hangingPunct="1">
              <a:lnSpc>
                <a:spcPct val="80000"/>
              </a:lnSpc>
              <a:buSzPct val="125000"/>
            </a:pPr>
            <a:r>
              <a:rPr lang="en-US" altLang="ja-JP" sz="1800" b="1" dirty="0" smtClean="0">
                <a:latin typeface="Trebuchet MS" pitchFamily="34" charset="0"/>
                <a:ea typeface="ＭＳ Ｐゴシック" charset="-128"/>
              </a:rPr>
              <a:t>IEEE 802.18-12-0061-00</a:t>
            </a:r>
          </a:p>
          <a:p>
            <a:pPr marL="355600" indent="0" eaLnBrk="1" hangingPunct="1">
              <a:lnSpc>
                <a:spcPct val="80000"/>
              </a:lnSpc>
              <a:buSzPct val="125000"/>
              <a:buNone/>
            </a:pPr>
            <a:r>
              <a:rPr lang="en-US" altLang="ja-JP" sz="1600" i="1" dirty="0" smtClean="0">
                <a:latin typeface="Trebuchet MS" pitchFamily="34" charset="0"/>
                <a:ea typeface="ＭＳ Ｐゴシック" charset="-128"/>
              </a:rPr>
              <a:t>Cover_Letter_WP_5A_M.2116_M.1801 </a:t>
            </a:r>
            <a:r>
              <a:rPr lang="en-US" altLang="ja-JP" sz="1600" b="1" dirty="0" smtClean="0">
                <a:latin typeface="Trebuchet MS" pitchFamily="34" charset="0"/>
                <a:ea typeface="ＭＳ Ｐゴシック" charset="-128"/>
              </a:rPr>
              <a:t>-&gt; Refer to </a:t>
            </a:r>
            <a:r>
              <a:rPr lang="en-US" altLang="ja-JP" sz="1600" b="1" dirty="0" err="1" smtClean="0">
                <a:latin typeface="Trebuchet MS" pitchFamily="34" charset="0"/>
                <a:ea typeface="ＭＳ Ｐゴシック" charset="-128"/>
              </a:rPr>
              <a:t>workplan</a:t>
            </a:r>
            <a:endParaRPr lang="en-US" altLang="ja-JP" sz="1600" b="1" dirty="0" smtClean="0">
              <a:latin typeface="Trebuchet MS" pitchFamily="34" charset="0"/>
              <a:ea typeface="ＭＳ Ｐゴシック" charset="-128"/>
            </a:endParaRPr>
          </a:p>
          <a:p>
            <a:pPr marL="342900" eaLnBrk="1" hangingPunct="1">
              <a:lnSpc>
                <a:spcPct val="80000"/>
              </a:lnSpc>
              <a:buSzPct val="125000"/>
              <a:buFont typeface="Times" pitchFamily="18" charset="0"/>
              <a:buNone/>
            </a:pPr>
            <a:endParaRPr lang="en-US" altLang="ja-JP" sz="20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Review Results (3/3)</a:t>
            </a:r>
          </a:p>
        </p:txBody>
      </p:sp>
      <p:sp>
        <p:nvSpPr>
          <p:cNvPr id="32770" name="Rectangle 2"/>
          <p:cNvSpPr>
            <a:spLocks noGrp="1" noChangeArrowheads="1"/>
          </p:cNvSpPr>
          <p:nvPr>
            <p:ph type="body" idx="1"/>
          </p:nvPr>
        </p:nvSpPr>
        <p:spPr bwMode="auto">
          <a:xfrm>
            <a:off x="457200" y="762000"/>
            <a:ext cx="8229600" cy="59436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dirty="0" smtClean="0">
                <a:latin typeface="Trebuchet MS" pitchFamily="34" charset="0"/>
                <a:ea typeface="ＭＳ Ｐゴシック" charset="-128"/>
              </a:rPr>
              <a:t>On IMT-2000 Administrative Statement</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802.16-12-0460-00-Gcon </a:t>
            </a:r>
          </a:p>
          <a:p>
            <a:pPr marL="355600" lvl="1" indent="0" eaLnBrk="1" hangingPunct="1">
              <a:lnSpc>
                <a:spcPct val="80000"/>
              </a:lnSpc>
              <a:spcBef>
                <a:spcPts val="800"/>
              </a:spcBef>
              <a:buSzPct val="125000"/>
              <a:buNone/>
            </a:pPr>
            <a:r>
              <a:rPr lang="en-US" altLang="ja-JP" sz="1600" i="1" dirty="0" smtClean="0">
                <a:latin typeface="Trebuchet MS" pitchFamily="34" charset="0"/>
                <a:ea typeface="ＭＳ Ｐゴシック" charset="-128"/>
              </a:rPr>
              <a:t>Draft certification of references and transposition statement for M.1457-11</a:t>
            </a:r>
            <a:br>
              <a:rPr lang="en-US" altLang="ja-JP" sz="1600" i="1" dirty="0" smtClean="0">
                <a:latin typeface="Trebuchet MS" pitchFamily="34" charset="0"/>
                <a:ea typeface="ＭＳ Ｐゴシック" charset="-128"/>
              </a:rPr>
            </a:br>
            <a:r>
              <a:rPr lang="en-US" altLang="ja-JP" sz="1600" b="1" dirty="0" smtClean="0">
                <a:latin typeface="Trebuchet MS" pitchFamily="34" charset="0"/>
                <a:ea typeface="ＭＳ Ｐゴシック" charset="-128"/>
              </a:rPr>
              <a:t>-&gt; Approved (No action)</a:t>
            </a:r>
            <a:r>
              <a:rPr lang="en-US" altLang="ja-JP" sz="1600" i="1" dirty="0" smtClean="0">
                <a:latin typeface="Trebuchet MS" pitchFamily="34" charset="0"/>
                <a:ea typeface="ＭＳ Ｐゴシック" charset="-128"/>
              </a:rPr>
              <a:t> </a:t>
            </a:r>
          </a:p>
          <a:p>
            <a:pPr marL="342900" eaLnBrk="1" hangingPunct="1">
              <a:lnSpc>
                <a:spcPct val="80000"/>
              </a:lnSpc>
              <a:buSzPct val="125000"/>
            </a:pPr>
            <a:r>
              <a:rPr lang="en-US" altLang="ja-JP" sz="1800" b="1" dirty="0" smtClean="0">
                <a:latin typeface="Trebuchet MS" pitchFamily="34" charset="0"/>
                <a:ea typeface="ＭＳ Ｐゴシック" charset="-128"/>
              </a:rPr>
              <a:t>IEEE 802.16-12-0495-01-Gcon </a:t>
            </a:r>
          </a:p>
          <a:p>
            <a:pPr marL="355600" lvl="1" indent="0" eaLnBrk="1" hangingPunct="1">
              <a:lnSpc>
                <a:spcPct val="80000"/>
              </a:lnSpc>
              <a:spcBef>
                <a:spcPts val="800"/>
              </a:spcBef>
              <a:buSzPct val="125000"/>
              <a:buNone/>
            </a:pPr>
            <a:r>
              <a:rPr lang="en-US" altLang="ja-JP" sz="1600" i="1" dirty="0" smtClean="0">
                <a:latin typeface="Trebuchet MS" pitchFamily="34" charset="0"/>
                <a:ea typeface="ＭＳ Ｐゴシック" charset="-128"/>
              </a:rPr>
              <a:t>Proposed Contribution to ITU-R WP 5D - Update of </a:t>
            </a:r>
            <a:r>
              <a:rPr lang="en-US" altLang="ja-JP" sz="1600" i="1" dirty="0" err="1" smtClean="0">
                <a:latin typeface="Trebuchet MS" pitchFamily="34" charset="0"/>
                <a:ea typeface="ＭＳ Ｐゴシック" charset="-128"/>
              </a:rPr>
              <a:t>Subclause</a:t>
            </a:r>
            <a:r>
              <a:rPr lang="en-US" altLang="ja-JP" sz="1600" i="1" dirty="0" smtClean="0">
                <a:latin typeface="Trebuchet MS" pitchFamily="34" charset="0"/>
                <a:ea typeface="ＭＳ Ｐゴシック" charset="-128"/>
              </a:rPr>
              <a:t> 5.6 of Rec. ITU-R M.1457-11 (Meeting X)</a:t>
            </a:r>
            <a:br>
              <a:rPr lang="en-US" altLang="ja-JP" sz="1600" i="1" dirty="0" smtClean="0">
                <a:latin typeface="Trebuchet MS" pitchFamily="34" charset="0"/>
                <a:ea typeface="ＭＳ Ｐゴシック" charset="-128"/>
              </a:rPr>
            </a:br>
            <a:r>
              <a:rPr lang="en-US" altLang="ja-JP" sz="1600" b="1" dirty="0" smtClean="0">
                <a:latin typeface="Trebuchet MS" pitchFamily="34" charset="0"/>
                <a:ea typeface="ＭＳ Ｐゴシック" charset="-128"/>
              </a:rPr>
              <a:t>-&gt; Approved (No action)</a:t>
            </a:r>
            <a:r>
              <a:rPr lang="en-US" altLang="ja-JP" sz="1600" i="1" dirty="0" smtClean="0">
                <a:latin typeface="Trebuchet MS" pitchFamily="34" charset="0"/>
                <a:ea typeface="ＭＳ Ｐゴシック" charset="-128"/>
              </a:rPr>
              <a:t> </a:t>
            </a:r>
          </a:p>
          <a:p>
            <a:pPr marL="355600" lvl="1" indent="0" eaLnBrk="1" hangingPunct="1">
              <a:lnSpc>
                <a:spcPct val="80000"/>
              </a:lnSpc>
              <a:spcBef>
                <a:spcPts val="800"/>
              </a:spcBef>
              <a:buSzPct val="125000"/>
              <a:buNone/>
            </a:pPr>
            <a:endParaRPr lang="en-US" altLang="ja-JP" sz="1600" i="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1</a:t>
            </a:r>
            <a:endParaRPr kumimoji="0" lang="ja-JP" altLang="en-US" sz="3200" b="1" u="sng">
              <a:solidFill>
                <a:schemeClr val="tx1"/>
              </a:solidFill>
              <a:latin typeface="Trebuchet MS" pitchFamily="34" charset="0"/>
              <a:sym typeface="Times" pitchFamily="18" charset="0"/>
            </a:endParaRPr>
          </a:p>
        </p:txBody>
      </p:sp>
      <p:sp>
        <p:nvSpPr>
          <p:cNvPr id="33794"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 subject to editorial corrections.</a:t>
            </a:r>
            <a:endParaRPr kumimoji="0" lang="ja-JP" altLang="en-US" b="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1800" b="1" i="1" dirty="0" smtClean="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16-12-0487-00-Gdoc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Draft contribution ITU-R WP 5D-Update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RIT of Rec. ITU-R M.2012 (Meeting Y+1</a:t>
            </a:r>
            <a:r>
              <a:rPr kumimoji="0" lang="en-US" altLang="ja-JP" sz="1800" b="1" i="1" dirty="0" smtClean="0">
                <a:solidFill>
                  <a:schemeClr val="tx1"/>
                </a:solidFill>
                <a:latin typeface="Trebuchet MS" pitchFamily="34" charset="0"/>
                <a:sym typeface="Times" pitchFamily="18" charset="0"/>
              </a:rPr>
              <a:t>)</a:t>
            </a:r>
          </a:p>
          <a:p>
            <a:pPr lvl="1" indent="-457200">
              <a:spcBef>
                <a:spcPts val="800"/>
              </a:spcBef>
              <a:buFontTx/>
              <a:buAutoNum type="arabicParenR"/>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 </a:t>
            </a: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txBox="1">
            <a:spLocks noChangeArrowheads="1"/>
          </p:cNvSpPr>
          <p:nvPr/>
        </p:nvSpPr>
        <p:spPr bwMode="auto">
          <a:xfrm>
            <a:off x="457200" y="223838"/>
            <a:ext cx="8229600" cy="698500"/>
          </a:xfrm>
          <a:prstGeom prst="rect">
            <a:avLst/>
          </a:prstGeom>
          <a:noFill/>
          <a:ln w="12700">
            <a:noFill/>
            <a:miter lim="800000"/>
            <a:headEnd/>
            <a:tailEnd/>
          </a:ln>
        </p:spPr>
        <p:txBody>
          <a:bodyPr rIns="40639"/>
          <a:lstStyle/>
          <a:p>
            <a:pPr marL="39688" algn="ctr"/>
            <a:r>
              <a:rPr kumimoji="0" lang="en-US" altLang="ja-JP" sz="3200" b="1">
                <a:latin typeface="Trebuchet MS" pitchFamily="34" charset="0"/>
              </a:rPr>
              <a:t>Motion 2</a:t>
            </a:r>
            <a:endParaRPr kumimoji="0" lang="ja-JP" altLang="en-US" sz="3200" b="1" u="sng">
              <a:solidFill>
                <a:schemeClr val="tx1"/>
              </a:solidFill>
              <a:latin typeface="Trebuchet MS" pitchFamily="34" charset="0"/>
              <a:sym typeface="Times" pitchFamily="18" charset="0"/>
            </a:endParaRPr>
          </a:p>
        </p:txBody>
      </p:sp>
      <p:sp>
        <p:nvSpPr>
          <p:cNvPr id="34818" name="Rectangle 2"/>
          <p:cNvSpPr txBox="1">
            <a:spLocks noChangeArrowheads="1"/>
          </p:cNvSpPr>
          <p:nvPr/>
        </p:nvSpPr>
        <p:spPr bwMode="auto">
          <a:xfrm>
            <a:off x="457200" y="914400"/>
            <a:ext cx="8229600" cy="5562600"/>
          </a:xfrm>
          <a:prstGeom prst="rect">
            <a:avLst/>
          </a:prstGeom>
          <a:noFill/>
          <a:ln w="12700">
            <a:noFill/>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To approve the following documents</a:t>
            </a:r>
            <a:r>
              <a:rPr kumimoji="0" lang="ja-JP" altLang="en-US" sz="2800" b="1" dirty="0">
                <a:solidFill>
                  <a:schemeClr val="tx1"/>
                </a:solidFill>
                <a:latin typeface="Trebuchet MS" pitchFamily="34" charset="0"/>
                <a:sym typeface="Times" pitchFamily="18" charset="0"/>
              </a:rPr>
              <a:t> </a:t>
            </a:r>
            <a:r>
              <a:rPr kumimoji="0" lang="en-US" altLang="ja-JP" sz="2800" b="1" dirty="0">
                <a:solidFill>
                  <a:schemeClr val="tx1"/>
                </a:solidFill>
                <a:latin typeface="Trebuchet MS" pitchFamily="34" charset="0"/>
                <a:sym typeface="Times" pitchFamily="18" charset="0"/>
              </a:rPr>
              <a:t>and authorize the WG Chair to forward them to its recipients subject to any editorial corrections.</a:t>
            </a:r>
          </a:p>
          <a:p>
            <a:pPr lvl="1" indent="-457200">
              <a:spcBef>
                <a:spcPts val="800"/>
              </a:spcBef>
              <a:buFontTx/>
              <a:buAutoNum type="arabicParenR"/>
            </a:pPr>
            <a:r>
              <a:rPr kumimoji="0" lang="en-US" altLang="ja-JP" sz="1800" b="1" i="1" dirty="0" smtClean="0">
                <a:solidFill>
                  <a:schemeClr val="tx1"/>
                </a:solidFill>
                <a:latin typeface="Trebuchet MS" pitchFamily="34" charset="0"/>
                <a:sym typeface="Times" pitchFamily="18" charset="0"/>
              </a:rPr>
              <a:t>16-12-0488-00-Gdoc </a:t>
            </a:r>
            <a:r>
              <a:rPr kumimoji="0" lang="en-US" altLang="ja-JP" sz="1800" b="1" i="1" dirty="0">
                <a:solidFill>
                  <a:schemeClr val="tx1"/>
                </a:solidFill>
                <a:latin typeface="Trebuchet MS" pitchFamily="34" charset="0"/>
                <a:sym typeface="Times" pitchFamily="18" charset="0"/>
              </a:rPr>
              <a:t>- </a:t>
            </a:r>
            <a:r>
              <a:rPr kumimoji="0" lang="en-US" altLang="ja-JP" sz="1800" b="1" i="1" dirty="0" smtClean="0">
                <a:solidFill>
                  <a:schemeClr val="tx1"/>
                </a:solidFill>
                <a:latin typeface="Trebuchet MS" pitchFamily="34" charset="0"/>
                <a:sym typeface="Times" pitchFamily="18" charset="0"/>
              </a:rPr>
              <a:t>Draft Statement to WATO members regarding Meeting Y+1 Contribution of </a:t>
            </a:r>
            <a:r>
              <a:rPr kumimoji="0" lang="en-US" altLang="ja-JP" sz="1800" b="1" i="1" dirty="0" err="1" smtClean="0">
                <a:solidFill>
                  <a:schemeClr val="tx1"/>
                </a:solidFill>
                <a:latin typeface="Trebuchet MS" pitchFamily="34" charset="0"/>
                <a:sym typeface="Times" pitchFamily="18" charset="0"/>
              </a:rPr>
              <a:t>WirelessMAN</a:t>
            </a:r>
            <a:r>
              <a:rPr kumimoji="0" lang="en-US" altLang="ja-JP" sz="1800" b="1" i="1" dirty="0" smtClean="0">
                <a:solidFill>
                  <a:schemeClr val="tx1"/>
                </a:solidFill>
                <a:latin typeface="Trebuchet MS" pitchFamily="34" charset="0"/>
                <a:sym typeface="Times" pitchFamily="18" charset="0"/>
              </a:rPr>
              <a:t>-Advanced toward Rec. ITU-R M.2012-1</a:t>
            </a:r>
            <a:endParaRPr kumimoji="0" lang="en-US" altLang="ja-JP" sz="1800" b="1" i="1" dirty="0">
              <a:solidFill>
                <a:schemeClr val="tx1"/>
              </a:solidFill>
              <a:latin typeface="Trebuchet MS" pitchFamily="34" charset="0"/>
              <a:sym typeface="Times" pitchFamily="18" charset="0"/>
            </a:endParaRPr>
          </a:p>
          <a:p>
            <a:pPr lvl="1" indent="-457200">
              <a:spcBef>
                <a:spcPts val="800"/>
              </a:spcBef>
            </a:pPr>
            <a:endParaRPr kumimoji="0" lang="en-US" altLang="ja-JP" sz="1600" b="1" i="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Moved: </a:t>
            </a:r>
            <a:r>
              <a:rPr kumimoji="0" lang="en-US" altLang="ja-JP" sz="1800" b="1" dirty="0" smtClean="0">
                <a:solidFill>
                  <a:schemeClr val="tx1"/>
                </a:solidFill>
                <a:latin typeface="Trebuchet MS" pitchFamily="34" charset="0"/>
                <a:sym typeface="Times" pitchFamily="18" charset="0"/>
              </a:rPr>
              <a:t>Hajime </a:t>
            </a:r>
            <a:r>
              <a:rPr kumimoji="0" lang="en-US" altLang="ja-JP" sz="1800" b="1" dirty="0" err="1" smtClean="0">
                <a:solidFill>
                  <a:schemeClr val="tx1"/>
                </a:solidFill>
                <a:latin typeface="Trebuchet MS" pitchFamily="34" charset="0"/>
                <a:sym typeface="Times" pitchFamily="18" charset="0"/>
              </a:rPr>
              <a:t>Kanzaki</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Seconded: </a:t>
            </a: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30836</TotalTime>
  <Pages>0</Pages>
  <Words>418</Words>
  <Characters>0</Characters>
  <Application>Microsoft Office PowerPoint</Application>
  <PresentationFormat>画面に合わせる (4:3)</PresentationFormat>
  <Lines>0</Lines>
  <Paragraphs>109</Paragraphs>
  <Slides>9</Slides>
  <Notes>1</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Template - No Graphics</vt:lpstr>
      <vt:lpstr>Template</vt:lpstr>
      <vt:lpstr>スライド 1</vt:lpstr>
      <vt:lpstr>ITU-R Liaison Group Report -  Session #80 Closing Plenary</vt:lpstr>
      <vt:lpstr>スライド 3</vt:lpstr>
      <vt:lpstr>Outcomes of Session #80</vt:lpstr>
      <vt:lpstr>Review Results (1/3)</vt:lpstr>
      <vt:lpstr>Review Results (2/3)</vt:lpstr>
      <vt:lpstr>Review Results (3/3)</vt:lpstr>
      <vt:lpstr>スライド 8</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620</cp:revision>
  <dcterms:modified xsi:type="dcterms:W3CDTF">2012-07-19T22:57:59Z</dcterms:modified>
</cp:coreProperties>
</file>