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tandards.ieee.org/guides/bylaws/sect6-7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169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1143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1pPr>
            <a:lvl2pPr marL="3429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2pPr>
            <a:lvl3pPr marL="11430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3pPr>
            <a:lvl4pPr marL="2006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4pPr>
            <a:lvl5pPr marL="20574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5pPr>
            <a:lvl6pPr marL="25146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6pPr>
            <a:lvl7pPr marL="29718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7pPr>
            <a:lvl8pPr marL="34290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8pPr>
            <a:lvl9pPr marL="38862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9pPr>
          </a:lstStyle>
          <a:p>
            <a:pPr lvl="1" algn="ctr"/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 Requirements and Specification Modifications for Wireless SCB</a:t>
            </a:r>
            <a:endParaRPr lang="en-US" alt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Document 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Number:</a:t>
            </a:r>
          </a:p>
          <a:p>
            <a:pPr lvl="1"/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IEEE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802.16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-0644-00-Shet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Date Submitted: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2012-11-07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Source: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Yung-Han Chen, Chang-</a:t>
            </a:r>
            <a:r>
              <a:rPr lang="en-US" altLang="ko-KR" sz="12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Tsai, Yu-</a:t>
            </a:r>
            <a:r>
              <a:rPr lang="en-US" altLang="ko-KR" sz="12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Chuan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Fang, Wan-Yi Lin</a:t>
            </a:r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Jen-Shun Yang, </a:t>
            </a:r>
            <a:r>
              <a:rPr lang="en-US" altLang="ko-KR" sz="12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Ching-Tarng</a:t>
            </a:r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Hsieh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ITRI		.</a:t>
            </a:r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                         		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E-mail: jsyang@itri.org.tw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Re: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Call for Contributions: IEEE </a:t>
            </a:r>
            <a:r>
              <a:rPr lang="en-US" altLang="en-US" sz="12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Std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802.16 Amendment for Small Cell Backhaul (SCB) Applications (IEEE 802.16-12-0588-01-Gdoc)</a:t>
            </a:r>
          </a:p>
          <a:p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Contribution:</a:t>
            </a:r>
          </a:p>
          <a:p>
            <a:pPr lvl="1"/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None.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Purpose: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Proposal of specific requirements and specification modifications used in wireless small cell backhaul for discussion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Notice:</a:t>
            </a:r>
          </a:p>
          <a:p>
            <a:pPr lvl="1"/>
            <a:r>
              <a:rPr lang="en-US" altLang="ko-KR" sz="10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document does not represent the agreed views of the IEEE 802.16 Working Group or any of its subgroups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</a:t>
            </a:r>
            <a:r>
              <a:rPr lang="en-US" altLang="en-US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Copyright Policy:</a:t>
            </a:r>
          </a:p>
          <a:p>
            <a:pPr marL="355600"/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contributor is familiar with the IEEE-SA Copyright Policy &lt;http://standards.ieee.org/IPR/copyrightpolicy.html&gt;	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Patent Policy:</a:t>
            </a:r>
          </a:p>
          <a:p>
            <a:pPr lvl="1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contributor is familiar with the IEEE-SA Patent Policy and Procedures:</a:t>
            </a:r>
          </a:p>
          <a:p>
            <a:pPr lvl="3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http://standards.ieee.org/guides/bylaws/sect6-7.html#6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http://standards.ieee.org/guides/opman/sect6.html#6.3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&gt;.</a:t>
            </a:r>
          </a:p>
          <a:p>
            <a:pPr lvl="1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Further information is located at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http://standards.ieee.org/board/pat/pat-material.html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http://standards.ieee.org/board/pat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&gt;.</a:t>
            </a:r>
            <a:endParaRPr lang="en-US" altLang="en-US" sz="10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691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 of Features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7260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MIMO mode: 4x4</a:t>
            </a:r>
          </a:p>
          <a:p>
            <a:r>
              <a:rPr lang="en-US" altLang="zh-TW" dirty="0" smtClean="0"/>
              <a:t>Enhanced and Robust data transmission</a:t>
            </a:r>
          </a:p>
          <a:p>
            <a:pPr lvl="1"/>
            <a:r>
              <a:rPr lang="en-US" altLang="zh-TW" dirty="0" smtClean="0"/>
              <a:t>256QAM</a:t>
            </a:r>
            <a:r>
              <a:rPr lang="en-US" altLang="zh-TW" dirty="0"/>
              <a:t>, 512QAM, and 1024 QAM options</a:t>
            </a:r>
            <a:endParaRPr lang="en-US" altLang="zh-TW" dirty="0" smtClean="0"/>
          </a:p>
          <a:p>
            <a:r>
              <a:rPr lang="en-US" altLang="zh-TW" dirty="0" smtClean="0"/>
              <a:t>Spectrum and bandwidth</a:t>
            </a:r>
          </a:p>
          <a:p>
            <a:pPr lvl="1"/>
            <a:r>
              <a:rPr lang="en-US" altLang="zh-TW" dirty="0" smtClean="0"/>
              <a:t>Licensed bands below 11GHz</a:t>
            </a:r>
          </a:p>
          <a:p>
            <a:pPr lvl="1"/>
            <a:r>
              <a:rPr lang="en-US" altLang="zh-TW" b="1" u="sng" dirty="0" smtClean="0"/>
              <a:t>At least 40MHz bandwidth should be considered</a:t>
            </a:r>
          </a:p>
          <a:p>
            <a:pPr lvl="2"/>
            <a:r>
              <a:rPr lang="en-US" altLang="zh-TW" dirty="0" smtClean="0"/>
              <a:t>With IEEE 802.16 TDD frame structure and symmetrical DL/UL configuration, the maximum DL and UL spectral efficiency with </a:t>
            </a:r>
            <a:r>
              <a:rPr lang="en-US" altLang="zh-TW" dirty="0" err="1" smtClean="0"/>
              <a:t>uncoded</a:t>
            </a:r>
            <a:r>
              <a:rPr lang="en-US" altLang="zh-TW" dirty="0" smtClean="0"/>
              <a:t> 1024QAM are around 3.8bps/Hz, and it may require at least 40MHz bandwidth to support PTMP backhaul applications.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5615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Specific Requirements for Wireless SCB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The wireless SCB should support advanced multiple antennas technologies to decrease deployment effort and obtain the best link opportunity</a:t>
            </a:r>
          </a:p>
          <a:p>
            <a:pPr lvl="1"/>
            <a:r>
              <a:rPr lang="en-US" altLang="zh-TW" dirty="0" smtClean="0"/>
              <a:t>Auto channel sounding and calibration</a:t>
            </a:r>
          </a:p>
          <a:p>
            <a:pPr lvl="1"/>
            <a:r>
              <a:rPr lang="en-US" altLang="zh-TW" dirty="0" err="1" smtClean="0"/>
              <a:t>Beamforming</a:t>
            </a:r>
            <a:endParaRPr lang="en-US" altLang="zh-TW" dirty="0" smtClean="0"/>
          </a:p>
          <a:p>
            <a:r>
              <a:rPr lang="en-US" altLang="zh-TW" dirty="0" smtClean="0"/>
              <a:t>The following issues and </a:t>
            </a:r>
            <a:br>
              <a:rPr lang="en-US" altLang="zh-TW" dirty="0" smtClean="0"/>
            </a:br>
            <a:r>
              <a:rPr lang="en-US" altLang="zh-TW" dirty="0" smtClean="0"/>
              <a:t>complexity of multiple hops </a:t>
            </a:r>
            <a:br>
              <a:rPr lang="en-US" altLang="zh-TW" dirty="0" smtClean="0"/>
            </a:br>
            <a:r>
              <a:rPr lang="en-US" altLang="zh-TW" dirty="0" smtClean="0"/>
              <a:t>between small cell BSs via </a:t>
            </a:r>
            <a:br>
              <a:rPr lang="en-US" altLang="zh-TW" dirty="0" smtClean="0"/>
            </a:br>
            <a:r>
              <a:rPr lang="en-US" altLang="zh-TW" dirty="0" smtClean="0"/>
              <a:t>SCB should be considered </a:t>
            </a:r>
          </a:p>
          <a:p>
            <a:pPr lvl="1"/>
            <a:r>
              <a:rPr lang="en-US" altLang="zh-TW" dirty="0" smtClean="0"/>
              <a:t>The issue of bandwidth</a:t>
            </a:r>
            <a:br>
              <a:rPr lang="en-US" altLang="zh-TW" dirty="0" smtClean="0"/>
            </a:br>
            <a:r>
              <a:rPr lang="en-US" altLang="zh-TW" dirty="0" smtClean="0"/>
              <a:t>bottleneck</a:t>
            </a:r>
          </a:p>
          <a:p>
            <a:pPr lvl="1"/>
            <a:r>
              <a:rPr lang="en-US" altLang="zh-TW" dirty="0" smtClean="0"/>
              <a:t>The issue of latency</a:t>
            </a:r>
          </a:p>
        </p:txBody>
      </p:sp>
      <p:grpSp>
        <p:nvGrpSpPr>
          <p:cNvPr id="20" name="群組 19"/>
          <p:cNvGrpSpPr/>
          <p:nvPr/>
        </p:nvGrpSpPr>
        <p:grpSpPr>
          <a:xfrm>
            <a:off x="8135520" y="4725144"/>
            <a:ext cx="756960" cy="1368152"/>
            <a:chOff x="3179644" y="1196752"/>
            <a:chExt cx="2328460" cy="5256584"/>
          </a:xfrm>
        </p:grpSpPr>
        <p:pic>
          <p:nvPicPr>
            <p:cNvPr id="21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1154" y="2058884"/>
              <a:ext cx="1576950" cy="4394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2" name="群組 21"/>
            <p:cNvGrpSpPr/>
            <p:nvPr/>
          </p:nvGrpSpPr>
          <p:grpSpPr>
            <a:xfrm>
              <a:off x="3179644" y="1196752"/>
              <a:ext cx="1018197" cy="1532457"/>
              <a:chOff x="2132989" y="3119539"/>
              <a:chExt cx="1018197" cy="1532457"/>
            </a:xfrm>
          </p:grpSpPr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21304">
                <a:off x="2126170" y="3848350"/>
                <a:ext cx="980648" cy="6266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24" name="直線接點 23"/>
              <p:cNvCxnSpPr/>
              <p:nvPr/>
            </p:nvCxnSpPr>
            <p:spPr>
              <a:xfrm flipV="1">
                <a:off x="2545876" y="3445032"/>
                <a:ext cx="0" cy="236494"/>
              </a:xfrm>
              <a:prstGeom prst="line">
                <a:avLst/>
              </a:prstGeom>
              <a:ln w="6350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接點 24"/>
              <p:cNvCxnSpPr/>
              <p:nvPr/>
            </p:nvCxnSpPr>
            <p:spPr>
              <a:xfrm flipV="1">
                <a:off x="2752320" y="3616435"/>
                <a:ext cx="0" cy="236494"/>
              </a:xfrm>
              <a:prstGeom prst="line">
                <a:avLst/>
              </a:prstGeom>
              <a:ln w="6350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橢圓 25"/>
              <p:cNvSpPr/>
              <p:nvPr/>
            </p:nvSpPr>
            <p:spPr>
              <a:xfrm>
                <a:off x="2597487" y="3411758"/>
                <a:ext cx="137629" cy="135140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7" name="橢圓 26"/>
              <p:cNvSpPr/>
              <p:nvPr/>
            </p:nvSpPr>
            <p:spPr>
              <a:xfrm>
                <a:off x="2461761" y="3280223"/>
                <a:ext cx="406182" cy="396542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8" name="橢圓 27"/>
              <p:cNvSpPr/>
              <p:nvPr/>
            </p:nvSpPr>
            <p:spPr>
              <a:xfrm>
                <a:off x="2305025" y="3119539"/>
                <a:ext cx="722553" cy="720080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29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2989" y="4222085"/>
                <a:ext cx="254872" cy="4156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0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9949" y="4222085"/>
                <a:ext cx="261237" cy="4156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31" name="群組 30"/>
          <p:cNvGrpSpPr/>
          <p:nvPr/>
        </p:nvGrpSpPr>
        <p:grpSpPr>
          <a:xfrm>
            <a:off x="6986273" y="3824489"/>
            <a:ext cx="756960" cy="1368152"/>
            <a:chOff x="3179644" y="1196752"/>
            <a:chExt cx="2328460" cy="5256584"/>
          </a:xfrm>
        </p:grpSpPr>
        <p:pic>
          <p:nvPicPr>
            <p:cNvPr id="32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1154" y="2058884"/>
              <a:ext cx="1576950" cy="4394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3" name="群組 32"/>
            <p:cNvGrpSpPr/>
            <p:nvPr/>
          </p:nvGrpSpPr>
          <p:grpSpPr>
            <a:xfrm>
              <a:off x="3179644" y="1196752"/>
              <a:ext cx="1018197" cy="1532457"/>
              <a:chOff x="2132989" y="3119539"/>
              <a:chExt cx="1018197" cy="1532457"/>
            </a:xfrm>
          </p:grpSpPr>
          <p:pic>
            <p:nvPicPr>
              <p:cNvPr id="34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21304">
                <a:off x="2126170" y="3848350"/>
                <a:ext cx="980648" cy="6266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35" name="直線接點 34"/>
              <p:cNvCxnSpPr/>
              <p:nvPr/>
            </p:nvCxnSpPr>
            <p:spPr>
              <a:xfrm flipV="1">
                <a:off x="2545876" y="3445032"/>
                <a:ext cx="0" cy="236494"/>
              </a:xfrm>
              <a:prstGeom prst="line">
                <a:avLst/>
              </a:prstGeom>
              <a:ln w="6350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接點 35"/>
              <p:cNvCxnSpPr/>
              <p:nvPr/>
            </p:nvCxnSpPr>
            <p:spPr>
              <a:xfrm flipV="1">
                <a:off x="2752320" y="3616435"/>
                <a:ext cx="0" cy="236494"/>
              </a:xfrm>
              <a:prstGeom prst="line">
                <a:avLst/>
              </a:prstGeom>
              <a:ln w="6350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橢圓 36"/>
              <p:cNvSpPr/>
              <p:nvPr/>
            </p:nvSpPr>
            <p:spPr>
              <a:xfrm>
                <a:off x="2597487" y="3411758"/>
                <a:ext cx="137629" cy="135140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8" name="橢圓 37"/>
              <p:cNvSpPr/>
              <p:nvPr/>
            </p:nvSpPr>
            <p:spPr>
              <a:xfrm>
                <a:off x="2461761" y="3280223"/>
                <a:ext cx="406182" cy="396542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9" name="橢圓 38"/>
              <p:cNvSpPr/>
              <p:nvPr/>
            </p:nvSpPr>
            <p:spPr>
              <a:xfrm>
                <a:off x="2305025" y="3119539"/>
                <a:ext cx="722553" cy="720080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40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2989" y="4222085"/>
                <a:ext cx="254872" cy="4156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1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9949" y="4222085"/>
                <a:ext cx="261237" cy="4156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42" name="群組 41"/>
          <p:cNvGrpSpPr/>
          <p:nvPr/>
        </p:nvGrpSpPr>
        <p:grpSpPr>
          <a:xfrm>
            <a:off x="5744136" y="4466743"/>
            <a:ext cx="756960" cy="1368152"/>
            <a:chOff x="3179644" y="1196752"/>
            <a:chExt cx="2328460" cy="5256584"/>
          </a:xfrm>
        </p:grpSpPr>
        <p:pic>
          <p:nvPicPr>
            <p:cNvPr id="43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1154" y="2058884"/>
              <a:ext cx="1576950" cy="4394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4" name="群組 43"/>
            <p:cNvGrpSpPr/>
            <p:nvPr/>
          </p:nvGrpSpPr>
          <p:grpSpPr>
            <a:xfrm>
              <a:off x="3179644" y="1196752"/>
              <a:ext cx="1018197" cy="1532457"/>
              <a:chOff x="2132989" y="3119539"/>
              <a:chExt cx="1018197" cy="1532457"/>
            </a:xfrm>
          </p:grpSpPr>
          <p:pic>
            <p:nvPicPr>
              <p:cNvPr id="45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21304">
                <a:off x="2126170" y="3848350"/>
                <a:ext cx="980648" cy="6266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46" name="直線接點 45"/>
              <p:cNvCxnSpPr/>
              <p:nvPr/>
            </p:nvCxnSpPr>
            <p:spPr>
              <a:xfrm flipV="1">
                <a:off x="2545876" y="3445032"/>
                <a:ext cx="0" cy="236494"/>
              </a:xfrm>
              <a:prstGeom prst="line">
                <a:avLst/>
              </a:prstGeom>
              <a:ln w="6350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/>
              <p:nvPr/>
            </p:nvCxnSpPr>
            <p:spPr>
              <a:xfrm flipV="1">
                <a:off x="2752320" y="3616435"/>
                <a:ext cx="0" cy="236494"/>
              </a:xfrm>
              <a:prstGeom prst="line">
                <a:avLst/>
              </a:prstGeom>
              <a:ln w="63500" cap="rnd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橢圓 47"/>
              <p:cNvSpPr/>
              <p:nvPr/>
            </p:nvSpPr>
            <p:spPr>
              <a:xfrm>
                <a:off x="2597487" y="3411758"/>
                <a:ext cx="137629" cy="135140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9" name="橢圓 48"/>
              <p:cNvSpPr/>
              <p:nvPr/>
            </p:nvSpPr>
            <p:spPr>
              <a:xfrm>
                <a:off x="2461761" y="3280223"/>
                <a:ext cx="406182" cy="396542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0" name="橢圓 49"/>
              <p:cNvSpPr/>
              <p:nvPr/>
            </p:nvSpPr>
            <p:spPr>
              <a:xfrm>
                <a:off x="2305025" y="3119539"/>
                <a:ext cx="722553" cy="720080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51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32989" y="4222085"/>
                <a:ext cx="254872" cy="4156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2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889949" y="4222085"/>
                <a:ext cx="261237" cy="4156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53" name="閃電 52"/>
          <p:cNvSpPr/>
          <p:nvPr/>
        </p:nvSpPr>
        <p:spPr>
          <a:xfrm>
            <a:off x="7632675" y="4466743"/>
            <a:ext cx="360040" cy="190882"/>
          </a:xfrm>
          <a:prstGeom prst="lightningBol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閃電 53"/>
          <p:cNvSpPr/>
          <p:nvPr/>
        </p:nvSpPr>
        <p:spPr>
          <a:xfrm rot="17918667">
            <a:off x="6265633" y="4224622"/>
            <a:ext cx="470926" cy="298688"/>
          </a:xfrm>
          <a:prstGeom prst="lightningBol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閃電 54"/>
          <p:cNvSpPr/>
          <p:nvPr/>
        </p:nvSpPr>
        <p:spPr>
          <a:xfrm rot="19452250">
            <a:off x="5001349" y="4161688"/>
            <a:ext cx="480320" cy="760310"/>
          </a:xfrm>
          <a:prstGeom prst="lightningBol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橢圓 55"/>
          <p:cNvSpPr/>
          <p:nvPr/>
        </p:nvSpPr>
        <p:spPr>
          <a:xfrm>
            <a:off x="5256410" y="4165540"/>
            <a:ext cx="216024" cy="8465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文字方塊 56"/>
          <p:cNvSpPr txBox="1"/>
          <p:nvPr/>
        </p:nvSpPr>
        <p:spPr>
          <a:xfrm>
            <a:off x="4674137" y="4966153"/>
            <a:ext cx="1335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 smtClean="0">
                <a:solidFill>
                  <a:srgbClr val="FF0000"/>
                </a:solidFill>
              </a:rPr>
              <a:t>Bottleneck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61" name="手繪多邊形 60"/>
          <p:cNvSpPr/>
          <p:nvPr/>
        </p:nvSpPr>
        <p:spPr>
          <a:xfrm>
            <a:off x="5565030" y="3478334"/>
            <a:ext cx="2730500" cy="1156935"/>
          </a:xfrm>
          <a:custGeom>
            <a:avLst/>
            <a:gdLst>
              <a:gd name="connsiteX0" fmla="*/ 0 w 2730500"/>
              <a:gd name="connsiteY0" fmla="*/ 661635 h 1156935"/>
              <a:gd name="connsiteX1" fmla="*/ 355600 w 2730500"/>
              <a:gd name="connsiteY1" fmla="*/ 928335 h 1156935"/>
              <a:gd name="connsiteX2" fmla="*/ 1587500 w 2730500"/>
              <a:gd name="connsiteY2" fmla="*/ 1235 h 1156935"/>
              <a:gd name="connsiteX3" fmla="*/ 2730500 w 2730500"/>
              <a:gd name="connsiteY3" fmla="*/ 1156935 h 1156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0500" h="1156935">
                <a:moveTo>
                  <a:pt x="0" y="661635"/>
                </a:moveTo>
                <a:cubicBezTo>
                  <a:pt x="45508" y="850018"/>
                  <a:pt x="91017" y="1038402"/>
                  <a:pt x="355600" y="928335"/>
                </a:cubicBezTo>
                <a:cubicBezTo>
                  <a:pt x="620183" y="818268"/>
                  <a:pt x="1191683" y="-36865"/>
                  <a:pt x="1587500" y="1235"/>
                </a:cubicBezTo>
                <a:cubicBezTo>
                  <a:pt x="1983317" y="39335"/>
                  <a:pt x="2356908" y="598135"/>
                  <a:pt x="2730500" y="1156935"/>
                </a:cubicBezTo>
              </a:path>
            </a:pathLst>
          </a:custGeom>
          <a:noFill/>
          <a:ln>
            <a:solidFill>
              <a:srgbClr val="0070C0"/>
            </a:solidFill>
            <a:prstDash val="sysDash"/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文字方塊 61"/>
          <p:cNvSpPr txBox="1"/>
          <p:nvPr/>
        </p:nvSpPr>
        <p:spPr>
          <a:xfrm>
            <a:off x="6501096" y="3109002"/>
            <a:ext cx="1335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 smtClean="0">
                <a:solidFill>
                  <a:srgbClr val="0070C0"/>
                </a:solidFill>
              </a:rPr>
              <a:t>Latency</a:t>
            </a:r>
            <a:endParaRPr lang="zh-TW" altLang="en-US" b="1" dirty="0">
              <a:solidFill>
                <a:srgbClr val="0070C0"/>
              </a:solidFill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7912850" y="5143557"/>
            <a:ext cx="71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 smtClean="0"/>
              <a:t>Small cell BS</a:t>
            </a:r>
            <a:endParaRPr lang="zh-TW" altLang="en-US" sz="1200" b="1" dirty="0"/>
          </a:p>
        </p:txBody>
      </p:sp>
      <p:sp>
        <p:nvSpPr>
          <p:cNvPr id="64" name="文字方塊 63"/>
          <p:cNvSpPr txBox="1"/>
          <p:nvPr/>
        </p:nvSpPr>
        <p:spPr>
          <a:xfrm>
            <a:off x="6740318" y="4229469"/>
            <a:ext cx="71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 smtClean="0"/>
              <a:t>Small cell BS</a:t>
            </a:r>
            <a:endParaRPr lang="zh-TW" altLang="en-US" sz="1200" b="1" dirty="0"/>
          </a:p>
        </p:txBody>
      </p:sp>
      <p:sp>
        <p:nvSpPr>
          <p:cNvPr id="65" name="文字方塊 64"/>
          <p:cNvSpPr txBox="1"/>
          <p:nvPr/>
        </p:nvSpPr>
        <p:spPr>
          <a:xfrm>
            <a:off x="6003382" y="4824381"/>
            <a:ext cx="71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b="1" dirty="0" smtClean="0"/>
              <a:t>Small cell BS</a:t>
            </a:r>
            <a:endParaRPr lang="zh-TW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26359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Modifications of Specification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It is suggested to review the following messages to reduce the overhead for SCB-specific applications</a:t>
            </a:r>
            <a:endParaRPr lang="en-US" altLang="zh-TW" dirty="0"/>
          </a:p>
          <a:p>
            <a:pPr lvl="1"/>
            <a:r>
              <a:rPr lang="en-US" altLang="zh-TW" dirty="0" smtClean="0"/>
              <a:t>DCD</a:t>
            </a:r>
          </a:p>
          <a:p>
            <a:pPr lvl="1"/>
            <a:r>
              <a:rPr lang="en-US" altLang="zh-TW" dirty="0" smtClean="0"/>
              <a:t>UCD</a:t>
            </a:r>
          </a:p>
          <a:p>
            <a:r>
              <a:rPr lang="en-US" altLang="zh-TW" dirty="0" smtClean="0"/>
              <a:t>It is suggested to disable the following </a:t>
            </a:r>
            <a:r>
              <a:rPr lang="en-US" altLang="zh-TW" dirty="0"/>
              <a:t>functions for SCB-specific </a:t>
            </a:r>
            <a:r>
              <a:rPr lang="en-US" altLang="zh-TW" dirty="0" smtClean="0"/>
              <a:t>applications</a:t>
            </a:r>
            <a:endParaRPr lang="en-US" altLang="zh-TW" dirty="0"/>
          </a:p>
          <a:p>
            <a:pPr lvl="1"/>
            <a:r>
              <a:rPr lang="en-US" altLang="zh-TW" dirty="0"/>
              <a:t>Mobility</a:t>
            </a:r>
          </a:p>
          <a:p>
            <a:pPr lvl="1"/>
            <a:r>
              <a:rPr lang="en-US" altLang="zh-TW" dirty="0"/>
              <a:t>Idle mode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0322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Backup slide: how 3.8bps/Hz come?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Autofit/>
          </a:bodyPr>
          <a:lstStyle/>
          <a:p>
            <a:r>
              <a:rPr lang="en-US" altLang="zh-TW" sz="1800" dirty="0"/>
              <a:t>Here is the calculation of the spectral efficiency of IEEE 802.16</a:t>
            </a:r>
          </a:p>
          <a:p>
            <a:pPr lvl="1"/>
            <a:r>
              <a:rPr lang="en-US" altLang="zh-TW" sz="1600" dirty="0" smtClean="0"/>
              <a:t>1 </a:t>
            </a:r>
            <a:r>
              <a:rPr lang="en-US" altLang="zh-TW" sz="1600" dirty="0"/>
              <a:t>frame duration: 5ms.</a:t>
            </a:r>
          </a:p>
          <a:p>
            <a:pPr lvl="1"/>
            <a:r>
              <a:rPr lang="en-US" altLang="zh-TW" sz="1600" dirty="0"/>
              <a:t>Total number of symbols in a frame: 47 (symmetric DL/UL: 24:23).</a:t>
            </a:r>
          </a:p>
          <a:p>
            <a:pPr lvl="1"/>
            <a:r>
              <a:rPr lang="en-US" altLang="zh-TW" sz="1600" dirty="0"/>
              <a:t>Number of subcarriers for data in 1024-FFT (10MHz BW): ~800</a:t>
            </a:r>
            <a:r>
              <a:rPr lang="en-US" altLang="zh-TW" sz="1600" dirty="0" smtClean="0"/>
              <a:t>. (720 for data)</a:t>
            </a:r>
            <a:endParaRPr lang="en-US" altLang="zh-TW" sz="1600" dirty="0"/>
          </a:p>
          <a:p>
            <a:pPr lvl="1"/>
            <a:r>
              <a:rPr lang="en-US" altLang="zh-TW" sz="1600" dirty="0"/>
              <a:t>Number of bits with </a:t>
            </a:r>
            <a:r>
              <a:rPr lang="en-US" altLang="zh-TW" sz="1600" dirty="0" err="1"/>
              <a:t>uncoded</a:t>
            </a:r>
            <a:r>
              <a:rPr lang="en-US" altLang="zh-TW" sz="1600" dirty="0"/>
              <a:t> 1024QAM: 10.</a:t>
            </a:r>
          </a:p>
          <a:p>
            <a:pPr lvl="1"/>
            <a:r>
              <a:rPr lang="en-US" altLang="zh-TW" sz="1600" dirty="0" smtClean="0"/>
              <a:t>DL </a:t>
            </a:r>
            <a:r>
              <a:rPr lang="en-US" altLang="zh-TW" sz="1600" dirty="0"/>
              <a:t>spectral efficiency = (24 symbols * 800 subcarriers * 10 bits) / (5ms * 10MHz) = 3.84 bits/sec/Hz</a:t>
            </a:r>
            <a:r>
              <a:rPr lang="en-US" altLang="zh-TW" sz="1600" dirty="0" smtClean="0"/>
              <a:t>.</a:t>
            </a:r>
          </a:p>
          <a:p>
            <a:pPr lvl="1"/>
            <a:endParaRPr lang="en-US" altLang="zh-TW" sz="1600" dirty="0"/>
          </a:p>
          <a:p>
            <a:r>
              <a:rPr lang="en-US" altLang="zh-TW" sz="1800" dirty="0" smtClean="0"/>
              <a:t>For </a:t>
            </a:r>
            <a:r>
              <a:rPr lang="en-US" altLang="zh-TW" sz="1800" dirty="0"/>
              <a:t>10MHz BW and 4x4 MIMO, the available capacity of DL is 3.84*10MHz*4=153.6Mbps.</a:t>
            </a:r>
          </a:p>
          <a:p>
            <a:pPr lvl="1"/>
            <a:r>
              <a:rPr lang="en-US" altLang="zh-TW" sz="1600" dirty="0"/>
              <a:t>1-to-4 (point-to-multipoint) backhaul application will be 38.4Mbps per DL.</a:t>
            </a:r>
          </a:p>
          <a:p>
            <a:pPr lvl="1"/>
            <a:r>
              <a:rPr lang="en-US" altLang="zh-TW" sz="1600" dirty="0"/>
              <a:t>1-to-8 backhaul application will be 19.2Mbps per DL.</a:t>
            </a:r>
          </a:p>
          <a:p>
            <a:pPr lvl="1"/>
            <a:endParaRPr lang="en-US" altLang="zh-TW" sz="1600" dirty="0"/>
          </a:p>
          <a:p>
            <a:r>
              <a:rPr lang="en-US" altLang="zh-TW" sz="1800" dirty="0"/>
              <a:t>For 40MHz BW and 4x4 MIMO, the available capacity of DL is 614.4Mbps</a:t>
            </a:r>
          </a:p>
          <a:p>
            <a:pPr lvl="1"/>
            <a:r>
              <a:rPr lang="en-US" altLang="zh-TW" sz="1600" dirty="0"/>
              <a:t>1-to-4 backhaul application will be 153.6Mbps per DL</a:t>
            </a:r>
          </a:p>
          <a:p>
            <a:pPr lvl="1"/>
            <a:r>
              <a:rPr lang="en-US" altLang="zh-TW" sz="1600" dirty="0"/>
              <a:t>1-to-8 backhaul application will be 76.8Mbps per DL</a:t>
            </a:r>
          </a:p>
          <a:p>
            <a:endParaRPr lang="en-US" altLang="zh-TW" sz="1800" dirty="0"/>
          </a:p>
          <a:p>
            <a:r>
              <a:rPr lang="en-US" altLang="zh-TW" sz="1800" dirty="0"/>
              <a:t>The capacity of UL will be slightly lower than DL (around 4.2% degradation).</a:t>
            </a:r>
          </a:p>
          <a:p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93358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435</Words>
  <Application>Microsoft Macintosh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佈景主題</vt:lpstr>
      <vt:lpstr>PowerPoint Presentation</vt:lpstr>
      <vt:lpstr>Summary of Features</vt:lpstr>
      <vt:lpstr>Specific Requirements for Wireless SCB</vt:lpstr>
      <vt:lpstr>Modifications of Specification</vt:lpstr>
      <vt:lpstr>Backup slide: how 3.8bps/Hz come?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SCB discussion</dc:title>
  <dc:creator>yoonhaan</dc:creator>
  <cp:lastModifiedBy>CHING-TARNG HSIEH</cp:lastModifiedBy>
  <cp:revision>33</cp:revision>
  <dcterms:modified xsi:type="dcterms:W3CDTF">2012-11-07T16:58:18Z</dcterms:modified>
</cp:coreProperties>
</file>