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2" r:id="rId3"/>
    <p:sldId id="263" r:id="rId4"/>
    <p:sldId id="290" r:id="rId5"/>
    <p:sldId id="283" r:id="rId6"/>
    <p:sldId id="266" r:id="rId7"/>
    <p:sldId id="268" r:id="rId8"/>
    <p:sldId id="269" r:id="rId9"/>
    <p:sldId id="270" r:id="rId10"/>
    <p:sldId id="273" r:id="rId11"/>
    <p:sldId id="27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14" d="100"/>
          <a:sy n="114" d="100"/>
        </p:scale>
        <p:origin x="-2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16-12-0666-00-Gdoc_GRIDMAN_Opening_presentation_s82.pptx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12 November 2012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ttendance.ieee.org/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0-02-Gdoc-working-group-letter-ballot-recirc-37a-comments.cmt" TargetMode="External"/><Relationship Id="rId2" Type="http://schemas.openxmlformats.org/officeDocument/2006/relationships/hyperlink" Target="https://mentor.ieee.org/802.16/dcn/12/16-12-0616-00-Gdoc-gridman-closing-report-s81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2/16-12-0612-00-Gdoc-minutes-of-the-gridman-task-group-for-session-81.doc" TargetMode="External"/><Relationship Id="rId5" Type="http://schemas.openxmlformats.org/officeDocument/2006/relationships/hyperlink" Target="https://mentor.ieee.org/802.16/dcn/12/16-12-0560-04-Gdoc-ieee-p802-16-1a-d5-sponsor-ballot-comments.cmt" TargetMode="External"/><Relationship Id="rId4" Type="http://schemas.openxmlformats.org/officeDocument/2006/relationships/hyperlink" Target="https://mentor.ieee.org/802.16/dcn/12/16-12-0559-04-Gdoc-ieee-p802-16n-d5-sponsor-ballot-comments.cm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Opening Presentation Session #82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802.16-12-0666-00-Gdoc_GRIDMAN_Opening_presentation_s82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12-November-2012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#82 Opening Report / Agenda for </a:t>
            </a:r>
            <a:r>
              <a:rPr lang="en-US" dirty="0" smtClean="0">
                <a:latin typeface="Times" pitchFamily="18" charset="0"/>
              </a:rPr>
              <a:t> GRIDMAN Task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Sponsor Recirculation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Ballot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		Sept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 – Fwd to </a:t>
            </a:r>
            <a:r>
              <a:rPr lang="en-US" sz="2000" dirty="0" err="1" smtClean="0">
                <a:ea typeface="ＭＳ Ｐゴシック"/>
                <a:cs typeface="ＭＳ Ｐゴシック"/>
              </a:rPr>
              <a:t>RevCom</a:t>
            </a:r>
            <a:r>
              <a:rPr lang="en-US" sz="2000" dirty="0" smtClean="0">
                <a:ea typeface="ＭＳ Ｐゴシック"/>
                <a:cs typeface="ＭＳ Ｐゴシック"/>
              </a:rPr>
              <a:t>	Nov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</a:t>
            </a:r>
            <a:r>
              <a:rPr lang="en-US" sz="2000" dirty="0" smtClean="0">
                <a:ea typeface="ＭＳ Ｐゴシック"/>
                <a:cs typeface="ＭＳ Ｐゴシック"/>
              </a:rPr>
              <a:t>Mar 2013</a:t>
            </a:r>
            <a:endParaRPr lang="en-US" sz="2000" dirty="0" smtClean="0">
              <a:ea typeface="ＭＳ Ｐゴシック"/>
              <a:cs typeface="ＭＳ Ｐゴシック"/>
            </a:endParaRP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8001000" y="53340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Administrative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Review of Patent slides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This slide set is available at </a:t>
            </a:r>
            <a:r>
              <a:rPr lang="en-US" dirty="0" smtClean="0">
                <a:ea typeface="ＭＳ Ｐゴシック" pitchFamily="34" charset="-128"/>
                <a:hlinkClick r:id="rId2"/>
              </a:rPr>
              <a:t>http://standards.ieee.org/board/pat/pat-slideset.ppt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Don’t forget to sign in for your attendance</a:t>
            </a:r>
          </a:p>
          <a:p>
            <a:pPr lvl="1"/>
            <a:r>
              <a:rPr lang="en-US" dirty="0" smtClean="0">
                <a:ea typeface="ＭＳ Ｐゴシック" pitchFamily="34" charset="-128"/>
                <a:hlinkClick r:id="rId3"/>
              </a:rPr>
              <a:t>http://murphy.events.ieee.org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GRIDMAN Task Group 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#82, San Antonio, TX, USA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12 November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GRIDMAN Purpose and Scope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GRIDMAN – “Greater Reliability in Disrupted Metropolitan Area Networks”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Improving metropolitan area and field area wireless network reliability and robustness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Applications / Stakeholders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Utilities: Smart Grid, Distribution Automation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Public Safety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Disaster Relief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Government applications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Critical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678363"/>
          </a:xfrm>
        </p:spPr>
        <p:txBody>
          <a:bodyPr/>
          <a:lstStyle/>
          <a:p>
            <a:r>
              <a:rPr lang="en-US" dirty="0" smtClean="0"/>
              <a:t>Recirculation Sponsor Ballot on two drafts (P802.16n/D6  and P802.16.1a/D6) after incorporating Session #81 comment resolutions: </a:t>
            </a:r>
          </a:p>
          <a:p>
            <a:r>
              <a:rPr lang="en-US" dirty="0" smtClean="0"/>
              <a:t>Recirculation Ballot ran from 22-October-2012 to 6-November-2012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 Recirculation Ballot Results on </a:t>
            </a:r>
            <a:br>
              <a:rPr lang="en-US" dirty="0" smtClean="0"/>
            </a:br>
            <a:r>
              <a:rPr lang="en-US" dirty="0" smtClean="0"/>
              <a:t>802.16n D6 and 802.16.1a D6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results of </a:t>
            </a:r>
            <a:r>
              <a:rPr lang="en-US" dirty="0" err="1" smtClean="0"/>
              <a:t>recirc</a:t>
            </a:r>
            <a:r>
              <a:rPr lang="en-US" dirty="0" smtClean="0"/>
              <a:t> ballot on IEEE 802.16n D6  is as follows:</a:t>
            </a:r>
          </a:p>
          <a:p>
            <a:pPr lvl="1"/>
            <a:r>
              <a:rPr lang="en-US" dirty="0" smtClean="0"/>
              <a:t>79: Approve:   (96%)</a:t>
            </a:r>
          </a:p>
          <a:p>
            <a:pPr lvl="1"/>
            <a:r>
              <a:rPr lang="en-US" dirty="0" smtClean="0"/>
              <a:t>3: Disapprove  (Carried forward from first sponsor ballot)</a:t>
            </a:r>
          </a:p>
          <a:p>
            <a:pPr lvl="1"/>
            <a:r>
              <a:rPr lang="en-US" dirty="0" smtClean="0"/>
              <a:t>3: Abstain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results of </a:t>
            </a:r>
            <a:r>
              <a:rPr lang="en-US" dirty="0" err="1" smtClean="0"/>
              <a:t>recirc</a:t>
            </a:r>
            <a:r>
              <a:rPr lang="en-US" dirty="0" smtClean="0"/>
              <a:t> ballot on IEEE 802.16.1a D6 is as follows:</a:t>
            </a:r>
          </a:p>
          <a:p>
            <a:pPr lvl="1"/>
            <a:r>
              <a:rPr lang="en-US" dirty="0" smtClean="0"/>
              <a:t>    81: Approve:  43 (97%)</a:t>
            </a:r>
          </a:p>
          <a:p>
            <a:pPr lvl="1"/>
            <a:r>
              <a:rPr lang="en-US" dirty="0" smtClean="0"/>
              <a:t>    2 Disapprove (Carried forward from first sponsor ballot</a:t>
            </a:r>
          </a:p>
          <a:p>
            <a:pPr lvl="1"/>
            <a:r>
              <a:rPr lang="en-US" dirty="0" smtClean="0"/>
              <a:t>    3: Abstain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disapprove voters were contacted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 smtClean="0"/>
              <a:t>were satisfied with the changed in </a:t>
            </a:r>
            <a:r>
              <a:rPr lang="en-US" dirty="0" smtClean="0"/>
              <a:t>D6</a:t>
            </a:r>
          </a:p>
          <a:p>
            <a:r>
              <a:rPr lang="en-US" dirty="0" smtClean="0"/>
              <a:t>All </a:t>
            </a:r>
            <a:r>
              <a:rPr lang="en-US" dirty="0" smtClean="0"/>
              <a:t>disapprove votes have been changed to Approve.</a:t>
            </a:r>
          </a:p>
          <a:p>
            <a:pPr lvl="1"/>
            <a:r>
              <a:rPr lang="en-US" dirty="0" smtClean="0"/>
              <a:t>IEEE 802.16n D6:  	Approve: 82 (100%)</a:t>
            </a:r>
          </a:p>
          <a:p>
            <a:pPr lvl="1"/>
            <a:r>
              <a:rPr lang="en-US" dirty="0" smtClean="0"/>
              <a:t>IEEE 802.16.1a D6: 	Approve: 83 (100%)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#81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Closing Report – </a:t>
            </a:r>
            <a:r>
              <a:rPr lang="en-US" b="1" dirty="0" smtClean="0">
                <a:hlinkClick r:id="rId2"/>
              </a:rPr>
              <a:t>IEEE 802.16-12-0616-00-Gdoc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802.16n/D5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</a:t>
            </a:r>
            <a:r>
              <a:rPr lang="en-US" b="1" dirty="0" smtClean="0">
                <a:hlinkClick r:id="rId4"/>
              </a:rPr>
              <a:t>802.16-12-0559-04-Gdoc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802.16.1a/D5: </a:t>
            </a:r>
            <a:r>
              <a:rPr lang="en-US" b="1" dirty="0" smtClean="0">
                <a:ea typeface="ＭＳ Ｐゴシック" pitchFamily="34" charset="-128"/>
                <a:hlinkClick r:id="rId5"/>
              </a:rPr>
              <a:t>IEEE 802.</a:t>
            </a:r>
            <a:r>
              <a:rPr lang="en-US" b="1" dirty="0" smtClean="0">
                <a:hlinkClick r:id="rId5"/>
              </a:rPr>
              <a:t>16-12-0560-04-Gdoc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#81 – </a:t>
            </a:r>
            <a:r>
              <a:rPr lang="en-US" b="1" dirty="0" smtClean="0">
                <a:hlinkClick r:id="rId6"/>
              </a:rPr>
              <a:t>IEEE 802.16-12-0612-00-Gdoc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Drafts for Sponsor Recirculation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802.16-2012:		</a:t>
            </a:r>
            <a:r>
              <a:rPr lang="en-US" b="1" dirty="0" smtClean="0"/>
              <a:t> P802.16n/D6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802.16.1-2012:	</a:t>
            </a:r>
            <a:r>
              <a:rPr lang="en-US" b="1" dirty="0" smtClean="0"/>
              <a:t> P802.16.1a/D6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sponsor comments on 802.16n/D6 in commentary database </a:t>
            </a:r>
            <a:r>
              <a:rPr lang="en-US" dirty="0" smtClean="0"/>
              <a:t>IEEE </a:t>
            </a:r>
            <a:r>
              <a:rPr lang="en-US" dirty="0" smtClean="0"/>
              <a:t>802.16-12-0645-00-Gdoc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53 comments submitted (11 technical</a:t>
            </a:r>
            <a:r>
              <a:rPr lang="en-US" dirty="0" smtClean="0">
                <a:ea typeface="ＭＳ Ｐゴシック" pitchFamily="34" charset="-128"/>
              </a:rPr>
              <a:t>) in </a:t>
            </a:r>
            <a:r>
              <a:rPr lang="en-US" dirty="0" smtClean="0">
                <a:ea typeface="ＭＳ Ｐゴシック" pitchFamily="34" charset="-128"/>
              </a:rPr>
              <a:t>645-00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4 comments from Sponsor, 1 “Must be Satisfied</a:t>
            </a:r>
            <a:r>
              <a:rPr lang="en-US" dirty="0" smtClean="0">
                <a:ea typeface="ＭＳ Ｐゴシック" pitchFamily="34" charset="-128"/>
              </a:rPr>
              <a:t>”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4 late comments submitted by email (not in 645-00)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sponsor comments on 802.16.1a/D6 in commentary database </a:t>
            </a:r>
            <a:r>
              <a:rPr lang="en-US" dirty="0" smtClean="0"/>
              <a:t>IEEE </a:t>
            </a:r>
            <a:r>
              <a:rPr lang="en-US" dirty="0" smtClean="0"/>
              <a:t>802.16-12-0646-00-Gdoc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45 comments submitted (16 technical</a:t>
            </a:r>
            <a:r>
              <a:rPr lang="en-US" dirty="0" smtClean="0">
                <a:ea typeface="ＭＳ Ｐゴシック" pitchFamily="34" charset="-128"/>
              </a:rPr>
              <a:t>) in </a:t>
            </a:r>
            <a:r>
              <a:rPr lang="en-US" dirty="0" smtClean="0"/>
              <a:t>0646-00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 comments from Sponsor, None “Must be Satisfied”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#82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#82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34400" cy="4983162"/>
          </a:xfrm>
        </p:spPr>
        <p:txBody>
          <a:bodyPr/>
          <a:lstStyle/>
          <a:p>
            <a:r>
              <a:rPr lang="en-US" dirty="0" smtClean="0"/>
              <a:t>During </a:t>
            </a:r>
            <a:r>
              <a:rPr lang="en-US" dirty="0" smtClean="0"/>
              <a:t>Session #82</a:t>
            </a:r>
          </a:p>
          <a:p>
            <a:pPr lvl="1"/>
            <a:r>
              <a:rPr lang="en-US" sz="2400" dirty="0" smtClean="0"/>
              <a:t>Complete </a:t>
            </a:r>
            <a:r>
              <a:rPr lang="en-US" sz="2400" dirty="0" smtClean="0"/>
              <a:t>comment resolution on D6 Drafts</a:t>
            </a:r>
          </a:p>
          <a:p>
            <a:pPr lvl="1"/>
            <a:r>
              <a:rPr lang="en-US" sz="2400" dirty="0" smtClean="0"/>
              <a:t>Initiate Conditional Approval Process </a:t>
            </a:r>
          </a:p>
          <a:p>
            <a:r>
              <a:rPr lang="en-US" dirty="0" smtClean="0"/>
              <a:t>After Session #82</a:t>
            </a:r>
            <a:endParaRPr lang="en-US" dirty="0" smtClean="0"/>
          </a:p>
          <a:p>
            <a:pPr lvl="1"/>
            <a:r>
              <a:rPr lang="en-US" sz="2400" dirty="0" smtClean="0"/>
              <a:t>Update </a:t>
            </a:r>
            <a:r>
              <a:rPr lang="en-US" sz="2400" dirty="0" smtClean="0"/>
              <a:t>and release </a:t>
            </a:r>
            <a:r>
              <a:rPr lang="en-US" sz="2400" dirty="0" smtClean="0"/>
              <a:t>D7 </a:t>
            </a:r>
            <a:r>
              <a:rPr lang="en-US" sz="2400" dirty="0" smtClean="0"/>
              <a:t>Drafts for final </a:t>
            </a:r>
            <a:r>
              <a:rPr lang="en-US" sz="2400" dirty="0" err="1" smtClean="0"/>
              <a:t>recirc</a:t>
            </a:r>
            <a:endParaRPr lang="en-US" sz="2400" dirty="0" smtClean="0"/>
          </a:p>
          <a:p>
            <a:pPr lvl="1"/>
            <a:r>
              <a:rPr lang="en-US" sz="2400" dirty="0" smtClean="0"/>
              <a:t>Submit </a:t>
            </a:r>
            <a:r>
              <a:rPr lang="en-US" sz="2400" dirty="0" smtClean="0"/>
              <a:t>D7 Drafts to </a:t>
            </a:r>
            <a:r>
              <a:rPr lang="en-US" sz="2400" dirty="0" err="1" smtClean="0"/>
              <a:t>RevCom</a:t>
            </a:r>
            <a:r>
              <a:rPr lang="en-US" sz="2400" dirty="0" smtClean="0"/>
              <a:t> under Conditional Approval Process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GRIDMAN Session #82 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/>
        </p:nvGraphicFramePr>
        <p:xfrm>
          <a:off x="228600" y="1057275"/>
          <a:ext cx="8763000" cy="339280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4000"/>
                <a:gridCol w="1177925"/>
                <a:gridCol w="6061075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Details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72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 Nov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 – 15:30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agenda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patent slides, attendance, roster.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session #81 minutes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Sponsor </a:t>
                      </a:r>
                      <a:r>
                        <a:rPr kumimoji="0" lang="en-CA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recirc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ballot Comment Resolution and Contributions </a:t>
                      </a:r>
                    </a:p>
                  </a:txBody>
                  <a:tcPr horzOverflow="overflow"/>
                </a:tc>
              </a:tr>
              <a:tr h="954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Nov 2012</a:t>
                      </a: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08:00 – 12:30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Resolution and Contributions </a:t>
                      </a: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Sept 2012</a:t>
                      </a: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 – 15:30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Sponsor ballot Comment Resolution and Contributions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Motions for conditional approval process as needed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work plan and schedule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New business and closing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6293</TotalTime>
  <Words>403</Words>
  <Application>Microsoft Office PowerPoint</Application>
  <PresentationFormat>On-screen Show (4:3)</PresentationFormat>
  <Paragraphs>123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Slide 1</vt:lpstr>
      <vt:lpstr>802.16 GRIDMAN Task Group Opening Report  Session #82, San Antonio, TX, USA</vt:lpstr>
      <vt:lpstr>GRIDMAN Purpose and Scope</vt:lpstr>
      <vt:lpstr>Status Summary</vt:lpstr>
      <vt:lpstr>Sponsor Recirculation Ballot Results on  802.16n D6 and 802.16.1a D6</vt:lpstr>
      <vt:lpstr>Session #81 Output Documents</vt:lpstr>
      <vt:lpstr>Goals for Session #82</vt:lpstr>
      <vt:lpstr>Goals for Session #82</vt:lpstr>
      <vt:lpstr>GRIDMAN Session #82 Agenda </vt:lpstr>
      <vt:lpstr>GRIDMAN Timetable</vt:lpstr>
      <vt:lpstr>Administrative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641</cp:revision>
  <cp:lastPrinted>1998-02-10T13:28:06Z</cp:lastPrinted>
  <dcterms:created xsi:type="dcterms:W3CDTF">2011-12-30T17:06:23Z</dcterms:created>
  <dcterms:modified xsi:type="dcterms:W3CDTF">2012-11-12T16:47:14Z</dcterms:modified>
</cp:coreProperties>
</file>