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1" r:id="rId2"/>
    <p:sldId id="262" r:id="rId3"/>
    <p:sldId id="299" r:id="rId4"/>
    <p:sldId id="301" r:id="rId5"/>
    <p:sldId id="302" r:id="rId6"/>
    <p:sldId id="303" r:id="rId7"/>
    <p:sldId id="304" r:id="rId8"/>
    <p:sldId id="305" r:id="rId9"/>
    <p:sldId id="297" r:id="rId10"/>
    <p:sldId id="294" r:id="rId11"/>
    <p:sldId id="296" r:id="rId12"/>
    <p:sldId id="307" r:id="rId13"/>
    <p:sldId id="306" r:id="rId14"/>
    <p:sldId id="298" r:id="rId15"/>
    <p:sldId id="290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1" autoAdjust="0"/>
    <p:restoredTop sz="99233" autoAdjust="0"/>
  </p:normalViewPr>
  <p:slideViewPr>
    <p:cSldViewPr>
      <p:cViewPr varScale="1">
        <p:scale>
          <a:sx n="90" d="100"/>
          <a:sy n="90" d="100"/>
        </p:scale>
        <p:origin x="-3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934200" y="152400"/>
            <a:ext cx="21254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kern="1200" dirty="0" smtClean="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rPr>
              <a:t>IEEE802.</a:t>
            </a:r>
            <a:r>
              <a:rPr lang="nl-NL" sz="1200" b="1" kern="1200" smtClean="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rPr>
              <a:t>16-12-0670-00-Shet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A4FC69D-D438-4AD9-846B-37793AD433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board/pat/pat-material.html" TargetMode="External"/><Relationship Id="rId5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guides/bylaws/sect6-7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>
                <a:latin typeface="Times" pitchFamily="1" charset="0"/>
              </a:rPr>
              <a:t>OmniRAN - Overview and status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nl-NL" b="1"/>
              <a:t>16-12-0670-00-Shet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Date </a:t>
            </a:r>
            <a:r>
              <a:rPr lang="en-US" dirty="0">
                <a:latin typeface="Times" pitchFamily="1" charset="0"/>
              </a:rPr>
              <a:t>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2012-11-13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Max Riegel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+49 173 293 8240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Nokia Siemens Networks</a:t>
            </a:r>
            <a:r>
              <a:rPr lang="en-US" dirty="0">
                <a:latin typeface="Times" pitchFamily="1" charset="0"/>
              </a:rPr>
              <a:t>			E-mail:	</a:t>
            </a:r>
            <a:r>
              <a:rPr lang="en-US" dirty="0" smtClean="0">
                <a:latin typeface="Times" pitchFamily="1" charset="0"/>
              </a:rPr>
              <a:t>maximilian.riegel@nsn.com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Re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Discussion in</a:t>
            </a:r>
            <a:r>
              <a:rPr lang="en-US" dirty="0" smtClean="0">
                <a:latin typeface="Times" pitchFamily="1" charset="0"/>
              </a:rPr>
              <a:t> IEEE 802.16 HET SG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Overview and status of OmniRAN aimed for presentation to other IEEE 802 WGs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2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5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Architecture Overview</a:t>
            </a:r>
          </a:p>
        </p:txBody>
      </p:sp>
      <p:pic>
        <p:nvPicPr>
          <p:cNvPr id="2" name="Picture 1" descr="CS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00" y="1282700"/>
            <a:ext cx="7327900" cy="52705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R1: Access link, </a:t>
            </a:r>
            <a:r>
              <a:rPr lang="en-US" i="1" dirty="0" smtClean="0"/>
              <a:t>technology specific</a:t>
            </a:r>
          </a:p>
          <a:p>
            <a:r>
              <a:rPr lang="en-US" dirty="0" smtClean="0"/>
              <a:t>R2: User &amp; terminal authentication, subscription &amp; terminal initialization and maintenance</a:t>
            </a:r>
          </a:p>
          <a:p>
            <a:r>
              <a:rPr lang="en-US" dirty="0" smtClean="0"/>
              <a:t>R3: Authorization, Service management, user data connection, accounting</a:t>
            </a:r>
          </a:p>
          <a:p>
            <a:r>
              <a:rPr lang="en-US" dirty="0" smtClean="0"/>
              <a:t>R4: Inter-access network coordination and cooperation, fast inter-technology handover</a:t>
            </a:r>
          </a:p>
          <a:p>
            <a:r>
              <a:rPr lang="en-US" dirty="0" smtClean="0"/>
              <a:t>R5: Inter-operator roaming control interface</a:t>
            </a:r>
          </a:p>
          <a:p>
            <a:pPr lvl="3"/>
            <a:endParaRPr lang="en-US" dirty="0" smtClean="0"/>
          </a:p>
          <a:p>
            <a:pPr marL="0" indent="0">
              <a:buNone/>
            </a:pPr>
            <a:r>
              <a:rPr lang="en-US" i="1" dirty="0"/>
              <a:t>Specification work can be done in sequence!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lvl="0" defTabSz="457200" eaLnBrk="1" fontAlgn="auto" hangingPunct="1">
              <a:spcBef>
                <a:spcPct val="20000"/>
              </a:spcBef>
              <a:spcAft>
                <a:spcPts val="0"/>
              </a:spcAft>
            </a:pPr>
            <a:r>
              <a:rPr lang="en-US" dirty="0"/>
              <a:t>OMNIRAN-3GPP </a:t>
            </a:r>
            <a:r>
              <a:rPr lang="en-US" dirty="0" err="1"/>
              <a:t>SaMOG</a:t>
            </a:r>
            <a:br>
              <a:rPr lang="en-US" dirty="0" err="1"/>
            </a:br>
            <a:r>
              <a:rPr lang="en-US" sz="1600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Antonio de la Oliva (UC3M),</a:t>
            </a:r>
            <a:r>
              <a:rPr lang="en-US" sz="1600" kern="1200" dirty="0" err="1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Ivano</a:t>
            </a:r>
            <a:r>
              <a:rPr lang="en-US" sz="1600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1600" kern="1200" dirty="0" err="1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Guardini</a:t>
            </a:r>
            <a:r>
              <a:rPr lang="en-US" sz="1600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 (Telecom Italia),</a:t>
            </a:r>
            <a:br>
              <a:rPr lang="en-US" sz="1600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</a:br>
            <a:r>
              <a:rPr lang="en-US" sz="1600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Carlos J. </a:t>
            </a:r>
            <a:r>
              <a:rPr lang="en-US" sz="1600" kern="1200" dirty="0" err="1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Bernardos</a:t>
            </a:r>
            <a:r>
              <a:rPr lang="en-US" sz="1600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 (UC3M),Loris </a:t>
            </a:r>
            <a:r>
              <a:rPr lang="en-US" sz="1600" kern="1200" dirty="0" err="1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Marchetti</a:t>
            </a:r>
            <a:r>
              <a:rPr lang="en-US" sz="1600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 (Telecom Italia)</a:t>
            </a:r>
            <a:br>
              <a:rPr lang="en-US" sz="1600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</a:br>
            <a:endParaRPr lang="es-E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i="1" dirty="0" err="1" smtClean="0"/>
              <a:t>Work</a:t>
            </a:r>
            <a:r>
              <a:rPr lang="es-ES" i="1" dirty="0" smtClean="0"/>
              <a:t> at </a:t>
            </a:r>
            <a:r>
              <a:rPr lang="es-ES" i="1" dirty="0" err="1" smtClean="0"/>
              <a:t>the</a:t>
            </a:r>
            <a:r>
              <a:rPr lang="es-ES" i="1" dirty="0" smtClean="0"/>
              <a:t> 3GPP </a:t>
            </a:r>
            <a:r>
              <a:rPr lang="es-ES" i="1" dirty="0" err="1" smtClean="0"/>
              <a:t>SaMOG</a:t>
            </a:r>
            <a:r>
              <a:rPr lang="es-ES" i="1" dirty="0" smtClean="0"/>
              <a:t> </a:t>
            </a:r>
            <a:r>
              <a:rPr lang="es-ES" i="1" dirty="0" err="1" smtClean="0"/>
              <a:t>groups</a:t>
            </a:r>
            <a:r>
              <a:rPr lang="es-ES" i="1" dirty="0" smtClean="0"/>
              <a:t> and OMNIRAN can </a:t>
            </a:r>
            <a:r>
              <a:rPr lang="es-ES" i="1" dirty="0" err="1" smtClean="0"/>
              <a:t>be</a:t>
            </a:r>
            <a:r>
              <a:rPr lang="es-ES" i="1" dirty="0" smtClean="0"/>
              <a:t> </a:t>
            </a:r>
            <a:r>
              <a:rPr lang="es-ES" i="1" dirty="0" err="1" smtClean="0"/>
              <a:t>complementary</a:t>
            </a:r>
            <a:endParaRPr lang="es-ES" i="1" dirty="0" smtClean="0"/>
          </a:p>
          <a:p>
            <a:pPr lvl="1"/>
            <a:r>
              <a:rPr lang="es-ES" i="1" dirty="0" smtClean="0"/>
              <a:t>OMNIRAN </a:t>
            </a:r>
            <a:r>
              <a:rPr lang="es-ES" i="1" dirty="0" err="1" smtClean="0"/>
              <a:t>would</a:t>
            </a:r>
            <a:r>
              <a:rPr lang="es-ES" i="1" dirty="0" smtClean="0"/>
              <a:t> </a:t>
            </a:r>
            <a:r>
              <a:rPr lang="es-ES" i="1" dirty="0" err="1" smtClean="0"/>
              <a:t>need</a:t>
            </a:r>
            <a:r>
              <a:rPr lang="es-ES" i="1" dirty="0" smtClean="0"/>
              <a:t> </a:t>
            </a:r>
            <a:r>
              <a:rPr lang="es-ES" i="1" dirty="0" err="1" smtClean="0"/>
              <a:t>to</a:t>
            </a:r>
            <a:r>
              <a:rPr lang="es-ES" i="1" dirty="0" smtClean="0"/>
              <a:t> define </a:t>
            </a:r>
            <a:r>
              <a:rPr lang="es-ES" i="1" dirty="0" err="1" smtClean="0"/>
              <a:t>how</a:t>
            </a:r>
            <a:r>
              <a:rPr lang="es-ES" i="1" dirty="0" smtClean="0"/>
              <a:t>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Trusted</a:t>
            </a:r>
            <a:r>
              <a:rPr lang="es-ES" i="1" dirty="0" smtClean="0"/>
              <a:t> Non-3GPP </a:t>
            </a:r>
            <a:r>
              <a:rPr lang="es-ES" i="1" dirty="0" err="1" smtClean="0"/>
              <a:t>network</a:t>
            </a:r>
            <a:r>
              <a:rPr lang="es-ES" i="1" dirty="0" smtClean="0"/>
              <a:t> </a:t>
            </a:r>
            <a:r>
              <a:rPr lang="es-ES" i="1" dirty="0" err="1" smtClean="0"/>
              <a:t>behaves</a:t>
            </a:r>
            <a:r>
              <a:rPr lang="es-ES" i="1" dirty="0" smtClean="0"/>
              <a:t> </a:t>
            </a:r>
            <a:r>
              <a:rPr lang="es-ES" i="1" dirty="0" err="1" smtClean="0"/>
              <a:t>according</a:t>
            </a:r>
            <a:r>
              <a:rPr lang="es-ES" i="1" dirty="0" smtClean="0"/>
              <a:t> </a:t>
            </a:r>
            <a:r>
              <a:rPr lang="es-ES" i="1" dirty="0" err="1" smtClean="0"/>
              <a:t>to</a:t>
            </a:r>
            <a:r>
              <a:rPr lang="es-ES" i="1" dirty="0" smtClean="0"/>
              <a:t> </a:t>
            </a:r>
            <a:r>
              <a:rPr lang="es-ES" i="1" dirty="0" err="1" smtClean="0"/>
              <a:t>requirements</a:t>
            </a:r>
            <a:r>
              <a:rPr lang="es-ES" i="1" dirty="0" smtClean="0"/>
              <a:t> </a:t>
            </a:r>
            <a:r>
              <a:rPr lang="es-ES" i="1" dirty="0" err="1" smtClean="0"/>
              <a:t>from</a:t>
            </a:r>
            <a:r>
              <a:rPr lang="es-ES" i="1" dirty="0" smtClean="0"/>
              <a:t> 3GPP</a:t>
            </a:r>
          </a:p>
          <a:p>
            <a:pPr lvl="1"/>
            <a:r>
              <a:rPr lang="es-ES" i="1" dirty="0" err="1" smtClean="0"/>
              <a:t>Work</a:t>
            </a:r>
            <a:r>
              <a:rPr lang="es-ES" i="1" dirty="0" smtClean="0"/>
              <a:t> can be done </a:t>
            </a:r>
            <a:r>
              <a:rPr lang="es-ES" i="1" dirty="0" err="1" smtClean="0"/>
              <a:t>for</a:t>
            </a:r>
            <a:r>
              <a:rPr lang="es-ES" i="1" dirty="0" smtClean="0"/>
              <a:t> </a:t>
            </a:r>
            <a:r>
              <a:rPr lang="es-ES" i="1" dirty="0" err="1" smtClean="0"/>
              <a:t>both</a:t>
            </a:r>
            <a:r>
              <a:rPr lang="es-ES" i="1" dirty="0" smtClean="0"/>
              <a:t> </a:t>
            </a:r>
            <a:r>
              <a:rPr lang="es-ES" i="1" dirty="0" err="1" smtClean="0"/>
              <a:t>network</a:t>
            </a:r>
            <a:r>
              <a:rPr lang="es-ES" i="1" dirty="0" smtClean="0"/>
              <a:t> and terminal </a:t>
            </a:r>
            <a:r>
              <a:rPr lang="es-ES" i="1" dirty="0" err="1" smtClean="0"/>
              <a:t>sides</a:t>
            </a:r>
            <a:endParaRPr lang="es-ES" i="1" dirty="0" smtClean="0"/>
          </a:p>
          <a:p>
            <a:pPr lvl="1"/>
            <a:r>
              <a:rPr lang="es-ES" i="1" dirty="0" err="1" smtClean="0"/>
              <a:t>The</a:t>
            </a:r>
            <a:r>
              <a:rPr lang="es-ES" i="1" dirty="0" smtClean="0"/>
              <a:t> use of OMNIRAN can open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door</a:t>
            </a:r>
            <a:r>
              <a:rPr lang="es-ES" i="1" dirty="0" smtClean="0"/>
              <a:t> </a:t>
            </a:r>
            <a:r>
              <a:rPr lang="es-ES" i="1" dirty="0" err="1" smtClean="0"/>
              <a:t>to</a:t>
            </a:r>
            <a:r>
              <a:rPr lang="es-ES" i="1" dirty="0" smtClean="0"/>
              <a:t> </a:t>
            </a:r>
            <a:r>
              <a:rPr lang="es-ES" i="1" dirty="0" err="1" smtClean="0"/>
              <a:t>the</a:t>
            </a:r>
            <a:r>
              <a:rPr lang="es-ES" i="1" dirty="0" smtClean="0"/>
              <a:t> use of more IEEE 802 </a:t>
            </a:r>
            <a:r>
              <a:rPr lang="es-ES" i="1" dirty="0" err="1" smtClean="0"/>
              <a:t>technologies</a:t>
            </a:r>
            <a:r>
              <a:rPr lang="es-ES" i="1" dirty="0" smtClean="0"/>
              <a:t> as </a:t>
            </a:r>
            <a:r>
              <a:rPr lang="es-ES" i="1" dirty="0" err="1" smtClean="0"/>
              <a:t>part</a:t>
            </a:r>
            <a:r>
              <a:rPr lang="es-ES" i="1" dirty="0" smtClean="0"/>
              <a:t> of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operator´s</a:t>
            </a:r>
            <a:r>
              <a:rPr lang="es-ES" i="1" dirty="0" smtClean="0"/>
              <a:t> RAN in a </a:t>
            </a:r>
            <a:r>
              <a:rPr lang="es-ES" i="1" dirty="0" err="1" smtClean="0"/>
              <a:t>managed</a:t>
            </a:r>
            <a:r>
              <a:rPr lang="es-ES" i="1" dirty="0" smtClean="0"/>
              <a:t> </a:t>
            </a:r>
            <a:r>
              <a:rPr lang="es-ES" i="1" dirty="0" err="1" smtClean="0"/>
              <a:t>way</a:t>
            </a:r>
            <a:endParaRPr lang="es-ES" i="1" dirty="0" smtClean="0"/>
          </a:p>
          <a:p>
            <a:pPr lvl="1"/>
            <a:endParaRPr lang="es-E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40268"/>
            <a:ext cx="5894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kern="0" dirty="0" err="1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Summary slide of Contribution IEEE 802.16-12-0660-00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93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OmniRAN would provide to 3GPP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SaMOG</a:t>
            </a:r>
            <a:r>
              <a:rPr lang="en-US" sz="2800" dirty="0" smtClean="0"/>
              <a:t> is defining a gateway controlling the Trusted Non-3GPP network by the EPC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/>
              <a:t>OmniRAN would provide an interface (R3) to which 3GPP would be able to reference.</a:t>
            </a:r>
          </a:p>
          <a:p>
            <a:pPr lvl="1"/>
            <a:r>
              <a:rPr lang="en-US" sz="2400" dirty="0"/>
              <a:t>Expanded beyond IEEE 802.11/802.16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781" y="2667000"/>
            <a:ext cx="6608949" cy="203883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>
            <a:off x="3810000" y="2853154"/>
            <a:ext cx="0" cy="9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3616527" y="2514600"/>
            <a:ext cx="446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latin typeface="Arial"/>
                <a:cs typeface="Arial"/>
              </a:rPr>
              <a:t>R3</a:t>
            </a:r>
          </a:p>
        </p:txBody>
      </p:sp>
    </p:spTree>
    <p:extLst>
      <p:ext uri="{BB962C8B-B14F-4D97-AF65-F5344CB8AC3E}">
        <p14:creationId xmlns:p14="http://schemas.microsoft.com/office/powerpoint/2010/main" val="3251580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to other standardization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There are plenty of related standardization activities in the industry</a:t>
            </a:r>
          </a:p>
          <a:p>
            <a:pPr lvl="1"/>
            <a:r>
              <a:rPr lang="en-US" dirty="0" smtClean="0"/>
              <a:t>WFA Hotspot 2.0</a:t>
            </a:r>
          </a:p>
          <a:p>
            <a:pPr lvl="2"/>
            <a:r>
              <a:rPr lang="en-US" dirty="0" smtClean="0"/>
              <a:t>solving the networking issues for IEEE802.11</a:t>
            </a:r>
          </a:p>
          <a:p>
            <a:pPr lvl="1"/>
            <a:r>
              <a:rPr lang="en-US" dirty="0" err="1" smtClean="0"/>
              <a:t>WiMAX</a:t>
            </a:r>
            <a:r>
              <a:rPr lang="en-US" dirty="0" smtClean="0"/>
              <a:t> Forum</a:t>
            </a:r>
          </a:p>
          <a:p>
            <a:pPr lvl="2"/>
            <a:r>
              <a:rPr lang="en-US" dirty="0" smtClean="0"/>
              <a:t>Mobile </a:t>
            </a:r>
            <a:r>
              <a:rPr lang="en-US" dirty="0" err="1" smtClean="0"/>
              <a:t>WiMAX</a:t>
            </a:r>
            <a:r>
              <a:rPr lang="en-US" dirty="0" smtClean="0"/>
              <a:t> Network specifications</a:t>
            </a:r>
          </a:p>
          <a:p>
            <a:pPr lvl="1"/>
            <a:r>
              <a:rPr lang="en-US" dirty="0" smtClean="0"/>
              <a:t>3GPP</a:t>
            </a:r>
          </a:p>
          <a:p>
            <a:pPr lvl="2"/>
            <a:r>
              <a:rPr lang="en-US" dirty="0" smtClean="0"/>
              <a:t>Interworking with non-3GPP technologies</a:t>
            </a:r>
          </a:p>
          <a:p>
            <a:pPr lvl="2"/>
            <a:r>
              <a:rPr lang="en-US" dirty="0"/>
              <a:t>OmniRAN group could provide the interface for network oriented liaisons to IEEE 802.</a:t>
            </a:r>
            <a:endParaRPr lang="en-US" dirty="0" smtClean="0"/>
          </a:p>
          <a:p>
            <a:pPr lvl="1"/>
            <a:r>
              <a:rPr lang="en-US" dirty="0" smtClean="0"/>
              <a:t>IEEE1905.1</a:t>
            </a:r>
          </a:p>
          <a:p>
            <a:pPr lvl="2"/>
            <a:r>
              <a:rPr lang="en-US" dirty="0" smtClean="0"/>
              <a:t>Specification for home networks</a:t>
            </a:r>
          </a:p>
          <a:p>
            <a:pPr lvl="1"/>
            <a:r>
              <a:rPr lang="en-US" dirty="0" err="1" smtClean="0"/>
              <a:t>SmartGrid, IoT</a:t>
            </a:r>
            <a:r>
              <a:rPr lang="en-US" dirty="0" smtClean="0"/>
              <a:t> and M2M</a:t>
            </a:r>
          </a:p>
          <a:p>
            <a:pPr lvl="2"/>
            <a:r>
              <a:rPr lang="en-US" dirty="0" smtClean="0"/>
              <a:t>many activities somehow touching the topic</a:t>
            </a:r>
          </a:p>
          <a:p>
            <a:pPr lvl="1"/>
            <a:r>
              <a:rPr lang="en-US" dirty="0" smtClean="0"/>
              <a:t>…</a:t>
            </a:r>
          </a:p>
          <a:p>
            <a:pPr lvl="2"/>
            <a:r>
              <a:rPr lang="en-US" dirty="0" smtClean="0"/>
              <a:t>there may be even many more related </a:t>
            </a:r>
            <a:r>
              <a:rPr lang="en-US" dirty="0" err="1" smtClean="0"/>
              <a:t>activites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proceed?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benefits to work on heterogeneous networking in IEEE 802.</a:t>
            </a:r>
          </a:p>
          <a:p>
            <a:r>
              <a:rPr lang="en-US" dirty="0" smtClean="0"/>
              <a:t>Further analysis necessary to define the missing pieces to enable broader ecosystem for IEEE 802 networks.</a:t>
            </a:r>
          </a:p>
          <a:p>
            <a:r>
              <a:rPr lang="en-US" dirty="0" smtClean="0"/>
              <a:t>Discussions need involvement across all IEEE 802 WGs</a:t>
            </a:r>
          </a:p>
          <a:p>
            <a:r>
              <a:rPr lang="en-US" dirty="0" smtClean="0"/>
              <a:t>Proposal: Establish IEEE 802 EC Study Group on </a:t>
            </a:r>
            <a:r>
              <a:rPr lang="en-US" dirty="0" err="1" smtClean="0"/>
              <a:t>OmniRAN this week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r>
              <a:rPr lang="en-US" sz="4000" dirty="0" smtClean="0"/>
              <a:t>OmniRAN</a:t>
            </a:r>
            <a:br>
              <a:rPr lang="en-US" sz="4000" dirty="0" smtClean="0"/>
            </a:br>
            <a:r>
              <a:rPr lang="en-US" sz="4000" dirty="0"/>
              <a:t>Overview and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2012-11-13</a:t>
            </a:r>
          </a:p>
          <a:p>
            <a:r>
              <a:rPr lang="en-US" dirty="0" smtClean="0"/>
              <a:t>Max Riegel</a:t>
            </a:r>
          </a:p>
          <a:p>
            <a:r>
              <a:rPr lang="en-US" dirty="0" smtClean="0"/>
              <a:t>NSN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OmniRAN discussed in 802.16 HetNet study group since March 2012</a:t>
            </a:r>
          </a:p>
          <a:p>
            <a:pPr lvl="1"/>
            <a:r>
              <a:rPr lang="en-US" dirty="0" err="1"/>
              <a:t>IEEE 802 tutorial in July 2012</a:t>
            </a:r>
            <a:endParaRPr lang="en-US" dirty="0" err="1" smtClean="0"/>
          </a:p>
          <a:p>
            <a:r>
              <a:rPr lang="en-US" dirty="0" err="1" smtClean="0"/>
              <a:t>OmniRAN</a:t>
            </a:r>
            <a:r>
              <a:rPr lang="en-US" dirty="0" smtClean="0"/>
              <a:t> defines generic network side interfaces for access networks based on IEEE 802 technologies</a:t>
            </a:r>
          </a:p>
          <a:p>
            <a:r>
              <a:rPr lang="en-US" dirty="0" smtClean="0"/>
              <a:t>What does </a:t>
            </a:r>
            <a:r>
              <a:rPr lang="en-US" dirty="0" err="1" smtClean="0"/>
              <a:t>OmniRAN</a:t>
            </a:r>
            <a:r>
              <a:rPr lang="en-US" dirty="0" smtClean="0"/>
              <a:t> stand for?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O</a:t>
            </a:r>
            <a:r>
              <a:rPr lang="en-US" dirty="0" smtClean="0"/>
              <a:t>pen </a:t>
            </a:r>
            <a:r>
              <a:rPr lang="en-US" dirty="0" smtClean="0">
                <a:solidFill>
                  <a:srgbClr val="C00000"/>
                </a:solidFill>
              </a:rPr>
              <a:t>m</a:t>
            </a:r>
            <a:r>
              <a:rPr lang="en-US" dirty="0" smtClean="0"/>
              <a:t>obile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etwork </a:t>
            </a:r>
            <a:r>
              <a:rPr lang="en-US" dirty="0" smtClean="0">
                <a:solidFill>
                  <a:srgbClr val="C00000"/>
                </a:solidFill>
              </a:rPr>
              <a:t>i</a:t>
            </a:r>
            <a:r>
              <a:rPr lang="en-US" dirty="0" smtClean="0"/>
              <a:t>nterface for </a:t>
            </a:r>
            <a:r>
              <a:rPr lang="en-US" dirty="0" err="1" smtClean="0"/>
              <a:t>omni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C00000"/>
                </a:solidFill>
              </a:rPr>
              <a:t>R</a:t>
            </a:r>
            <a:r>
              <a:rPr lang="en-US" dirty="0" smtClean="0"/>
              <a:t>ange 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en-US" dirty="0" smtClean="0"/>
              <a:t>rea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etworks</a:t>
            </a:r>
          </a:p>
          <a:p>
            <a:r>
              <a:rPr lang="en-US" dirty="0" smtClean="0"/>
              <a:t>It addresses all IEEE 802 access technologies including IEEE 802.3!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Communication Networking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400800" cy="4525963"/>
          </a:xfrm>
        </p:spPr>
        <p:txBody>
          <a:bodyPr/>
          <a:lstStyle/>
          <a:p>
            <a:r>
              <a:rPr lang="en-US" dirty="0" smtClean="0"/>
              <a:t>Close relationship between user terminal, access network and service provider</a:t>
            </a:r>
          </a:p>
          <a:p>
            <a:pPr lvl="1"/>
            <a:r>
              <a:rPr lang="en-US" dirty="0" smtClean="0"/>
              <a:t>Single interface in terminal</a:t>
            </a:r>
          </a:p>
          <a:p>
            <a:pPr lvl="1"/>
            <a:r>
              <a:rPr lang="en-US" dirty="0" smtClean="0"/>
              <a:t>Single access network topology</a:t>
            </a:r>
          </a:p>
          <a:p>
            <a:pPr lvl="1"/>
            <a:r>
              <a:rPr lang="en-US" dirty="0" smtClean="0"/>
              <a:t>Single operator</a:t>
            </a:r>
          </a:p>
          <a:p>
            <a:pPr lvl="2"/>
            <a:r>
              <a:rPr lang="en-US" dirty="0" smtClean="0"/>
              <a:t>single entity (operator, IT department) controls complete service chain</a:t>
            </a:r>
          </a:p>
        </p:txBody>
      </p:sp>
      <p:sp>
        <p:nvSpPr>
          <p:cNvPr id="4" name="AutoShape 153"/>
          <p:cNvSpPr>
            <a:spLocks noChangeArrowheads="1"/>
          </p:cNvSpPr>
          <p:nvPr/>
        </p:nvSpPr>
        <p:spPr bwMode="auto">
          <a:xfrm>
            <a:off x="7229475" y="4911725"/>
            <a:ext cx="1152525" cy="879475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5" name="AutoShape 154"/>
          <p:cNvSpPr>
            <a:spLocks noChangeArrowheads="1"/>
          </p:cNvSpPr>
          <p:nvPr/>
        </p:nvSpPr>
        <p:spPr bwMode="auto">
          <a:xfrm>
            <a:off x="7229475" y="2514600"/>
            <a:ext cx="1152525" cy="20574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6" name="Line 155"/>
          <p:cNvSpPr>
            <a:spLocks noChangeShapeType="1"/>
          </p:cNvSpPr>
          <p:nvPr/>
        </p:nvSpPr>
        <p:spPr bwMode="auto">
          <a:xfrm flipV="1">
            <a:off x="7805737" y="4513263"/>
            <a:ext cx="0" cy="398462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156" descr="pcs_TECHNOL_4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34300" y="2859087"/>
            <a:ext cx="439737" cy="457200"/>
          </a:xfrm>
          <a:prstGeom prst="rect">
            <a:avLst/>
          </a:prstGeom>
          <a:noFill/>
        </p:spPr>
      </p:pic>
      <p:pic>
        <p:nvPicPr>
          <p:cNvPr id="8" name="Picture 15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45375" y="3286124"/>
            <a:ext cx="352425" cy="223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9" name="Group 158"/>
          <p:cNvGrpSpPr>
            <a:grpSpLocks noChangeAspect="1"/>
          </p:cNvGrpSpPr>
          <p:nvPr/>
        </p:nvGrpSpPr>
        <p:grpSpPr bwMode="auto">
          <a:xfrm flipH="1">
            <a:off x="7535046" y="3784523"/>
            <a:ext cx="572315" cy="688975"/>
            <a:chOff x="5" y="2480"/>
            <a:chExt cx="237" cy="430"/>
          </a:xfrm>
        </p:grpSpPr>
        <p:grpSp>
          <p:nvGrpSpPr>
            <p:cNvPr id="10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4" name="Group 16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22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30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3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7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" name="Rectangle 187"/>
          <p:cNvSpPr>
            <a:spLocks noChangeArrowheads="1"/>
          </p:cNvSpPr>
          <p:nvPr/>
        </p:nvSpPr>
        <p:spPr bwMode="auto">
          <a:xfrm>
            <a:off x="7373937" y="3586162"/>
            <a:ext cx="863600" cy="909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dirty="0" smtClean="0"/>
              <a:t>Access</a:t>
            </a:r>
            <a:endParaRPr lang="en-US" sz="1600" dirty="0"/>
          </a:p>
        </p:txBody>
      </p:sp>
      <p:sp>
        <p:nvSpPr>
          <p:cNvPr id="39" name="Rectangle 188"/>
          <p:cNvSpPr>
            <a:spLocks noChangeArrowheads="1"/>
          </p:cNvSpPr>
          <p:nvPr/>
        </p:nvSpPr>
        <p:spPr bwMode="auto">
          <a:xfrm>
            <a:off x="7373937" y="2643187"/>
            <a:ext cx="855663" cy="866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dirty="0" err="1" smtClean="0"/>
              <a:t>Control</a:t>
            </a:r>
            <a:endParaRPr lang="en-US" sz="1600" dirty="0"/>
          </a:p>
        </p:txBody>
      </p:sp>
      <p:pic>
        <p:nvPicPr>
          <p:cNvPr id="77" name="Picture 560" descr="sl45_transparen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39025" y="5133975"/>
            <a:ext cx="2190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" name="Picture 56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34300" y="5105400"/>
            <a:ext cx="3778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9" name="Picture 25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2800" y="17526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" name="TextBox 79"/>
          <p:cNvSpPr txBox="1"/>
          <p:nvPr/>
        </p:nvSpPr>
        <p:spPr>
          <a:xfrm>
            <a:off x="7315200" y="1905000"/>
            <a:ext cx="9380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Internet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new?</a:t>
            </a:r>
            <a:br>
              <a:rPr lang="en-US" dirty="0" smtClean="0"/>
            </a:br>
            <a:r>
              <a:rPr lang="en-US" sz="2800" dirty="0" smtClean="0"/>
              <a:t>… that requires </a:t>
            </a:r>
            <a:r>
              <a:rPr lang="en-US" sz="2800" dirty="0" err="1" smtClean="0"/>
              <a:t>OmniRAN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User-Terminals have to cope with</a:t>
            </a:r>
          </a:p>
          <a:p>
            <a:pPr lvl="1"/>
            <a:r>
              <a:rPr lang="en-US" dirty="0" smtClean="0"/>
              <a:t>multiple network interfaces</a:t>
            </a:r>
          </a:p>
          <a:p>
            <a:pPr lvl="2"/>
            <a:r>
              <a:rPr lang="en-US" dirty="0" smtClean="0"/>
              <a:t>e.g. Cellular, IEEE802.3, IEEE802.11, IEEE802.15</a:t>
            </a:r>
          </a:p>
          <a:p>
            <a:pPr lvl="1"/>
            <a:r>
              <a:rPr lang="en-US" dirty="0" smtClean="0"/>
              <a:t>multiple access network topologies</a:t>
            </a:r>
          </a:p>
          <a:p>
            <a:pPr lvl="2"/>
            <a:r>
              <a:rPr lang="en-US" dirty="0" smtClean="0"/>
              <a:t>e.g. IEEE802.11 in residential, corporate and public</a:t>
            </a:r>
          </a:p>
          <a:p>
            <a:pPr lvl="1"/>
            <a:r>
              <a:rPr lang="en-US" dirty="0" smtClean="0"/>
              <a:t>multiple network subscriptions</a:t>
            </a:r>
          </a:p>
          <a:p>
            <a:pPr lvl="2"/>
            <a:r>
              <a:rPr lang="en-US" dirty="0" smtClean="0"/>
              <a:t>e.g. multiple subscriptions for same interface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for New Deployments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past only:</a:t>
            </a:r>
          </a:p>
          <a:p>
            <a:pPr lvl="1"/>
            <a:r>
              <a:rPr lang="en-US" dirty="0" smtClean="0"/>
              <a:t>Communication networks for exchanging information between humans</a:t>
            </a:r>
          </a:p>
          <a:p>
            <a:r>
              <a:rPr lang="en-US" dirty="0" smtClean="0"/>
              <a:t>Nowadays in addition:</a:t>
            </a:r>
          </a:p>
          <a:p>
            <a:pPr lvl="1"/>
            <a:r>
              <a:rPr lang="en-US" dirty="0" smtClean="0"/>
              <a:t>Communication networks between everything</a:t>
            </a:r>
          </a:p>
          <a:p>
            <a:pPr lvl="2"/>
            <a:r>
              <a:rPr lang="en-US" dirty="0" smtClean="0"/>
              <a:t>e.g. </a:t>
            </a:r>
            <a:r>
              <a:rPr lang="en-US" dirty="0" err="1" smtClean="0"/>
              <a:t>SmartGrid</a:t>
            </a:r>
            <a:r>
              <a:rPr lang="en-US" dirty="0" smtClean="0"/>
              <a:t>, </a:t>
            </a:r>
            <a:r>
              <a:rPr lang="en-US" dirty="0" err="1" smtClean="0"/>
              <a:t>HomeAutomation</a:t>
            </a:r>
            <a:r>
              <a:rPr lang="en-US" dirty="0" smtClean="0"/>
              <a:t>, Car</a:t>
            </a:r>
          </a:p>
          <a:p>
            <a:pPr lvl="1"/>
            <a:r>
              <a:rPr lang="en-US" dirty="0" smtClean="0"/>
              <a:t>IEEE802 technologies entering the industrial area, e.g. factory automation, in-car communication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of New Communication Networks Deployments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new deployments are facing the same issue like traditional communication networks</a:t>
            </a:r>
          </a:p>
          <a:p>
            <a:pPr lvl="1"/>
            <a:r>
              <a:rPr lang="en-US" dirty="0" smtClean="0"/>
              <a:t>e.g. security, provisioning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provides the base networking technologies for all IEEE802 access technologies for new deployments</a:t>
            </a:r>
          </a:p>
          <a:p>
            <a:pPr lvl="1"/>
            <a:r>
              <a:rPr lang="en-US" dirty="0" smtClean="0"/>
              <a:t>instead of applications developing their own network architectures and specifications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</a:t>
            </a:r>
            <a:r>
              <a:rPr lang="en-US" dirty="0" err="1" smtClean="0"/>
              <a:t>OmniRAN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Network detection and selection</a:t>
            </a:r>
          </a:p>
          <a:p>
            <a:pPr lvl="1"/>
            <a:r>
              <a:rPr lang="en-US" dirty="0" smtClean="0"/>
              <a:t>Finding the most appropriate network when multiple networks are available</a:t>
            </a:r>
          </a:p>
          <a:p>
            <a:r>
              <a:rPr lang="en-US" i="1" dirty="0" smtClean="0"/>
              <a:t>Setting up the access link</a:t>
            </a:r>
          </a:p>
          <a:p>
            <a:pPr lvl="1"/>
            <a:r>
              <a:rPr lang="en-US" i="1" dirty="0" smtClean="0"/>
              <a:t>Scope of individual IEEE802.xx specifications</a:t>
            </a:r>
          </a:p>
          <a:p>
            <a:r>
              <a:rPr lang="en-US" dirty="0" smtClean="0"/>
              <a:t>Authentication</a:t>
            </a:r>
          </a:p>
          <a:p>
            <a:pPr lvl="1"/>
            <a:r>
              <a:rPr lang="en-US" dirty="0" smtClean="0"/>
              <a:t>Framework, </a:t>
            </a:r>
            <a:r>
              <a:rPr lang="en-US" i="1" dirty="0" smtClean="0"/>
              <a:t>based on IEEE802.1X</a:t>
            </a:r>
          </a:p>
          <a:p>
            <a:r>
              <a:rPr lang="en-US" dirty="0" smtClean="0"/>
              <a:t>Setting up the e2e communication link</a:t>
            </a:r>
          </a:p>
          <a:p>
            <a:pPr lvl="1"/>
            <a:r>
              <a:rPr lang="en-US" dirty="0" smtClean="0"/>
              <a:t>Authorization, Service management</a:t>
            </a:r>
          </a:p>
          <a:p>
            <a:r>
              <a:rPr lang="en-US" dirty="0" smtClean="0"/>
              <a:t>Management of user data connection</a:t>
            </a:r>
          </a:p>
          <a:p>
            <a:pPr lvl="1"/>
            <a:r>
              <a:rPr lang="en-US" dirty="0" smtClean="0"/>
              <a:t>mobility support to maintain connectivity</a:t>
            </a:r>
          </a:p>
          <a:p>
            <a:r>
              <a:rPr lang="en-US" dirty="0" smtClean="0"/>
              <a:t>Usage and inventory reporting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ccounting, monitoring, location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</a:t>
            </a:r>
            <a:r>
              <a:rPr lang="en-US" dirty="0" err="1" smtClean="0"/>
              <a:t>OmniRAN</a:t>
            </a:r>
            <a:r>
              <a:rPr lang="en-US" dirty="0" smtClean="0"/>
              <a:t> functions for consideration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Initialization and maintenance of subscriptions</a:t>
            </a:r>
          </a:p>
          <a:p>
            <a:pPr lvl="1"/>
            <a:r>
              <a:rPr lang="en-US" dirty="0" smtClean="0"/>
              <a:t>Adding new users to a network</a:t>
            </a:r>
          </a:p>
          <a:p>
            <a:pPr lvl="1"/>
            <a:r>
              <a:rPr lang="en-US" dirty="0" smtClean="0"/>
              <a:t>Maintaining subscriptions</a:t>
            </a:r>
          </a:p>
          <a:p>
            <a:pPr lvl="2"/>
            <a:r>
              <a:rPr lang="en-US" dirty="0" smtClean="0"/>
              <a:t>e.g. renewal, change, termination</a:t>
            </a:r>
          </a:p>
          <a:p>
            <a:r>
              <a:rPr lang="en-US" dirty="0" smtClean="0"/>
              <a:t>Initialization and maintenance of terminals</a:t>
            </a:r>
          </a:p>
          <a:p>
            <a:pPr lvl="1"/>
            <a:r>
              <a:rPr lang="en-US" dirty="0" smtClean="0"/>
              <a:t>Adding new communication end-points to a network</a:t>
            </a:r>
          </a:p>
          <a:p>
            <a:pPr lvl="1"/>
            <a:r>
              <a:rPr lang="en-US" dirty="0" smtClean="0"/>
              <a:t>Provisioning of configuration data and policies</a:t>
            </a:r>
          </a:p>
          <a:p>
            <a:pPr lvl="1"/>
            <a:r>
              <a:rPr lang="en-US" dirty="0" smtClean="0"/>
              <a:t>Update of policies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155</TotalTime>
  <Words>724</Words>
  <Application>Microsoft Macintosh PowerPoint</Application>
  <PresentationFormat>On-screen Show (4:3)</PresentationFormat>
  <Paragraphs>132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Template</vt:lpstr>
      <vt:lpstr>PowerPoint Presentation</vt:lpstr>
      <vt:lpstr>OmniRAN Overview and status</vt:lpstr>
      <vt:lpstr>OmniRAN</vt:lpstr>
      <vt:lpstr>Legacy Communication Networking </vt:lpstr>
      <vt:lpstr>What’s new? … that requires OmniRAN</vt:lpstr>
      <vt:lpstr>OmniRAN for New Deployments</vt:lpstr>
      <vt:lpstr>Challenges of New Communication Networks Deployments</vt:lpstr>
      <vt:lpstr>Scope of OmniRAN</vt:lpstr>
      <vt:lpstr>Additional OmniRAN functions for consideration</vt:lpstr>
      <vt:lpstr>OmniRAN Architecture Overview</vt:lpstr>
      <vt:lpstr>OmniRAN Interfaces</vt:lpstr>
      <vt:lpstr>OMNIRAN-3GPP SaMOG Antonio de la Oliva (UC3M),Ivano Guardini (Telecom Italia), Carlos J. Bernardos (UC3M),Loris Marchetti (Telecom Italia) </vt:lpstr>
      <vt:lpstr>What OmniRAN would provide to 3GPP</vt:lpstr>
      <vt:lpstr>Relation to other standardization activities</vt:lpstr>
      <vt:lpstr>How to proceed?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Max Riegel</cp:lastModifiedBy>
  <cp:revision>111</cp:revision>
  <cp:lastPrinted>1998-02-10T13:28:06Z</cp:lastPrinted>
  <dcterms:created xsi:type="dcterms:W3CDTF">2011-12-30T17:06:23Z</dcterms:created>
  <dcterms:modified xsi:type="dcterms:W3CDTF">2012-11-13T20:25:39Z</dcterms:modified>
</cp:coreProperties>
</file>