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1" r:id="rId2"/>
    <p:sldId id="262" r:id="rId3"/>
    <p:sldId id="299" r:id="rId4"/>
    <p:sldId id="301" r:id="rId5"/>
    <p:sldId id="302" r:id="rId6"/>
    <p:sldId id="303" r:id="rId7"/>
    <p:sldId id="305" r:id="rId8"/>
    <p:sldId id="297" r:id="rId9"/>
    <p:sldId id="294" r:id="rId10"/>
    <p:sldId id="296" r:id="rId11"/>
    <p:sldId id="307" r:id="rId12"/>
    <p:sldId id="306" r:id="rId13"/>
    <p:sldId id="298" r:id="rId14"/>
    <p:sldId id="29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78" d="100"/>
          <a:sy n="78" d="100"/>
        </p:scale>
        <p:origin x="-4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934200" y="152400"/>
            <a:ext cx="20858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kern="1200" dirty="0" smtClean="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rPr>
              <a:t>IEEE802.</a:t>
            </a:r>
            <a:r>
              <a:rPr lang="nl-NL" sz="1200" b="1" kern="1200" dirty="0" smtClean="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rPr>
              <a:t>16-12-0670-01-Shet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A4FC69D-D438-4AD9-846B-37793AD433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opman/sect6.html" TargetMode="External"/><Relationship Id="rId2" Type="http://schemas.openxmlformats.org/officeDocument/2006/relationships/hyperlink" Target="http://standards.ieee.org/guides/bylaws/sect6-7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tandards.ieee.org/board/pat" TargetMode="External"/><Relationship Id="rId4" Type="http://schemas.openxmlformats.org/officeDocument/2006/relationships/hyperlink" Target="http://standards.ieee.org/board/pat/pat-material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4.png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>
                <a:latin typeface="Times" pitchFamily="1" charset="0"/>
              </a:rPr>
              <a:t>OmniRAN - </a:t>
            </a:r>
            <a:r>
              <a:rPr lang="en-US" sz="1400" b="1" dirty="0" smtClean="0">
                <a:latin typeface="Times" pitchFamily="1" charset="0"/>
              </a:rPr>
              <a:t>O</a:t>
            </a:r>
            <a:r>
              <a:rPr lang="en-US" sz="1400" b="1" dirty="0" smtClean="0">
                <a:latin typeface="Times" pitchFamily="1" charset="0"/>
              </a:rPr>
              <a:t>verview </a:t>
            </a:r>
            <a:r>
              <a:rPr lang="en-US" sz="1400" b="1" dirty="0">
                <a:latin typeface="Times" pitchFamily="1" charset="0"/>
              </a:rPr>
              <a:t>and status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nl-NL" b="1" dirty="0" smtClean="0"/>
              <a:t>16-12-0670-01-Shet</a:t>
            </a:r>
            <a:endParaRPr lang="nl-NL" b="1" dirty="0"/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Date </a:t>
            </a:r>
            <a:r>
              <a:rPr lang="en-US" dirty="0">
                <a:latin typeface="Times" pitchFamily="1" charset="0"/>
              </a:rPr>
              <a:t>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2012-11-13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Max Riegel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+49 173 293 8240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Nokia Siemens Networks</a:t>
            </a:r>
            <a:r>
              <a:rPr lang="en-US" dirty="0">
                <a:latin typeface="Times" pitchFamily="1" charset="0"/>
              </a:rPr>
              <a:t>			E-mail:	</a:t>
            </a:r>
            <a:r>
              <a:rPr lang="en-US" dirty="0" smtClean="0">
                <a:latin typeface="Times" pitchFamily="1" charset="0"/>
              </a:rPr>
              <a:t>maximilian.riegel@nsn.com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Re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Discussion in</a:t>
            </a:r>
            <a:r>
              <a:rPr lang="en-US" dirty="0" smtClean="0">
                <a:latin typeface="Times" pitchFamily="1" charset="0"/>
              </a:rPr>
              <a:t> IEEE 802.16 HET SG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Overview and status of OmniRAN aimed for presentation to other IEEE 802 WGs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2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5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R1: Access link, </a:t>
            </a:r>
            <a:r>
              <a:rPr lang="en-US" i="1" dirty="0" smtClean="0"/>
              <a:t>technology specific</a:t>
            </a:r>
          </a:p>
          <a:p>
            <a:r>
              <a:rPr lang="en-US" dirty="0" smtClean="0"/>
              <a:t>R2: User &amp; terminal authentication, subscription &amp; terminal </a:t>
            </a:r>
            <a:r>
              <a:rPr lang="en-US" dirty="0" smtClean="0"/>
              <a:t>management</a:t>
            </a:r>
            <a:endParaRPr lang="en-US" dirty="0" smtClean="0"/>
          </a:p>
          <a:p>
            <a:r>
              <a:rPr lang="en-US" dirty="0" smtClean="0"/>
              <a:t>R3: Authorization, </a:t>
            </a:r>
            <a:r>
              <a:rPr lang="en-US" dirty="0" smtClean="0"/>
              <a:t>service </a:t>
            </a:r>
            <a:r>
              <a:rPr lang="en-US" dirty="0" smtClean="0"/>
              <a:t>management, user data connection, </a:t>
            </a:r>
            <a:r>
              <a:rPr lang="en-US" dirty="0" smtClean="0"/>
              <a:t>accounting, monitoring</a:t>
            </a:r>
            <a:endParaRPr lang="en-US" dirty="0" smtClean="0"/>
          </a:p>
          <a:p>
            <a:r>
              <a:rPr lang="en-US" dirty="0" smtClean="0"/>
              <a:t>R4: Inter-access network coordination and cooperation, fast inter-technology handover</a:t>
            </a:r>
          </a:p>
          <a:p>
            <a:r>
              <a:rPr lang="en-US" dirty="0" smtClean="0"/>
              <a:t>R5: Inter-operator roaming control interface</a:t>
            </a:r>
          </a:p>
          <a:p>
            <a:pPr lvl="3"/>
            <a:endParaRPr lang="en-US" sz="1500" dirty="0" smtClean="0"/>
          </a:p>
          <a:p>
            <a:pPr marL="0" indent="0">
              <a:buNone/>
            </a:pPr>
            <a:r>
              <a:rPr lang="en-US" i="1" dirty="0"/>
              <a:t>Specification work can be done in sequence!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lvl="0" defTabSz="457200" eaLnBrk="1" fontAlgn="auto" hangingPunct="1">
              <a:spcBef>
                <a:spcPct val="20000"/>
              </a:spcBef>
              <a:spcAft>
                <a:spcPts val="0"/>
              </a:spcAft>
            </a:pPr>
            <a:r>
              <a:rPr lang="en-US" i="1" dirty="0"/>
              <a:t>OMNIRAN-3GPP </a:t>
            </a:r>
            <a:r>
              <a:rPr lang="en-US" i="1" dirty="0" err="1"/>
              <a:t>SaMOG</a:t>
            </a:r>
            <a:r>
              <a:rPr lang="en-US" i="1" dirty="0"/>
              <a:t/>
            </a:r>
            <a:br>
              <a:rPr lang="en-US" i="1" dirty="0"/>
            </a:br>
            <a:r>
              <a:rPr lang="en-US" sz="1600" i="1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Antonio de la </a:t>
            </a:r>
            <a:r>
              <a:rPr lang="en-US" sz="1600" i="1" kern="1200" dirty="0" err="1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Oliva</a:t>
            </a:r>
            <a:r>
              <a:rPr lang="en-US" sz="1600" i="1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 (UC3M),</a:t>
            </a:r>
            <a:r>
              <a:rPr lang="en-US" sz="1600" i="1" kern="1200" dirty="0" err="1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Ivano</a:t>
            </a:r>
            <a:r>
              <a:rPr lang="en-US" sz="1600" i="1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1600" i="1" kern="1200" dirty="0" err="1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Guardini</a:t>
            </a:r>
            <a:r>
              <a:rPr lang="en-US" sz="1600" i="1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 (Telecom Italia),</a:t>
            </a:r>
            <a:br>
              <a:rPr lang="en-US" sz="1600" i="1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</a:br>
            <a:r>
              <a:rPr lang="en-US" sz="1600" i="1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Carlos J. </a:t>
            </a:r>
            <a:r>
              <a:rPr lang="en-US" sz="1600" i="1" kern="1200" dirty="0" err="1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Bernardos</a:t>
            </a:r>
            <a:r>
              <a:rPr lang="en-US" sz="1600" i="1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 (UC3M),Loris </a:t>
            </a:r>
            <a:r>
              <a:rPr lang="en-US" sz="1600" i="1" kern="1200" dirty="0" err="1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Marchetti</a:t>
            </a:r>
            <a:r>
              <a:rPr lang="en-US" sz="1600" i="1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 (Telecom Italia)</a:t>
            </a:r>
            <a:br>
              <a:rPr lang="en-US" sz="1600" i="1" kern="12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</a:br>
            <a:endParaRPr lang="en-US" sz="1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Work at the 3GPP </a:t>
            </a:r>
            <a:r>
              <a:rPr lang="en-US" i="1" dirty="0" err="1" smtClean="0"/>
              <a:t>SaMOG</a:t>
            </a:r>
            <a:r>
              <a:rPr lang="en-US" i="1" dirty="0" smtClean="0"/>
              <a:t> groups and OMNIRAN can be complementary</a:t>
            </a:r>
          </a:p>
          <a:p>
            <a:pPr lvl="1"/>
            <a:r>
              <a:rPr lang="en-US" i="1" dirty="0" smtClean="0"/>
              <a:t>OMNIRAN would need to define how the Trusted Non-3GPP network behaves according to requirements from 3GPP</a:t>
            </a:r>
          </a:p>
          <a:p>
            <a:pPr lvl="1"/>
            <a:r>
              <a:rPr lang="en-US" i="1" dirty="0" smtClean="0"/>
              <a:t>Work can be done for both network and terminal sides</a:t>
            </a:r>
          </a:p>
          <a:p>
            <a:pPr lvl="1"/>
            <a:r>
              <a:rPr lang="en-US" i="1" dirty="0" smtClean="0"/>
              <a:t>The use of OMNIRAN can open the door to the use of more IEEE 802 technologies as part of the operator´s RAN in a managed way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40268"/>
            <a:ext cx="5894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kern="0" smtClean="0"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Summary slide of Contribution IEEE 802.16-12-0660-00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0593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OmniRAN would provide to 3GPP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SaMOG</a:t>
            </a:r>
            <a:r>
              <a:rPr lang="en-US" sz="2800" dirty="0" smtClean="0"/>
              <a:t> is defining a gateway controlling the Trusted Non-3GPP network by the EPC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/>
              <a:t>OmniRAN would provide an interface (R3) to which 3GPP would be able to reference.</a:t>
            </a:r>
          </a:p>
          <a:p>
            <a:pPr lvl="1"/>
            <a:r>
              <a:rPr lang="en-US" sz="2400" dirty="0"/>
              <a:t>Expanded beyond IEEE 802.11/802.16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781" y="2667000"/>
            <a:ext cx="6608949" cy="203883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>
            <a:off x="3810000" y="2810256"/>
            <a:ext cx="0" cy="9144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3616527" y="2514600"/>
            <a:ext cx="446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latin typeface="Arial"/>
                <a:cs typeface="Arial"/>
              </a:rPr>
              <a:t>R3</a:t>
            </a:r>
          </a:p>
        </p:txBody>
      </p:sp>
    </p:spTree>
    <p:extLst>
      <p:ext uri="{BB962C8B-B14F-4D97-AF65-F5344CB8AC3E}">
        <p14:creationId xmlns:p14="http://schemas.microsoft.com/office/powerpoint/2010/main" xmlns="" val="325158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to other standardization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There are plenty of related standardization </a:t>
            </a:r>
            <a:r>
              <a:rPr lang="en-US" dirty="0" smtClean="0"/>
              <a:t>activities</a:t>
            </a:r>
            <a:endParaRPr lang="en-US" dirty="0" smtClean="0"/>
          </a:p>
          <a:p>
            <a:pPr lvl="1"/>
            <a:r>
              <a:rPr lang="en-US" dirty="0" smtClean="0"/>
              <a:t>WFA Hotspot 2.0</a:t>
            </a:r>
          </a:p>
          <a:p>
            <a:pPr lvl="2"/>
            <a:r>
              <a:rPr lang="en-US" dirty="0" smtClean="0"/>
              <a:t>solving the networking issues for IEEE802.11</a:t>
            </a:r>
          </a:p>
          <a:p>
            <a:pPr lvl="1"/>
            <a:r>
              <a:rPr lang="en-US" dirty="0" err="1" smtClean="0"/>
              <a:t>WiMAX</a:t>
            </a:r>
            <a:r>
              <a:rPr lang="en-US" dirty="0" smtClean="0"/>
              <a:t> Forum</a:t>
            </a:r>
          </a:p>
          <a:p>
            <a:pPr lvl="2"/>
            <a:r>
              <a:rPr lang="en-US" dirty="0" smtClean="0"/>
              <a:t>Mobile </a:t>
            </a:r>
            <a:r>
              <a:rPr lang="en-US" dirty="0" err="1" smtClean="0"/>
              <a:t>WiMAX</a:t>
            </a:r>
            <a:r>
              <a:rPr lang="en-US" dirty="0" smtClean="0"/>
              <a:t> </a:t>
            </a:r>
            <a:r>
              <a:rPr lang="en-US" dirty="0" smtClean="0"/>
              <a:t>network </a:t>
            </a:r>
            <a:r>
              <a:rPr lang="en-US" dirty="0" smtClean="0"/>
              <a:t>specifications</a:t>
            </a:r>
          </a:p>
          <a:p>
            <a:pPr lvl="1"/>
            <a:r>
              <a:rPr lang="en-US" dirty="0" smtClean="0"/>
              <a:t>3GPP</a:t>
            </a:r>
          </a:p>
          <a:p>
            <a:pPr lvl="2"/>
            <a:r>
              <a:rPr lang="en-US" dirty="0" smtClean="0"/>
              <a:t>i</a:t>
            </a:r>
            <a:r>
              <a:rPr lang="en-US" dirty="0" smtClean="0"/>
              <a:t>nterworking </a:t>
            </a:r>
            <a:r>
              <a:rPr lang="en-US" dirty="0" smtClean="0"/>
              <a:t>with non-3GPP technologies</a:t>
            </a:r>
          </a:p>
          <a:p>
            <a:pPr lvl="2"/>
            <a:r>
              <a:rPr lang="en-US" dirty="0"/>
              <a:t>OmniRAN group could provide the interface for network oriented liaisons to IEEE 802.</a:t>
            </a:r>
            <a:endParaRPr lang="en-US" dirty="0" smtClean="0"/>
          </a:p>
          <a:p>
            <a:pPr lvl="1"/>
            <a:r>
              <a:rPr lang="en-US" dirty="0" smtClean="0"/>
              <a:t>IEEE1905.1</a:t>
            </a:r>
          </a:p>
          <a:p>
            <a:pPr lvl="2"/>
            <a:r>
              <a:rPr lang="en-US" dirty="0" smtClean="0"/>
              <a:t>integration of multiple access technologies in</a:t>
            </a:r>
            <a:r>
              <a:rPr lang="en-US" dirty="0" smtClean="0"/>
              <a:t> </a:t>
            </a:r>
            <a:r>
              <a:rPr lang="en-US" dirty="0" smtClean="0"/>
              <a:t>home networks</a:t>
            </a:r>
          </a:p>
          <a:p>
            <a:pPr lvl="1"/>
            <a:r>
              <a:rPr lang="en-US" dirty="0" err="1" smtClean="0"/>
              <a:t>SmartGrid, IoT</a:t>
            </a:r>
            <a:r>
              <a:rPr lang="en-US" dirty="0" smtClean="0"/>
              <a:t> and M2M</a:t>
            </a:r>
          </a:p>
          <a:p>
            <a:pPr lvl="2"/>
            <a:r>
              <a:rPr lang="en-US" dirty="0" smtClean="0"/>
              <a:t>many activities somehow touching the topic</a:t>
            </a:r>
          </a:p>
          <a:p>
            <a:pPr lvl="1"/>
            <a:r>
              <a:rPr lang="en-US" dirty="0" smtClean="0"/>
              <a:t>…</a:t>
            </a:r>
          </a:p>
          <a:p>
            <a:pPr lvl="2"/>
            <a:r>
              <a:rPr lang="en-US" dirty="0" smtClean="0"/>
              <a:t>there may be even many more related </a:t>
            </a:r>
            <a:r>
              <a:rPr lang="en-US" dirty="0" smtClean="0"/>
              <a:t>activities</a:t>
            </a:r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proceed?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benefits to work on </a:t>
            </a:r>
            <a:r>
              <a:rPr lang="en-US" dirty="0" err="1" smtClean="0"/>
              <a:t>OmniRAN</a:t>
            </a:r>
            <a:r>
              <a:rPr lang="en-US" dirty="0" smtClean="0"/>
              <a:t> </a:t>
            </a:r>
            <a:r>
              <a:rPr lang="en-US" dirty="0" smtClean="0"/>
              <a:t>in IEEE 802.</a:t>
            </a:r>
          </a:p>
          <a:p>
            <a:r>
              <a:rPr lang="en-US" dirty="0" smtClean="0"/>
              <a:t>Further analysis necessary to define the missing pieces to enable broader ecosystem for IEEE 802 </a:t>
            </a:r>
            <a:r>
              <a:rPr lang="en-US" dirty="0" smtClean="0"/>
              <a:t>networks</a:t>
            </a:r>
            <a:endParaRPr lang="en-US" dirty="0" smtClean="0"/>
          </a:p>
          <a:p>
            <a:r>
              <a:rPr lang="en-US" dirty="0" smtClean="0"/>
              <a:t>Discussions need involvement across all IEEE 802 </a:t>
            </a:r>
            <a:r>
              <a:rPr lang="en-US" dirty="0" smtClean="0"/>
              <a:t>WGs.</a:t>
            </a:r>
            <a:endParaRPr lang="en-US" dirty="0" smtClean="0"/>
          </a:p>
          <a:p>
            <a:r>
              <a:rPr lang="en-US" dirty="0" smtClean="0"/>
              <a:t>Proposal: Establish IEEE 802 EC Study Group on </a:t>
            </a:r>
            <a:r>
              <a:rPr lang="en-US" dirty="0" err="1" smtClean="0"/>
              <a:t>OmniRAN</a:t>
            </a:r>
            <a:r>
              <a:rPr lang="en-US" dirty="0" smtClean="0"/>
              <a:t> this </a:t>
            </a:r>
            <a:r>
              <a:rPr lang="en-US" dirty="0" smtClean="0"/>
              <a:t>week.</a:t>
            </a:r>
            <a:endParaRPr lang="en-US" dirty="0" err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r>
              <a:rPr lang="en-US" sz="4000" dirty="0" smtClean="0"/>
              <a:t>OmniRAN</a:t>
            </a:r>
            <a:br>
              <a:rPr lang="en-US" sz="4000" dirty="0" smtClean="0"/>
            </a:br>
            <a:r>
              <a:rPr lang="en-US" sz="4000" dirty="0"/>
              <a:t>Overview and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2012-11-13</a:t>
            </a:r>
          </a:p>
          <a:p>
            <a:r>
              <a:rPr lang="en-US" dirty="0" smtClean="0"/>
              <a:t>Max Riegel</a:t>
            </a:r>
          </a:p>
          <a:p>
            <a:r>
              <a:rPr lang="en-US" dirty="0" smtClean="0"/>
              <a:t>NSN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OmniRAN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OmniRAN discussed in 802.16 HetNet study group since March 2012</a:t>
            </a:r>
          </a:p>
          <a:p>
            <a:pPr lvl="1"/>
            <a:r>
              <a:rPr lang="en-US"/>
              <a:t>IEEE 802 tutorial in July 2012</a:t>
            </a:r>
            <a:endParaRPr lang="en-US" smtClean="0"/>
          </a:p>
          <a:p>
            <a:r>
              <a:rPr lang="en-US" smtClean="0"/>
              <a:t>OmniRAN defines generic network side interfaces for access networks based on IEEE 802 technologies</a:t>
            </a:r>
          </a:p>
          <a:p>
            <a:r>
              <a:rPr lang="en-US" smtClean="0"/>
              <a:t>What does OmniRAN stand for?</a:t>
            </a:r>
          </a:p>
          <a:p>
            <a:pPr lvl="1"/>
            <a:r>
              <a:rPr lang="en-US" smtClean="0"/>
              <a:t> </a:t>
            </a:r>
            <a:r>
              <a:rPr lang="en-US" smtClean="0">
                <a:solidFill>
                  <a:srgbClr val="C00000"/>
                </a:solidFill>
              </a:rPr>
              <a:t>O</a:t>
            </a:r>
            <a:r>
              <a:rPr lang="en-US" smtClean="0"/>
              <a:t>pen </a:t>
            </a:r>
            <a:r>
              <a:rPr lang="en-US" smtClean="0">
                <a:solidFill>
                  <a:srgbClr val="C00000"/>
                </a:solidFill>
              </a:rPr>
              <a:t>m</a:t>
            </a:r>
            <a:r>
              <a:rPr lang="en-US" smtClean="0"/>
              <a:t>obile </a:t>
            </a:r>
            <a:r>
              <a:rPr lang="en-US" smtClean="0">
                <a:solidFill>
                  <a:srgbClr val="C00000"/>
                </a:solidFill>
              </a:rPr>
              <a:t>n</a:t>
            </a:r>
            <a:r>
              <a:rPr lang="en-US" smtClean="0"/>
              <a:t>etwork </a:t>
            </a:r>
            <a:r>
              <a:rPr lang="en-US" smtClean="0">
                <a:solidFill>
                  <a:srgbClr val="C00000"/>
                </a:solidFill>
              </a:rPr>
              <a:t>i</a:t>
            </a:r>
            <a:r>
              <a:rPr lang="en-US" smtClean="0"/>
              <a:t>nterface for omni-</a:t>
            </a:r>
            <a:r>
              <a:rPr lang="en-US" smtClean="0">
                <a:solidFill>
                  <a:srgbClr val="C00000"/>
                </a:solidFill>
              </a:rPr>
              <a:t>R</a:t>
            </a:r>
            <a:r>
              <a:rPr lang="en-US" smtClean="0"/>
              <a:t>ange </a:t>
            </a:r>
            <a:r>
              <a:rPr lang="en-US" smtClean="0">
                <a:solidFill>
                  <a:srgbClr val="C00000"/>
                </a:solidFill>
              </a:rPr>
              <a:t>A</a:t>
            </a:r>
            <a:r>
              <a:rPr lang="en-US" smtClean="0"/>
              <a:t>rea </a:t>
            </a:r>
            <a:r>
              <a:rPr lang="en-US" smtClean="0">
                <a:solidFill>
                  <a:srgbClr val="C00000"/>
                </a:solidFill>
              </a:rPr>
              <a:t>N</a:t>
            </a:r>
            <a:r>
              <a:rPr lang="en-US" smtClean="0"/>
              <a:t>etworks</a:t>
            </a:r>
          </a:p>
          <a:p>
            <a:r>
              <a:rPr lang="en-US" smtClean="0"/>
              <a:t>It addresses all IEEE 802 access technologies including IEEE 802.3!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55"/>
          <p:cNvSpPr>
            <a:spLocks noChangeShapeType="1"/>
          </p:cNvSpPr>
          <p:nvPr/>
        </p:nvSpPr>
        <p:spPr bwMode="auto">
          <a:xfrm flipV="1">
            <a:off x="7805737" y="2133598"/>
            <a:ext cx="0" cy="2971801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Communication Networking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4008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Close relationship between user terminal, access network and service provider</a:t>
            </a:r>
          </a:p>
          <a:p>
            <a:pPr lvl="1"/>
            <a:r>
              <a:rPr lang="en-US" dirty="0" smtClean="0"/>
              <a:t>Single interface in terminal</a:t>
            </a:r>
          </a:p>
          <a:p>
            <a:pPr lvl="1"/>
            <a:r>
              <a:rPr lang="en-US" dirty="0" smtClean="0"/>
              <a:t>Single access network topology</a:t>
            </a:r>
          </a:p>
          <a:p>
            <a:pPr lvl="1"/>
            <a:r>
              <a:rPr lang="en-US" dirty="0" smtClean="0"/>
              <a:t>Single operator</a:t>
            </a:r>
          </a:p>
          <a:p>
            <a:pPr lvl="2"/>
            <a:r>
              <a:rPr lang="en-US" dirty="0" smtClean="0"/>
              <a:t>single entity (operator, IT department) controls complete service </a:t>
            </a:r>
            <a:r>
              <a:rPr lang="en-US" dirty="0" smtClean="0"/>
              <a:t>chain</a:t>
            </a:r>
          </a:p>
          <a:p>
            <a:r>
              <a:rPr lang="en-US" dirty="0" smtClean="0"/>
              <a:t>Operators with long-term experience in networks</a:t>
            </a:r>
            <a:endParaRPr lang="en-US" dirty="0" smtClean="0"/>
          </a:p>
        </p:txBody>
      </p:sp>
      <p:sp>
        <p:nvSpPr>
          <p:cNvPr id="4" name="AutoShape 153"/>
          <p:cNvSpPr>
            <a:spLocks noChangeArrowheads="1"/>
          </p:cNvSpPr>
          <p:nvPr/>
        </p:nvSpPr>
        <p:spPr bwMode="auto">
          <a:xfrm>
            <a:off x="7229475" y="4911725"/>
            <a:ext cx="1152525" cy="879475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5" name="AutoShape 154"/>
          <p:cNvSpPr>
            <a:spLocks noChangeArrowheads="1"/>
          </p:cNvSpPr>
          <p:nvPr/>
        </p:nvSpPr>
        <p:spPr bwMode="auto">
          <a:xfrm>
            <a:off x="7229475" y="2514600"/>
            <a:ext cx="1152525" cy="21336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156" descr="pcs_TECHNOL_4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34300" y="2859087"/>
            <a:ext cx="439737" cy="457200"/>
          </a:xfrm>
          <a:prstGeom prst="rect">
            <a:avLst/>
          </a:prstGeom>
          <a:noFill/>
        </p:spPr>
      </p:pic>
      <p:pic>
        <p:nvPicPr>
          <p:cNvPr id="8" name="Picture 15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45375" y="3286124"/>
            <a:ext cx="352425" cy="223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9" name="Group 158"/>
          <p:cNvGrpSpPr>
            <a:grpSpLocks noChangeAspect="1"/>
          </p:cNvGrpSpPr>
          <p:nvPr/>
        </p:nvGrpSpPr>
        <p:grpSpPr bwMode="auto">
          <a:xfrm flipH="1">
            <a:off x="7535046" y="3784523"/>
            <a:ext cx="572315" cy="688975"/>
            <a:chOff x="5" y="2480"/>
            <a:chExt cx="237" cy="430"/>
          </a:xfrm>
        </p:grpSpPr>
        <p:grpSp>
          <p:nvGrpSpPr>
            <p:cNvPr id="10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4" name="Group 16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22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30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1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4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5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3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5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7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6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1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8" name="Rectangle 187"/>
          <p:cNvSpPr>
            <a:spLocks noChangeArrowheads="1"/>
          </p:cNvSpPr>
          <p:nvPr/>
        </p:nvSpPr>
        <p:spPr bwMode="auto">
          <a:xfrm>
            <a:off x="7373937" y="3586162"/>
            <a:ext cx="863600" cy="909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188"/>
          <p:cNvSpPr>
            <a:spLocks noChangeArrowheads="1"/>
          </p:cNvSpPr>
          <p:nvPr/>
        </p:nvSpPr>
        <p:spPr bwMode="auto">
          <a:xfrm>
            <a:off x="7373937" y="2643187"/>
            <a:ext cx="855663" cy="866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err="1" smtClean="0">
                <a:latin typeface="Arial" pitchFamily="34" charset="0"/>
                <a:cs typeface="Arial" pitchFamily="34" charset="0"/>
              </a:rPr>
              <a:t>Control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7" name="Picture 560" descr="sl45_transparen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39025" y="5133975"/>
            <a:ext cx="2190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" name="Picture 56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34300" y="5105400"/>
            <a:ext cx="3778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9" name="Picture 25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2800" y="1676400"/>
            <a:ext cx="1270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" name="TextBox 79"/>
          <p:cNvSpPr txBox="1"/>
          <p:nvPr/>
        </p:nvSpPr>
        <p:spPr>
          <a:xfrm>
            <a:off x="7315200" y="1905000"/>
            <a:ext cx="9380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Internet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OmniRAN for </a:t>
            </a:r>
            <a:r>
              <a:rPr lang="en-US" smtClean="0"/>
              <a:t>H</a:t>
            </a:r>
            <a:r>
              <a:rPr lang="en-US" smtClean="0"/>
              <a:t>etereogeneous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User-Terminals have to support</a:t>
            </a:r>
          </a:p>
          <a:p>
            <a:pPr lvl="1"/>
            <a:r>
              <a:rPr lang="en-US" dirty="0" smtClean="0"/>
              <a:t>multiple network interfaces</a:t>
            </a:r>
          </a:p>
          <a:p>
            <a:pPr lvl="2"/>
            <a:r>
              <a:rPr lang="en-US" dirty="0" smtClean="0"/>
              <a:t>e.g. Cellular, IEEE 802.3, IEEE 802.11, </a:t>
            </a:r>
          </a:p>
          <a:p>
            <a:pPr lvl="1"/>
            <a:r>
              <a:rPr lang="en-US" dirty="0" smtClean="0"/>
              <a:t>multiple access network topologies</a:t>
            </a:r>
          </a:p>
          <a:p>
            <a:pPr lvl="2"/>
            <a:r>
              <a:rPr lang="en-US" dirty="0" smtClean="0"/>
              <a:t>e.g. IEEE802.11 in residential, corporate and public</a:t>
            </a:r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multiple network subscriptions</a:t>
            </a:r>
          </a:p>
          <a:p>
            <a:pPr lvl="2"/>
            <a:r>
              <a:rPr lang="en-US" dirty="0" smtClean="0"/>
              <a:t>e.g. multiple subscriptions for same interface</a:t>
            </a:r>
          </a:p>
          <a:p>
            <a:r>
              <a:rPr lang="en-US" dirty="0" smtClean="0"/>
              <a:t>Generic solution to cope with complexity</a:t>
            </a:r>
            <a:endParaRPr lang="en-US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olwi2-publicWiF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4191000"/>
            <a:ext cx="3143252" cy="762000"/>
          </a:xfrm>
          <a:prstGeom prst="rect">
            <a:avLst/>
          </a:prstGeom>
        </p:spPr>
      </p:pic>
      <p:pic>
        <p:nvPicPr>
          <p:cNvPr id="6" name="Picture 5" descr="olwi2-residentialWiFi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3306" y="4038600"/>
            <a:ext cx="3002694" cy="68580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6620774" y="1295400"/>
            <a:ext cx="2294627" cy="2378074"/>
            <a:chOff x="5076726" y="1600200"/>
            <a:chExt cx="3838674" cy="3978274"/>
          </a:xfrm>
        </p:grpSpPr>
        <p:sp>
          <p:nvSpPr>
            <p:cNvPr id="10" name="Rounded Rectangle 9"/>
            <p:cNvSpPr/>
            <p:nvPr/>
          </p:nvSpPr>
          <p:spPr bwMode="auto">
            <a:xfrm>
              <a:off x="5860842" y="1600200"/>
              <a:ext cx="1620982" cy="99060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11" name="Group 61"/>
            <p:cNvGrpSpPr/>
            <p:nvPr/>
          </p:nvGrpSpPr>
          <p:grpSpPr>
            <a:xfrm>
              <a:off x="6121786" y="1676400"/>
              <a:ext cx="1134613" cy="838200"/>
              <a:chOff x="6324600" y="1828800"/>
              <a:chExt cx="917575" cy="677862"/>
            </a:xfrm>
          </p:grpSpPr>
          <p:grpSp>
            <p:nvGrpSpPr>
              <p:cNvPr id="23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60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1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2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63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67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8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9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0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64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5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6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4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49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0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1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52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56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7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8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9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53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4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5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5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38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9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40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41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5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46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47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48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42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43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44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6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27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8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29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30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4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5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6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7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31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32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33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sp>
          <p:nvSpPr>
            <p:cNvPr id="12" name="Freeform 11"/>
            <p:cNvSpPr/>
            <p:nvPr/>
          </p:nvSpPr>
          <p:spPr bwMode="auto">
            <a:xfrm>
              <a:off x="6866128" y="2499360"/>
              <a:ext cx="1597152" cy="1691640"/>
            </a:xfrm>
            <a:custGeom>
              <a:avLst/>
              <a:gdLst>
                <a:gd name="connsiteX0" fmla="*/ 0 w 1597152"/>
                <a:gd name="connsiteY0" fmla="*/ 0 h 2292096"/>
                <a:gd name="connsiteX1" fmla="*/ 1548384 w 1597152"/>
                <a:gd name="connsiteY1" fmla="*/ 963168 h 2292096"/>
                <a:gd name="connsiteX2" fmla="*/ 292608 w 1597152"/>
                <a:gd name="connsiteY2" fmla="*/ 2292096 h 2292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97152" h="2292096">
                  <a:moveTo>
                    <a:pt x="0" y="0"/>
                  </a:moveTo>
                  <a:cubicBezTo>
                    <a:pt x="749808" y="290576"/>
                    <a:pt x="1499616" y="581152"/>
                    <a:pt x="1548384" y="963168"/>
                  </a:cubicBezTo>
                  <a:cubicBezTo>
                    <a:pt x="1597152" y="1345184"/>
                    <a:pt x="944880" y="1818640"/>
                    <a:pt x="292608" y="2292096"/>
                  </a:cubicBez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lgDashDot"/>
              <a:round/>
              <a:headEnd type="none" w="lg" len="lg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" name="Freeform 12"/>
            <p:cNvSpPr/>
            <p:nvPr/>
          </p:nvSpPr>
          <p:spPr bwMode="auto">
            <a:xfrm flipH="1">
              <a:off x="5638800" y="2496312"/>
              <a:ext cx="1081024" cy="1618488"/>
            </a:xfrm>
            <a:custGeom>
              <a:avLst/>
              <a:gdLst>
                <a:gd name="connsiteX0" fmla="*/ 0 w 1597152"/>
                <a:gd name="connsiteY0" fmla="*/ 0 h 2292096"/>
                <a:gd name="connsiteX1" fmla="*/ 1548384 w 1597152"/>
                <a:gd name="connsiteY1" fmla="*/ 963168 h 2292096"/>
                <a:gd name="connsiteX2" fmla="*/ 292608 w 1597152"/>
                <a:gd name="connsiteY2" fmla="*/ 2292096 h 2292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97152" h="2292096">
                  <a:moveTo>
                    <a:pt x="0" y="0"/>
                  </a:moveTo>
                  <a:cubicBezTo>
                    <a:pt x="749808" y="290576"/>
                    <a:pt x="1499616" y="581152"/>
                    <a:pt x="1548384" y="963168"/>
                  </a:cubicBezTo>
                  <a:cubicBezTo>
                    <a:pt x="1597152" y="1345184"/>
                    <a:pt x="944880" y="1818640"/>
                    <a:pt x="292608" y="2292096"/>
                  </a:cubicBez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lgDashDot"/>
              <a:round/>
              <a:headEnd type="none" w="lg" len="lg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" name="Freeform 13"/>
            <p:cNvSpPr/>
            <p:nvPr/>
          </p:nvSpPr>
          <p:spPr bwMode="auto">
            <a:xfrm>
              <a:off x="6796024" y="2490216"/>
              <a:ext cx="301752" cy="1624584"/>
            </a:xfrm>
            <a:custGeom>
              <a:avLst/>
              <a:gdLst>
                <a:gd name="connsiteX0" fmla="*/ 0 w 1597152"/>
                <a:gd name="connsiteY0" fmla="*/ 0 h 2292096"/>
                <a:gd name="connsiteX1" fmla="*/ 1548384 w 1597152"/>
                <a:gd name="connsiteY1" fmla="*/ 963168 h 2292096"/>
                <a:gd name="connsiteX2" fmla="*/ 292608 w 1597152"/>
                <a:gd name="connsiteY2" fmla="*/ 2292096 h 2292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97152" h="2292096">
                  <a:moveTo>
                    <a:pt x="0" y="0"/>
                  </a:moveTo>
                  <a:cubicBezTo>
                    <a:pt x="749808" y="290576"/>
                    <a:pt x="1499616" y="581152"/>
                    <a:pt x="1548384" y="963168"/>
                  </a:cubicBezTo>
                  <a:cubicBezTo>
                    <a:pt x="1597152" y="1345184"/>
                    <a:pt x="944880" y="1818640"/>
                    <a:pt x="292608" y="2292096"/>
                  </a:cubicBez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lgDashDot"/>
              <a:round/>
              <a:headEnd type="none" w="lg" len="lg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pic>
          <p:nvPicPr>
            <p:cNvPr id="15" name="Picture 25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076952" y="2971800"/>
              <a:ext cx="1247648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TextBox 15"/>
            <p:cNvSpPr txBox="1"/>
            <p:nvPr/>
          </p:nvSpPr>
          <p:spPr>
            <a:xfrm>
              <a:off x="5076726" y="3129897"/>
              <a:ext cx="1252873" cy="4633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Cellular</a:t>
              </a:r>
              <a:endParaRPr lang="en-US" b="1" dirty="0" smtClean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7" name="Picture 25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362773" y="2971800"/>
              <a:ext cx="1233424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TextBox 17"/>
            <p:cNvSpPr txBox="1"/>
            <p:nvPr/>
          </p:nvSpPr>
          <p:spPr>
            <a:xfrm>
              <a:off x="6455549" y="3129897"/>
              <a:ext cx="1077812" cy="4633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802.11</a:t>
              </a:r>
              <a:endParaRPr lang="en-US" b="1" dirty="0" smtClean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9" name="Picture 25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620000" y="3048000"/>
              <a:ext cx="12954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TextBox 19"/>
            <p:cNvSpPr txBox="1"/>
            <p:nvPr/>
          </p:nvSpPr>
          <p:spPr>
            <a:xfrm>
              <a:off x="7712969" y="3129897"/>
              <a:ext cx="1091972" cy="4633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802.15</a:t>
              </a:r>
              <a:endParaRPr lang="en-US" b="1" dirty="0" smtClean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1" name="Picture 651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400800" y="4038600"/>
              <a:ext cx="669448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2" name="Picture 2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91200" y="4114800"/>
              <a:ext cx="507004" cy="1463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" name="Picture 3" descr="olwi2-corporateWiFi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4114800"/>
            <a:ext cx="3124200" cy="724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OmniRAN for </a:t>
            </a:r>
            <a:r>
              <a:rPr lang="en-US" smtClean="0"/>
              <a:t>Emerging Networking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Many more (huge) networks are coming up by everything gets connected</a:t>
            </a:r>
            <a:endParaRPr lang="en-US" dirty="0" smtClean="0"/>
          </a:p>
          <a:p>
            <a:pPr lvl="1"/>
            <a:r>
              <a:rPr lang="en-US" dirty="0" smtClean="0"/>
              <a:t>e.g. </a:t>
            </a:r>
            <a:r>
              <a:rPr lang="en-US" dirty="0" err="1" smtClean="0"/>
              <a:t>SmartGrid</a:t>
            </a:r>
            <a:r>
              <a:rPr lang="en-US" dirty="0" smtClean="0"/>
              <a:t>, </a:t>
            </a:r>
            <a:r>
              <a:rPr lang="en-US" dirty="0" err="1" smtClean="0"/>
              <a:t>HomeAutomation</a:t>
            </a:r>
            <a:r>
              <a:rPr lang="en-US" dirty="0" smtClean="0"/>
              <a:t>, Car, …</a:t>
            </a:r>
          </a:p>
          <a:p>
            <a:r>
              <a:rPr lang="en-US" dirty="0" smtClean="0"/>
              <a:t>Many n</a:t>
            </a:r>
            <a:r>
              <a:rPr lang="en-US" dirty="0" smtClean="0"/>
              <a:t>ew markets for IEEE 802 access technologies</a:t>
            </a:r>
          </a:p>
          <a:p>
            <a:pPr lvl="1"/>
            <a:r>
              <a:rPr lang="en-US" dirty="0" smtClean="0"/>
              <a:t>e.g. factory automation, in-car communication</a:t>
            </a:r>
          </a:p>
          <a:p>
            <a:r>
              <a:rPr lang="en-US" dirty="0" smtClean="0"/>
              <a:t>New deployments suffering by the same old networking issues</a:t>
            </a:r>
          </a:p>
          <a:p>
            <a:pPr lvl="1"/>
            <a:r>
              <a:rPr lang="en-US" dirty="0" smtClean="0"/>
              <a:t>e.g. service control, security, provisioning</a:t>
            </a:r>
          </a:p>
          <a:p>
            <a:pPr lvl="1"/>
            <a:r>
              <a:rPr lang="en-US" dirty="0" smtClean="0"/>
              <a:t>new operators lacking long-term experience</a:t>
            </a:r>
          </a:p>
          <a:p>
            <a:r>
              <a:rPr lang="en-US" dirty="0" smtClean="0"/>
              <a:t>Generic solution to foster market growth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</a:t>
            </a:r>
            <a:r>
              <a:rPr lang="en-US" dirty="0" err="1" smtClean="0"/>
              <a:t>OmniRAN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Network detection and selection</a:t>
            </a:r>
          </a:p>
          <a:p>
            <a:pPr lvl="1"/>
            <a:r>
              <a:rPr lang="en-US" dirty="0" smtClean="0"/>
              <a:t>Finding the most appropriate network when multiple networks are available</a:t>
            </a:r>
          </a:p>
          <a:p>
            <a:r>
              <a:rPr lang="en-US" i="1" dirty="0" smtClean="0">
                <a:solidFill>
                  <a:schemeClr val="bg2"/>
                </a:solidFill>
              </a:rPr>
              <a:t>Setting up the access link</a:t>
            </a:r>
          </a:p>
          <a:p>
            <a:pPr lvl="1"/>
            <a:r>
              <a:rPr lang="en-US" i="1" dirty="0" smtClean="0">
                <a:solidFill>
                  <a:schemeClr val="bg2"/>
                </a:solidFill>
              </a:rPr>
              <a:t>Scope of individual </a:t>
            </a:r>
            <a:r>
              <a:rPr lang="en-US" i="1" dirty="0" smtClean="0">
                <a:solidFill>
                  <a:schemeClr val="bg2"/>
                </a:solidFill>
              </a:rPr>
              <a:t>IEEE 802.xx </a:t>
            </a:r>
            <a:r>
              <a:rPr lang="en-US" i="1" dirty="0" smtClean="0">
                <a:solidFill>
                  <a:schemeClr val="bg2"/>
                </a:solidFill>
              </a:rPr>
              <a:t>specifications</a:t>
            </a:r>
          </a:p>
          <a:p>
            <a:r>
              <a:rPr lang="en-US" dirty="0" smtClean="0"/>
              <a:t>Authentication</a:t>
            </a:r>
          </a:p>
          <a:p>
            <a:pPr lvl="1"/>
            <a:r>
              <a:rPr lang="en-US" dirty="0" smtClean="0"/>
              <a:t>Framework, </a:t>
            </a:r>
            <a:r>
              <a:rPr lang="en-US" i="1" dirty="0" smtClean="0">
                <a:solidFill>
                  <a:schemeClr val="bg2"/>
                </a:solidFill>
              </a:rPr>
              <a:t>based on </a:t>
            </a:r>
            <a:r>
              <a:rPr lang="en-US" i="1" dirty="0" smtClean="0">
                <a:solidFill>
                  <a:schemeClr val="bg2"/>
                </a:solidFill>
              </a:rPr>
              <a:t>IEEE 802.1X</a:t>
            </a:r>
            <a:endParaRPr lang="en-US" i="1" dirty="0" smtClean="0">
              <a:solidFill>
                <a:schemeClr val="bg2"/>
              </a:solidFill>
            </a:endParaRPr>
          </a:p>
          <a:p>
            <a:r>
              <a:rPr lang="en-US" dirty="0" smtClean="0"/>
              <a:t>Setting up the e2e communication link</a:t>
            </a:r>
          </a:p>
          <a:p>
            <a:pPr lvl="1"/>
            <a:r>
              <a:rPr lang="en-US" dirty="0" smtClean="0"/>
              <a:t>Authorization, Service management</a:t>
            </a:r>
          </a:p>
          <a:p>
            <a:r>
              <a:rPr lang="en-US" dirty="0" smtClean="0"/>
              <a:t>Management of user data connection</a:t>
            </a:r>
          </a:p>
          <a:p>
            <a:pPr lvl="1"/>
            <a:r>
              <a:rPr lang="en-US" dirty="0" smtClean="0"/>
              <a:t>mobility support to maintain connectivity</a:t>
            </a:r>
          </a:p>
          <a:p>
            <a:r>
              <a:rPr lang="en-US" dirty="0" smtClean="0"/>
              <a:t>Usage and inventory reporting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ccounting, monitoring, location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functions for large scale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Subscription management</a:t>
            </a:r>
            <a:endParaRPr lang="en-US" dirty="0" smtClean="0"/>
          </a:p>
          <a:p>
            <a:pPr lvl="1"/>
            <a:r>
              <a:rPr lang="en-US" dirty="0" smtClean="0"/>
              <a:t>Adding new users to a network</a:t>
            </a:r>
          </a:p>
          <a:p>
            <a:pPr lvl="1"/>
            <a:r>
              <a:rPr lang="en-US" dirty="0" smtClean="0"/>
              <a:t>Maintaining subscriptions</a:t>
            </a:r>
          </a:p>
          <a:p>
            <a:pPr lvl="2"/>
            <a:r>
              <a:rPr lang="en-US" dirty="0" smtClean="0"/>
              <a:t>e.g. renewal, change, termination</a:t>
            </a:r>
          </a:p>
          <a:p>
            <a:r>
              <a:rPr lang="en-US" dirty="0" smtClean="0"/>
              <a:t>Management of terminals</a:t>
            </a:r>
            <a:endParaRPr lang="en-US" dirty="0" smtClean="0"/>
          </a:p>
          <a:p>
            <a:pPr lvl="1"/>
            <a:r>
              <a:rPr lang="en-US" dirty="0" smtClean="0"/>
              <a:t>Initial configuration of new terminals</a:t>
            </a:r>
            <a:endParaRPr lang="en-US" dirty="0" smtClean="0"/>
          </a:p>
          <a:p>
            <a:pPr lvl="1"/>
            <a:r>
              <a:rPr lang="en-US" dirty="0" smtClean="0"/>
              <a:t>Provisioning and u</a:t>
            </a:r>
            <a:r>
              <a:rPr lang="en-US" dirty="0" smtClean="0"/>
              <a:t>pdate </a:t>
            </a:r>
            <a:r>
              <a:rPr lang="en-US" dirty="0" smtClean="0"/>
              <a:t>of policies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Architecture Overview</a:t>
            </a:r>
          </a:p>
        </p:txBody>
      </p:sp>
      <p:pic>
        <p:nvPicPr>
          <p:cNvPr id="2" name="Picture 1" descr="CS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1700" y="1282700"/>
            <a:ext cx="7327900" cy="52705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0</TotalTime>
  <Words>660</Words>
  <Application>Microsoft Office PowerPoint</Application>
  <PresentationFormat>On-screen Show (4:3)</PresentationFormat>
  <Paragraphs>135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Template</vt:lpstr>
      <vt:lpstr>Slide 1</vt:lpstr>
      <vt:lpstr>OmniRAN Overview and status</vt:lpstr>
      <vt:lpstr>OmniRAN</vt:lpstr>
      <vt:lpstr>Legacy Communication Networking </vt:lpstr>
      <vt:lpstr>OmniRAN for Hetereogeneous Networks</vt:lpstr>
      <vt:lpstr>OmniRAN for Emerging Networking Markets</vt:lpstr>
      <vt:lpstr>Scope of OmniRAN</vt:lpstr>
      <vt:lpstr>Additional functions for large scale networks</vt:lpstr>
      <vt:lpstr>OmniRAN Architecture Overview</vt:lpstr>
      <vt:lpstr>OmniRAN Interfaces</vt:lpstr>
      <vt:lpstr>OMNIRAN-3GPP SaMOG Antonio de la Oliva (UC3M),Ivano Guardini (Telecom Italia), Carlos J. Bernardos (UC3M),Loris Marchetti (Telecom Italia) </vt:lpstr>
      <vt:lpstr>What OmniRAN would provide to 3GPP</vt:lpstr>
      <vt:lpstr>Relation to other standardization activities</vt:lpstr>
      <vt:lpstr>How to proceed?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Max Riegel</cp:lastModifiedBy>
  <cp:revision>118</cp:revision>
  <cp:lastPrinted>1998-02-10T13:28:06Z</cp:lastPrinted>
  <dcterms:created xsi:type="dcterms:W3CDTF">2011-12-30T17:06:23Z</dcterms:created>
  <dcterms:modified xsi:type="dcterms:W3CDTF">2012-11-14T03:39:30Z</dcterms:modified>
</cp:coreProperties>
</file>