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9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44" autoAdjust="0"/>
  </p:normalViewPr>
  <p:slideViewPr>
    <p:cSldViewPr>
      <p:cViewPr>
        <p:scale>
          <a:sx n="70" d="100"/>
          <a:sy n="70" d="100"/>
        </p:scale>
        <p:origin x="-396" y="3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461407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669321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mailto:hyunjeong.kang@samsung.co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802.16.3 </a:t>
            </a:r>
            <a:r>
              <a:rPr lang="en-US" sz="1400" b="1" dirty="0" smtClean="0">
                <a:latin typeface="Times" pitchFamily="1" charset="0"/>
              </a:rPr>
              <a:t>Closing Report – Session #</a:t>
            </a:r>
            <a:r>
              <a:rPr lang="en-US" sz="1400" b="1" dirty="0" smtClean="0">
                <a:latin typeface="Times" pitchFamily="1" charset="0"/>
              </a:rPr>
              <a:t>83 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b="1" dirty="0" smtClean="0"/>
              <a:t>16-13-0022-00-03R0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15 January 2013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err="1" smtClean="0">
                <a:latin typeface="Times" pitchFamily="1" charset="0"/>
              </a:rPr>
              <a:t>Hyunjeong</a:t>
            </a:r>
            <a:r>
              <a:rPr lang="en-US" dirty="0" smtClean="0">
                <a:latin typeface="Times" pitchFamily="1" charset="0"/>
              </a:rPr>
              <a:t> Kang</a:t>
            </a:r>
            <a:r>
              <a:rPr lang="en-US" dirty="0">
                <a:latin typeface="Times" pitchFamily="1" charset="0"/>
              </a:rPr>
              <a:t>			Voice:	</a:t>
            </a:r>
            <a:r>
              <a:rPr lang="en-US" dirty="0" smtClean="0">
                <a:latin typeface="Times" pitchFamily="1" charset="0"/>
              </a:rPr>
              <a:t>+82-31-279-5084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Samsung Electronics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E-mail: </a:t>
            </a:r>
            <a:r>
              <a:rPr lang="en-US" dirty="0" smtClean="0">
                <a:latin typeface="Times" pitchFamily="1" charset="0"/>
                <a:hlinkClick r:id="rId2"/>
              </a:rPr>
              <a:t>hyunjeong.kang@samsung.com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This contribution summarizes the activities of the </a:t>
            </a:r>
            <a:r>
              <a:rPr lang="en-US" dirty="0" smtClean="0">
                <a:latin typeface="Times" pitchFamily="1" charset="0"/>
              </a:rPr>
              <a:t>802.16.3 project </a:t>
            </a:r>
            <a:r>
              <a:rPr lang="en-US" dirty="0" smtClean="0">
                <a:latin typeface="Times" pitchFamily="1" charset="0"/>
              </a:rPr>
              <a:t>for Session #</a:t>
            </a:r>
            <a:r>
              <a:rPr lang="en-US" dirty="0" smtClean="0">
                <a:latin typeface="Times" pitchFamily="1" charset="0"/>
              </a:rPr>
              <a:t>83 and </a:t>
            </a:r>
            <a:r>
              <a:rPr lang="en-US" dirty="0" smtClean="0">
                <a:latin typeface="Times" pitchFamily="1" charset="0"/>
              </a:rPr>
              <a:t>requests 802.16 action on the </a:t>
            </a:r>
            <a:r>
              <a:rPr lang="en-US" dirty="0" smtClean="0">
                <a:latin typeface="Times" pitchFamily="1" charset="0"/>
              </a:rPr>
              <a:t>project outputs</a:t>
            </a:r>
            <a:r>
              <a:rPr lang="en-US" dirty="0" smtClean="0">
                <a:latin typeface="Times" pitchFamily="1" charset="0"/>
              </a:rPr>
              <a:t>.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Meeting 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During Session #</a:t>
            </a:r>
            <a:r>
              <a:rPr lang="en-US" dirty="0" smtClean="0"/>
              <a:t>83, </a:t>
            </a:r>
            <a:r>
              <a:rPr lang="en-US" dirty="0" smtClean="0"/>
              <a:t>the </a:t>
            </a:r>
            <a:r>
              <a:rPr lang="en-US" dirty="0" smtClean="0"/>
              <a:t>802.16.3 </a:t>
            </a:r>
            <a:r>
              <a:rPr lang="en-US" dirty="0" smtClean="0"/>
              <a:t>held </a:t>
            </a:r>
            <a:r>
              <a:rPr lang="en-US" dirty="0" smtClean="0"/>
              <a:t>three sessions:</a:t>
            </a:r>
            <a:endParaRPr lang="en-US" dirty="0" smtClean="0"/>
          </a:p>
          <a:p>
            <a:r>
              <a:rPr lang="en-US" sz="2400" dirty="0" smtClean="0"/>
              <a:t>Monday </a:t>
            </a:r>
            <a:r>
              <a:rPr lang="en-US" sz="2400" dirty="0" smtClean="0"/>
              <a:t>14 </a:t>
            </a:r>
            <a:r>
              <a:rPr lang="en-US" sz="2400" dirty="0" smtClean="0"/>
              <a:t>January 2013</a:t>
            </a:r>
            <a:r>
              <a:rPr lang="en-US" sz="2400" dirty="0"/>
              <a:t>	</a:t>
            </a:r>
            <a:r>
              <a:rPr lang="en-US" sz="2400" dirty="0" smtClean="0"/>
              <a:t>10:50 AM </a:t>
            </a:r>
            <a:r>
              <a:rPr lang="en-US" sz="2400" dirty="0"/>
              <a:t>– </a:t>
            </a:r>
            <a:r>
              <a:rPr lang="en-US" sz="2400" dirty="0" smtClean="0"/>
              <a:t>12:35 </a:t>
            </a:r>
            <a:r>
              <a:rPr lang="en-US" sz="2400" dirty="0" smtClean="0"/>
              <a:t>PM</a:t>
            </a:r>
          </a:p>
          <a:p>
            <a:pPr lvl="1"/>
            <a:r>
              <a:rPr lang="en-US" sz="2000" dirty="0" smtClean="0"/>
              <a:t>King George</a:t>
            </a:r>
          </a:p>
          <a:p>
            <a:r>
              <a:rPr lang="en-US" sz="2400" dirty="0" smtClean="0"/>
              <a:t>Monday 14 January 2013	13:40 PM – 15:30 PM</a:t>
            </a:r>
          </a:p>
          <a:p>
            <a:pPr lvl="1"/>
            <a:r>
              <a:rPr lang="en-US" sz="2000" dirty="0" smtClean="0"/>
              <a:t>Prince of Wales</a:t>
            </a:r>
          </a:p>
          <a:p>
            <a:r>
              <a:rPr lang="en-US" sz="2400" dirty="0" smtClean="0"/>
              <a:t>Tuesday 15 January 2013	08:00 AM – 10:00 AM</a:t>
            </a:r>
          </a:p>
          <a:p>
            <a:pPr lvl="1"/>
            <a:r>
              <a:rPr lang="en-US" sz="2000" dirty="0" smtClean="0"/>
              <a:t>Prince of Wales</a:t>
            </a:r>
            <a:endParaRPr lang="en-US" sz="2000" dirty="0" smtClean="0"/>
          </a:p>
          <a:p>
            <a:pPr lvl="1"/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6396335"/>
            <a:ext cx="769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 smtClean="0"/>
              <a:t>16-13-0022-00-03R0</a:t>
            </a:r>
            <a:r>
              <a:rPr lang="en-US" b="1" dirty="0" smtClean="0"/>
              <a:t>						</a:t>
            </a:r>
            <a:r>
              <a:rPr lang="en-US" b="1" dirty="0" smtClean="0"/>
              <a:t>15 Jan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60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Input Contributions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66800" y="6396335"/>
            <a:ext cx="769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 smtClean="0"/>
              <a:t>16-13-0022-00-03R0</a:t>
            </a:r>
            <a:r>
              <a:rPr lang="en-US" b="1" dirty="0" smtClean="0"/>
              <a:t>						</a:t>
            </a:r>
            <a:r>
              <a:rPr lang="en-US" b="1" dirty="0" smtClean="0"/>
              <a:t>15 </a:t>
            </a:r>
            <a:r>
              <a:rPr lang="en-US" b="1" dirty="0" smtClean="0"/>
              <a:t>Jan 2013</a:t>
            </a:r>
            <a:endParaRPr lang="en-US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8291373"/>
              </p:ext>
            </p:extLst>
          </p:nvPr>
        </p:nvGraphicFramePr>
        <p:xfrm>
          <a:off x="228600" y="1513840"/>
          <a:ext cx="8534400" cy="299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3048000"/>
                <a:gridCol w="1524000"/>
                <a:gridCol w="1600200"/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REF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TITLE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SOURCE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ACTION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802.16-13-0007-00-03R0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ko-KR" sz="1600" dirty="0" smtClean="0">
                          <a:effectLst/>
                        </a:rPr>
                        <a:t>Proposed Revision of IEEE 802.16-12-0682-00 (“Architecture and Requirements for MBNPM")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MARKS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FOR REVIEW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802.16-12-0703-00-WGLS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LS from Broadband Forum: Project update and Request for Input (WT-304)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BROADBAND FORUM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FOR REVIEW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802.16-12-0685-00-Smet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Session #82 Minutes of Metrology SG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KIERNAN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FOR</a:t>
                      </a:r>
                      <a:r>
                        <a:rPr lang="en-US" sz="1600" baseline="0" dirty="0" smtClean="0"/>
                        <a:t> APPROVAL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85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Chair’s Summary of 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029199"/>
          </a:xfrm>
        </p:spPr>
        <p:txBody>
          <a:bodyPr/>
          <a:lstStyle/>
          <a:p>
            <a:r>
              <a:rPr lang="en-US" sz="2000" dirty="0" smtClean="0"/>
              <a:t>The </a:t>
            </a:r>
            <a:r>
              <a:rPr lang="en-US" sz="2000" dirty="0" smtClean="0"/>
              <a:t>802.16.3 group reviewed one contribution proposing revision of the draft working document and a liaison statement from Broadband Forum </a:t>
            </a:r>
            <a:r>
              <a:rPr lang="en-US" altLang="ko-KR" sz="2000" dirty="0" smtClean="0"/>
              <a:t>requesting </a:t>
            </a:r>
            <a:r>
              <a:rPr lang="en-US" altLang="ko-KR" sz="2000" dirty="0"/>
              <a:t>for clarification regarding the role and purpose of public and private functional entities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The </a:t>
            </a:r>
            <a:r>
              <a:rPr lang="en-US" sz="2000" dirty="0" smtClean="0"/>
              <a:t>802.16.3</a:t>
            </a:r>
            <a:r>
              <a:rPr lang="en-US" sz="2000" dirty="0" smtClean="0"/>
              <a:t> group agreed </a:t>
            </a:r>
            <a:r>
              <a:rPr lang="en-US" sz="2000" dirty="0" smtClean="0"/>
              <a:t>on </a:t>
            </a:r>
            <a:r>
              <a:rPr lang="en-US" sz="2000" dirty="0" smtClean="0"/>
              <a:t>an update of Draft </a:t>
            </a:r>
            <a:r>
              <a:rPr lang="en-US" sz="2000" dirty="0" smtClean="0"/>
              <a:t>Working Document, </a:t>
            </a:r>
            <a:r>
              <a:rPr lang="en-US" sz="2000" dirty="0" smtClean="0"/>
              <a:t>802.16-12-0682-01-03R0</a:t>
            </a:r>
            <a:r>
              <a:rPr lang="en-US" sz="2000" dirty="0" smtClean="0"/>
              <a:t>, 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The group agreed to issue a Call for </a:t>
            </a:r>
            <a:r>
              <a:rPr lang="en-US" sz="2000" dirty="0" smtClean="0"/>
              <a:t>Contributions, 802.16-13-0018-00-03R0</a:t>
            </a:r>
            <a:r>
              <a:rPr lang="en-US" sz="2000" dirty="0" smtClean="0"/>
              <a:t>,  based on </a:t>
            </a:r>
            <a:r>
              <a:rPr lang="en-US" sz="2000" dirty="0" smtClean="0"/>
              <a:t>that revised </a:t>
            </a:r>
            <a:r>
              <a:rPr lang="en-US" sz="2000" dirty="0" smtClean="0"/>
              <a:t>Draft Working Document</a:t>
            </a:r>
          </a:p>
          <a:p>
            <a:endParaRPr lang="en-US" sz="2000" dirty="0" smtClean="0"/>
          </a:p>
          <a:p>
            <a:r>
              <a:rPr lang="en-US" sz="2000" dirty="0" smtClean="0"/>
              <a:t>The </a:t>
            </a:r>
            <a:r>
              <a:rPr lang="en-US" sz="2000" dirty="0" smtClean="0"/>
              <a:t>group </a:t>
            </a:r>
            <a:r>
              <a:rPr lang="en-US" sz="2000" dirty="0" smtClean="0"/>
              <a:t>also prepared a Report to External Organizations on its activities, </a:t>
            </a:r>
            <a:r>
              <a:rPr lang="en-US" sz="2000" dirty="0" smtClean="0"/>
              <a:t>802.16-13-0019-01-03R0 </a:t>
            </a:r>
            <a:endParaRPr lang="en-US" sz="2000" dirty="0" smtClean="0"/>
          </a:p>
          <a:p>
            <a:endParaRPr lang="en-US" sz="2000" dirty="0" smtClean="0"/>
          </a:p>
          <a:p>
            <a:pPr marL="342900" lvl="1" indent="-342900">
              <a:buFontTx/>
              <a:buChar char="•"/>
            </a:pPr>
            <a:r>
              <a:rPr lang="en-US" sz="2000" dirty="0" smtClean="0"/>
              <a:t>Meeting minutes posted (</a:t>
            </a:r>
            <a:r>
              <a:rPr lang="en-US" sz="2000" smtClean="0"/>
              <a:t>IEEE </a:t>
            </a:r>
            <a:r>
              <a:rPr lang="en-US" sz="2000" smtClean="0"/>
              <a:t>802.16-13-0023-00-03R0</a:t>
            </a:r>
            <a:r>
              <a:rPr lang="en-US" sz="2000" dirty="0" smtClean="0"/>
              <a:t>)</a:t>
            </a:r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066800" y="6396335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 smtClean="0"/>
              <a:t>16-13-0022-00-03R0</a:t>
            </a:r>
            <a:r>
              <a:rPr lang="en-US" b="1" dirty="0" smtClean="0"/>
              <a:t>						</a:t>
            </a:r>
            <a:r>
              <a:rPr lang="en-US" b="1" dirty="0" smtClean="0"/>
              <a:t>15 Jan 2013</a:t>
            </a:r>
            <a:endParaRPr lang="en-US" dirty="0" smtClean="0">
              <a:latin typeface="Times" pitchFamily="1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53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Documents Agreed to Be Recommended for Plenary Approval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0207650"/>
              </p:ext>
            </p:extLst>
          </p:nvPr>
        </p:nvGraphicFramePr>
        <p:xfrm>
          <a:off x="457200" y="1676400"/>
          <a:ext cx="8229600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4419600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SG REF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TITLE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PLENARY REF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Draft Report to External Organizations on P802.16.3 Progress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802.16-13-0019-01-03R0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Draft Working Document,  “Architecture and Requirements for Mobile Broadband Network Performance Measurement”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802.16-12-0682-01-03R0</a:t>
                      </a:r>
                      <a:endParaRPr lang="en-US" sz="1600" dirty="0"/>
                    </a:p>
                  </a:txBody>
                  <a:tcPr anchor="ctr"/>
                </a:tc>
              </a:tr>
              <a:tr h="43688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Call </a:t>
                      </a:r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for </a:t>
                      </a:r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Contributions </a:t>
                      </a:r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toward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 Session #84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802.16-13-0018-00-03R0</a:t>
                      </a:r>
                      <a:endParaRPr 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6800" y="6396335"/>
            <a:ext cx="769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 smtClean="0"/>
              <a:t>16-13-0022-00-03R0</a:t>
            </a:r>
            <a:r>
              <a:rPr lang="en-US" b="1" dirty="0" smtClean="0"/>
              <a:t>						</a:t>
            </a:r>
            <a:r>
              <a:rPr lang="en-US" b="1" dirty="0" smtClean="0"/>
              <a:t>15 Jan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74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Plenary Approval Motions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approve the Draft Working Document,  “Architecture and Requirements for Mobile Broadband Network Performance Measurement”(</a:t>
            </a:r>
            <a:r>
              <a:rPr lang="en-US" dirty="0" smtClean="0"/>
              <a:t>802.16-12-0682-01-03R0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Mover:		</a:t>
            </a:r>
          </a:p>
          <a:p>
            <a:pPr lvl="1"/>
            <a:r>
              <a:rPr lang="en-US" dirty="0" smtClean="0"/>
              <a:t>Second:	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6396335"/>
            <a:ext cx="769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 smtClean="0"/>
              <a:t>16-13-0022-00-03R0</a:t>
            </a:r>
            <a:r>
              <a:rPr lang="en-US" b="1" dirty="0" smtClean="0"/>
              <a:t>						</a:t>
            </a:r>
            <a:r>
              <a:rPr lang="en-US" b="1" dirty="0" smtClean="0"/>
              <a:t>15 Jan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66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 anchor="ctr"/>
          <a:lstStyle/>
          <a:p>
            <a:r>
              <a:rPr lang="en-US" dirty="0"/>
              <a:t>Plenary Approval Motions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approve the “</a:t>
            </a:r>
            <a:r>
              <a:rPr lang="en-US" kern="1200" dirty="0" smtClean="0"/>
              <a:t>Call for Contributions </a:t>
            </a:r>
            <a:r>
              <a:rPr lang="en-US" kern="1200" dirty="0" smtClean="0"/>
              <a:t>toward Session #84”</a:t>
            </a:r>
            <a:r>
              <a:rPr lang="en-US" dirty="0" smtClean="0"/>
              <a:t>(802.16-13-0018-00-03R0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Mover:		</a:t>
            </a:r>
          </a:p>
          <a:p>
            <a:pPr lvl="1"/>
            <a:r>
              <a:rPr lang="en-US" dirty="0"/>
              <a:t>Second: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66800" y="6396335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 smtClean="0"/>
              <a:t>16-13-0022-00-03R0</a:t>
            </a:r>
            <a:r>
              <a:rPr lang="en-US" b="1" dirty="0" smtClean="0"/>
              <a:t>						</a:t>
            </a:r>
            <a:r>
              <a:rPr lang="en-US" b="1" dirty="0" smtClean="0"/>
              <a:t>15 Jan 2013</a:t>
            </a:r>
            <a:endParaRPr lang="en-US" dirty="0" smtClean="0">
              <a:latin typeface="Times" pitchFamily="1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5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Plenary Approval Motions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approve the “Draft Report to External Organizations on P802.16.3 Progress</a:t>
            </a:r>
            <a:r>
              <a:rPr lang="en-US" kern="1200" dirty="0" smtClean="0"/>
              <a:t>”</a:t>
            </a:r>
            <a:r>
              <a:rPr lang="en-US" dirty="0" smtClean="0"/>
              <a:t>(</a:t>
            </a:r>
            <a:r>
              <a:rPr lang="en-US" dirty="0" smtClean="0"/>
              <a:t>802.16-13-0019-01-03R0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Mover:		</a:t>
            </a:r>
          </a:p>
          <a:p>
            <a:pPr lvl="1"/>
            <a:r>
              <a:rPr lang="en-US" dirty="0" smtClean="0"/>
              <a:t>Second: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6396335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 smtClean="0"/>
              <a:t>16-13-0022-00-03R0</a:t>
            </a:r>
            <a:r>
              <a:rPr lang="en-US" b="1" dirty="0" smtClean="0"/>
              <a:t>						</a:t>
            </a:r>
            <a:r>
              <a:rPr lang="en-US" b="1" dirty="0" smtClean="0"/>
              <a:t>15 Jan 2013</a:t>
            </a:r>
            <a:endParaRPr lang="en-US" dirty="0" smtClean="0">
              <a:latin typeface="Times" pitchFamily="1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2002</TotalTime>
  <Words>329</Words>
  <Application>Microsoft Office PowerPoint</Application>
  <PresentationFormat>화면 슬라이드 쇼(4:3)</PresentationFormat>
  <Paragraphs>89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Template</vt:lpstr>
      <vt:lpstr>PowerPoint 프레젠테이션</vt:lpstr>
      <vt:lpstr>Summary of Meeting Sessions</vt:lpstr>
      <vt:lpstr>Summary of Input Contributions</vt:lpstr>
      <vt:lpstr>Chair’s Summary of Discussions</vt:lpstr>
      <vt:lpstr>Documents Agreed to Be Recommended for Plenary Approval</vt:lpstr>
      <vt:lpstr>Plenary Approval Motions (1)</vt:lpstr>
      <vt:lpstr>Plenary Approval Motions (2)</vt:lpstr>
      <vt:lpstr>Plenary Approval Motions (3)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Hyunjeong Kang</cp:lastModifiedBy>
  <cp:revision>112</cp:revision>
  <cp:lastPrinted>1998-02-10T13:28:06Z</cp:lastPrinted>
  <dcterms:created xsi:type="dcterms:W3CDTF">2011-12-30T17:06:23Z</dcterms:created>
  <dcterms:modified xsi:type="dcterms:W3CDTF">2013-01-16T14:39:49Z</dcterms:modified>
</cp:coreProperties>
</file>