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2"/>
  </p:notesMasterIdLst>
  <p:sldIdLst>
    <p:sldId id="256" r:id="rId3"/>
    <p:sldId id="289" r:id="rId4"/>
    <p:sldId id="297" r:id="rId5"/>
    <p:sldId id="294" r:id="rId6"/>
    <p:sldId id="293" r:id="rId7"/>
    <p:sldId id="298" r:id="rId8"/>
    <p:sldId id="295" r:id="rId9"/>
    <p:sldId id="296" r:id="rId10"/>
    <p:sldId id="300" r:id="rId11"/>
  </p:sldIdLst>
  <p:sldSz cx="9144000" cy="6858000" type="screen4x3"/>
  <p:notesSz cx="6858000" cy="9144000"/>
  <p:defaultTextStyle>
    <a:defPPr>
      <a:defRPr lang="en-US"/>
    </a:defPPr>
    <a:lvl1pPr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1pPr>
    <a:lvl2pPr marL="4572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2pPr>
    <a:lvl3pPr marL="9144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3pPr>
    <a:lvl4pPr marL="13716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4pPr>
    <a:lvl5pPr marL="18288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5pPr>
    <a:lvl6pPr marL="22860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6pPr>
    <a:lvl7pPr marL="27432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7pPr>
    <a:lvl8pPr marL="32004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8pPr>
    <a:lvl9pPr marL="36576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B2B2B2"/>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98" autoAdjust="0"/>
    <p:restoredTop sz="98826" autoAdjust="0"/>
  </p:normalViewPr>
  <p:slideViewPr>
    <p:cSldViewPr>
      <p:cViewPr varScale="1">
        <p:scale>
          <a:sx n="72" d="100"/>
          <a:sy n="72" d="100"/>
        </p:scale>
        <p:origin x="-97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kumimoji="0" sz="1200">
                <a:ea typeface="+mn-ea"/>
              </a:defRPr>
            </a:lvl1pPr>
          </a:lstStyle>
          <a:p>
            <a:pPr>
              <a:defRPr/>
            </a:pPr>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kumimoji="0" sz="1200">
                <a:ea typeface="+mn-ea"/>
              </a:defRPr>
            </a:lvl1pPr>
          </a:lstStyle>
          <a:p>
            <a:pPr>
              <a:defRPr/>
            </a:pPr>
            <a:fld id="{392147EF-37A6-4397-9118-AE7A3BD0AE4D}" type="datetimeFigureOut">
              <a:rPr lang="en-US" altLang="ja-JP"/>
              <a:pPr>
                <a:defRPr/>
              </a:pPr>
              <a:t>3/21/2013</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kumimoji="0" sz="1200">
                <a:ea typeface="+mn-ea"/>
              </a:defRPr>
            </a:lvl1pPr>
          </a:lstStyle>
          <a:p>
            <a:pPr>
              <a:defRPr/>
            </a:pPr>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ea typeface="+mn-ea"/>
              </a:defRPr>
            </a:lvl1pPr>
          </a:lstStyle>
          <a:p>
            <a:pPr>
              <a:defRPr/>
            </a:pPr>
            <a:fld id="{D8B98581-CD94-4739-836B-7E77FC997782}"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ln>
            <a:miter lim="800000"/>
            <a:headEnd/>
            <a:tailEnd/>
          </a:ln>
        </p:spPr>
        <p:txBody>
          <a:bodyPr/>
          <a:lstStyle/>
          <a:p>
            <a:pPr>
              <a:defRPr/>
            </a:pPr>
            <a:fld id="{C80D39D7-2146-4505-BC0A-50CAC8E8EEA0}" type="slidenum">
              <a:rPr lang="en-US" altLang="ja-JP"/>
              <a:pPr>
                <a:defRPr/>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B93C433A-7479-47FF-8BD0-A55376AB3394}"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70A30DE1-4175-4F0C-9527-ECFA2284C45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72C0E2A0-B520-4CDF-B598-A7BB7EBCEC5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363B092B-7C57-43E7-A0C0-85113CD41476}"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D86BAAC4-C5FB-4D06-B436-E0F40E227914}"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99CC0468-58C0-4300-98A2-FEEFECDB1545}"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テキスト ボックス 6"/>
          <p:cNvSpPr txBox="1"/>
          <p:nvPr userDrawn="1"/>
        </p:nvSpPr>
        <p:spPr>
          <a:xfrm>
            <a:off x="4191000" y="6519863"/>
            <a:ext cx="673100" cy="338137"/>
          </a:xfrm>
          <a:prstGeom prst="rect">
            <a:avLst/>
          </a:prstGeom>
          <a:noFill/>
        </p:spPr>
        <p:txBody>
          <a:bodyPr>
            <a:spAutoFit/>
          </a:bodyPr>
          <a:lstStyle/>
          <a:p>
            <a:pPr algn="ctr">
              <a:defRPr/>
            </a:pPr>
            <a:fld id="{1D9E20BC-9D23-4927-82D9-7F2674AC26F4}"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テキスト ボックス 2"/>
          <p:cNvSpPr txBox="1"/>
          <p:nvPr userDrawn="1"/>
        </p:nvSpPr>
        <p:spPr>
          <a:xfrm>
            <a:off x="4191000" y="6519863"/>
            <a:ext cx="673100" cy="338137"/>
          </a:xfrm>
          <a:prstGeom prst="rect">
            <a:avLst/>
          </a:prstGeom>
          <a:noFill/>
        </p:spPr>
        <p:txBody>
          <a:bodyPr>
            <a:spAutoFit/>
          </a:bodyPr>
          <a:lstStyle/>
          <a:p>
            <a:pPr algn="ctr">
              <a:defRPr/>
            </a:pPr>
            <a:fld id="{A153926E-02A8-4F48-8288-0EE40B768D28}"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934F2DC5-CBCB-46CE-9979-B03334FBAC2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1A18E067-3F2A-4FF3-98E8-2FC9B5279ACB}"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97F2D055-B4C4-43DF-B2D3-6AD6467543D6}"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05885C0B-E69F-47A1-B720-28E50568C59A}"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222DD561-90AE-4C0E-999B-F30E7322341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kumimoji="0" lang="en-US" altLang="ja-JP" sz="1800" dirty="0">
                <a:solidFill>
                  <a:schemeClr val="tx1"/>
                </a:solidFill>
                <a:cs typeface="Times New Roman" pitchFamily="18" charset="0"/>
              </a:rPr>
              <a:t>ITU-R Liaison Group Report - Session </a:t>
            </a:r>
            <a:r>
              <a:rPr kumimoji="0" lang="en-US" altLang="ja-JP" sz="1800" dirty="0" smtClean="0">
                <a:solidFill>
                  <a:schemeClr val="tx1"/>
                </a:solidFill>
                <a:cs typeface="Times New Roman" pitchFamily="18" charset="0"/>
              </a:rPr>
              <a:t>#84 </a:t>
            </a:r>
            <a:r>
              <a:rPr kumimoji="0" lang="en-US" altLang="ja-JP" sz="1800" dirty="0">
                <a:solidFill>
                  <a:schemeClr val="tx1"/>
                </a:solidFill>
                <a:cs typeface="Times New Roman" pitchFamily="18" charset="0"/>
              </a:rPr>
              <a:t>Closing Plenary</a:t>
            </a:r>
          </a:p>
          <a:p>
            <a:pPr marL="382588" algn="ct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b="1" dirty="0">
                <a:solidFill>
                  <a:schemeClr val="tx1"/>
                </a:solidFill>
                <a:latin typeface="Times" pitchFamily="18" charset="0"/>
                <a:cs typeface="Times" pitchFamily="18" charset="0"/>
                <a:sym typeface="Times" pitchFamily="18" charset="0"/>
              </a:rPr>
              <a:t>IEEE 802.16 Presentation Submission Template (Rev. 9)</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Document Number:</a:t>
            </a:r>
          </a:p>
          <a:p>
            <a:pPr marL="382588"/>
            <a:r>
              <a:rPr kumimoji="0" lang="en-US" altLang="ja-JP" sz="1200" dirty="0" smtClean="0">
                <a:solidFill>
                  <a:schemeClr val="tx1"/>
                </a:solidFill>
                <a:latin typeface="Times" pitchFamily="18" charset="0"/>
                <a:cs typeface="Times" pitchFamily="18" charset="0"/>
                <a:sym typeface="Times" pitchFamily="18" charset="0"/>
              </a:rPr>
              <a:t>16-12-0068-01-Gdoc</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Date Submitted:</a:t>
            </a:r>
          </a:p>
          <a:p>
            <a:pPr marL="382588"/>
            <a:r>
              <a:rPr kumimoji="0" lang="en-US" altLang="ja-JP" sz="1200" dirty="0" smtClean="0">
                <a:solidFill>
                  <a:schemeClr val="tx1"/>
                </a:solidFill>
                <a:latin typeface="Times" pitchFamily="18" charset="0"/>
                <a:cs typeface="Times" pitchFamily="18" charset="0"/>
                <a:sym typeface="Times" pitchFamily="18" charset="0"/>
              </a:rPr>
              <a:t>2013-03-21</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Source:</a:t>
            </a:r>
          </a:p>
          <a:p>
            <a:pPr marL="382588"/>
            <a:r>
              <a:rPr kumimoji="0" lang="en-US" altLang="ja-JP" sz="1200" dirty="0" smtClean="0">
                <a:solidFill>
                  <a:schemeClr val="tx1"/>
                </a:solidFill>
                <a:latin typeface="Times" pitchFamily="18" charset="0"/>
                <a:cs typeface="Times" pitchFamily="18" charset="0"/>
                <a:sym typeface="Times" pitchFamily="18" charset="0"/>
              </a:rPr>
              <a:t>Hajime </a:t>
            </a:r>
            <a:r>
              <a:rPr kumimoji="0" lang="en-US" altLang="ja-JP" sz="1200" dirty="0" err="1" smtClean="0">
                <a:solidFill>
                  <a:schemeClr val="tx1"/>
                </a:solidFill>
                <a:latin typeface="Times" pitchFamily="18" charset="0"/>
                <a:cs typeface="Times" pitchFamily="18" charset="0"/>
                <a:sym typeface="Times" pitchFamily="18" charset="0"/>
              </a:rPr>
              <a:t>Kanzaki</a:t>
            </a:r>
            <a:r>
              <a:rPr kumimoji="0" lang="en-US" altLang="ja-JP" sz="1200" dirty="0" smtClean="0">
                <a:solidFill>
                  <a:schemeClr val="tx1"/>
                </a:solidFill>
                <a:latin typeface="Times" pitchFamily="18" charset="0"/>
                <a:cs typeface="Times" pitchFamily="18" charset="0"/>
                <a:sym typeface="Times" pitchFamily="18" charset="0"/>
              </a:rPr>
              <a:t>			Voice:	+81 45 8602459</a:t>
            </a:r>
          </a:p>
          <a:p>
            <a:pPr marL="382588"/>
            <a:r>
              <a:rPr kumimoji="0" lang="en-US" altLang="ja-JP" sz="1200" dirty="0" smtClean="0">
                <a:solidFill>
                  <a:schemeClr val="tx1"/>
                </a:solidFill>
                <a:latin typeface="Times" pitchFamily="18" charset="0"/>
                <a:cs typeface="Times" pitchFamily="18" charset="0"/>
                <a:sym typeface="Times" pitchFamily="18" charset="0"/>
              </a:rPr>
              <a:t>Hitachi, Ltd.			E-mail:	hajime.kanzaki.ad@hitachi.com</a:t>
            </a:r>
          </a:p>
          <a:p>
            <a:pPr marL="382588"/>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Venue:</a:t>
            </a:r>
          </a:p>
          <a:p>
            <a:pPr marL="382588"/>
            <a:r>
              <a:rPr kumimoji="0" lang="en-US" altLang="ja-JP" sz="1200" dirty="0">
                <a:solidFill>
                  <a:schemeClr val="tx1"/>
                </a:solidFill>
                <a:latin typeface="Times" pitchFamily="18" charset="0"/>
                <a:cs typeface="Times" pitchFamily="18" charset="0"/>
                <a:sym typeface="Times" pitchFamily="18" charset="0"/>
              </a:rPr>
              <a:t>IEEE 802.16 Session </a:t>
            </a:r>
            <a:r>
              <a:rPr kumimoji="0" lang="en-US" altLang="ja-JP" sz="1200" dirty="0" smtClean="0">
                <a:solidFill>
                  <a:schemeClr val="tx1"/>
                </a:solidFill>
                <a:latin typeface="Times" pitchFamily="18" charset="0"/>
                <a:cs typeface="Times" pitchFamily="18" charset="0"/>
                <a:sym typeface="Times" pitchFamily="18" charset="0"/>
              </a:rPr>
              <a:t>#84, </a:t>
            </a:r>
            <a:r>
              <a:rPr kumimoji="0" lang="en-US" altLang="ja-JP" sz="1200" dirty="0">
                <a:solidFill>
                  <a:schemeClr val="tx1"/>
                </a:solidFill>
                <a:latin typeface="Times" pitchFamily="18" charset="0"/>
                <a:cs typeface="Times" pitchFamily="18" charset="0"/>
                <a:sym typeface="Times" pitchFamily="18" charset="0"/>
              </a:rPr>
              <a:t>WG Closing Plenary</a:t>
            </a:r>
          </a:p>
          <a:p>
            <a:pPr marL="382588"/>
            <a:r>
              <a:rPr kumimoji="0" lang="en-US" altLang="ja-JP" sz="1200" dirty="0">
                <a:solidFill>
                  <a:schemeClr val="tx1"/>
                </a:solidFill>
                <a:latin typeface="Times" pitchFamily="18" charset="0"/>
                <a:cs typeface="Times" pitchFamily="18" charset="0"/>
                <a:sym typeface="Times" pitchFamily="18" charset="0"/>
              </a:rPr>
              <a:t>Base Contribution:</a:t>
            </a:r>
          </a:p>
          <a:p>
            <a:pPr marL="382588"/>
            <a:r>
              <a:rPr kumimoji="0" lang="en-US" altLang="ja-JP" sz="1200" dirty="0">
                <a:solidFill>
                  <a:schemeClr val="tx1"/>
                </a:solidFill>
                <a:latin typeface="Times" pitchFamily="18" charset="0"/>
                <a:cs typeface="Times" pitchFamily="18" charset="0"/>
                <a:sym typeface="Times" pitchFamily="18" charset="0"/>
              </a:rPr>
              <a:t>None.</a:t>
            </a:r>
          </a:p>
          <a:p>
            <a:pPr marL="382588"/>
            <a:r>
              <a:rPr kumimoji="0" lang="en-US" altLang="ja-JP" sz="1200" dirty="0">
                <a:solidFill>
                  <a:schemeClr val="tx1"/>
                </a:solidFill>
                <a:latin typeface="Times" pitchFamily="18" charset="0"/>
                <a:cs typeface="Times" pitchFamily="18" charset="0"/>
                <a:sym typeface="Times" pitchFamily="18" charset="0"/>
              </a:rPr>
              <a:t>Purpose:</a:t>
            </a:r>
          </a:p>
          <a:p>
            <a:pPr marL="382588"/>
            <a:r>
              <a:rPr kumimoji="0" lang="en-US" altLang="ja-JP" sz="1200" dirty="0">
                <a:solidFill>
                  <a:schemeClr val="tx1"/>
                </a:solidFill>
                <a:latin typeface="Times" pitchFamily="18" charset="0"/>
                <a:cs typeface="Times" pitchFamily="18" charset="0"/>
                <a:sym typeface="Times" pitchFamily="18" charset="0"/>
              </a:rPr>
              <a:t>ITU-R Liaison Group presentation to Closing Plenary of the WG, containing plan for the week</a:t>
            </a:r>
          </a:p>
          <a:p>
            <a:pPr marL="382588"/>
            <a:r>
              <a:rPr kumimoji="0" lang="en-US" altLang="ja-JP" sz="1200" dirty="0">
                <a:solidFill>
                  <a:schemeClr val="tx1"/>
                </a:solidFill>
                <a:latin typeface="Times" pitchFamily="18" charset="0"/>
                <a:cs typeface="Times" pitchFamily="18" charset="0"/>
                <a:sym typeface="Times" pitchFamily="18" charset="0"/>
              </a:rPr>
              <a:t>Notice:</a:t>
            </a:r>
          </a:p>
          <a:p>
            <a:pPr marL="382588"/>
            <a:r>
              <a:rPr kumimoji="0" lang="en-US" altLang="ja-JP" sz="1000" i="1" dirty="0">
                <a:solidFill>
                  <a:schemeClr val="tx1"/>
                </a:solidFill>
                <a:latin typeface="Times" pitchFamily="18" charset="0"/>
                <a:cs typeface="Times" pitchFamily="18" charset="0"/>
                <a:sym typeface="Times" pitchFamily="18" charset="0"/>
              </a:rPr>
              <a:t>This document does not represent the agreed views of the IEEE 802.16 Working Group or any of its subgroups</a:t>
            </a:r>
            <a:r>
              <a:rPr kumimoji="0" lang="en-US" altLang="ja-JP" sz="1000" dirty="0">
                <a:solidFill>
                  <a:schemeClr val="tx1"/>
                </a:solidFill>
                <a:latin typeface="Times" pitchFamily="18" charset="0"/>
                <a:cs typeface="Times" pitchFamily="18" charset="0"/>
                <a:sym typeface="Times" pitchFamily="18"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kumimoji="0" lang="en-US" altLang="ja-JP" sz="1200" dirty="0">
                <a:solidFill>
                  <a:schemeClr val="tx1"/>
                </a:solidFill>
                <a:latin typeface="Times" pitchFamily="18" charset="0"/>
                <a:cs typeface="Times" pitchFamily="18" charset="0"/>
                <a:sym typeface="Times" pitchFamily="18" charset="0"/>
              </a:rPr>
              <a:t>Release:</a:t>
            </a:r>
          </a:p>
          <a:p>
            <a:pPr marL="382588"/>
            <a:r>
              <a:rPr kumimoji="0" lang="en-US" altLang="ja-JP" sz="1000" dirty="0">
                <a:solidFill>
                  <a:schemeClr val="tx1"/>
                </a:solidFill>
                <a:latin typeface="Times" pitchFamily="18" charset="0"/>
                <a:cs typeface="Times" pitchFamily="18" charset="0"/>
                <a:sym typeface="Times"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Patent Policy:</a:t>
            </a:r>
          </a:p>
          <a:p>
            <a:pPr marL="382588"/>
            <a:r>
              <a:rPr kumimoji="0" lang="en-US" altLang="ja-JP" sz="1000" dirty="0">
                <a:solidFill>
                  <a:schemeClr val="tx1"/>
                </a:solidFill>
                <a:latin typeface="Times" pitchFamily="18" charset="0"/>
                <a:cs typeface="Times" pitchFamily="18" charset="0"/>
                <a:sym typeface="Times" pitchFamily="18" charset="0"/>
              </a:rPr>
              <a:t>The contributor is familiar with the IEEE-SA Patent Policy and Procedures:</a:t>
            </a:r>
          </a:p>
          <a:p>
            <a:pPr marL="382588"/>
            <a:r>
              <a:rPr kumimoji="0" lang="en-US" altLang="ja-JP" sz="1000" dirty="0">
                <a:solidFill>
                  <a:schemeClr val="tx1"/>
                </a:solidFill>
                <a:latin typeface="Times" pitchFamily="18" charset="0"/>
                <a:cs typeface="Times" pitchFamily="18" charset="0"/>
                <a:sym typeface="Times" pitchFamily="18" charset="0"/>
              </a:rPr>
              <a:t>&lt;</a:t>
            </a:r>
            <a:r>
              <a:rPr kumimoji="0" lang="en-US" altLang="ja-JP" sz="1000" u="sng" dirty="0">
                <a:solidFill>
                  <a:srgbClr val="0000FF"/>
                </a:solidFill>
                <a:latin typeface="Times" pitchFamily="18" charset="0"/>
                <a:cs typeface="Times" pitchFamily="18" charset="0"/>
                <a:sym typeface="Times" pitchFamily="18" charset="0"/>
                <a:hlinkClick r:id="rId2"/>
              </a:rPr>
              <a:t>http://standards.ieee.org/guides/bylaws/sect6-7</a:t>
            </a:r>
            <a:r>
              <a:rPr kumimoji="0" lang="en-US" altLang="ja-JP" sz="1000" u="sng" dirty="0">
                <a:solidFill>
                  <a:srgbClr val="0000FF"/>
                </a:solidFill>
                <a:latin typeface="Times" pitchFamily="18" charset="0"/>
                <a:cs typeface="Times" pitchFamily="18" charset="0"/>
                <a:sym typeface="Times" pitchFamily="18" charset="0"/>
              </a:rPr>
              <a:t>.html#6</a:t>
            </a:r>
            <a:r>
              <a:rPr kumimoji="0" lang="en-US" altLang="ja-JP" sz="1000" dirty="0">
                <a:solidFill>
                  <a:schemeClr val="tx1"/>
                </a:solidFill>
                <a:latin typeface="Times" pitchFamily="18" charset="0"/>
                <a:cs typeface="Times" pitchFamily="18" charset="0"/>
                <a:sym typeface="Times" pitchFamily="18" charset="0"/>
              </a:rPr>
              <a:t>&gt; and &lt;</a:t>
            </a:r>
            <a:r>
              <a:rPr kumimoji="0" lang="en-US" altLang="ja-JP" sz="1000" u="sng" dirty="0">
                <a:solidFill>
                  <a:srgbClr val="0000FF"/>
                </a:solidFill>
                <a:latin typeface="Times" pitchFamily="18" charset="0"/>
                <a:cs typeface="Times" pitchFamily="18" charset="0"/>
                <a:sym typeface="Times" pitchFamily="18" charset="0"/>
              </a:rPr>
              <a:t>http://standards.ieee.org/guides/</a:t>
            </a:r>
            <a:r>
              <a:rPr kumimoji="0" lang="en-US" altLang="ja-JP" sz="1000" u="sng" dirty="0">
                <a:solidFill>
                  <a:srgbClr val="0000FF"/>
                </a:solidFill>
                <a:latin typeface="Times" pitchFamily="18" charset="0"/>
                <a:cs typeface="Times" pitchFamily="18" charset="0"/>
                <a:sym typeface="Times" pitchFamily="18" charset="0"/>
                <a:hlinkClick r:id="rId2"/>
              </a:rPr>
              <a:t>o</a:t>
            </a:r>
            <a:r>
              <a:rPr kumimoji="0" lang="en-US" altLang="ja-JP" sz="1000" u="sng" dirty="0">
                <a:solidFill>
                  <a:srgbClr val="0000FF"/>
                </a:solidFill>
                <a:latin typeface="Times" pitchFamily="18" charset="0"/>
                <a:cs typeface="Times" pitchFamily="18" charset="0"/>
                <a:sym typeface="Times" pitchFamily="18" charset="0"/>
              </a:rPr>
              <a:t>p</a:t>
            </a:r>
            <a:r>
              <a:rPr kumimoji="0" lang="en-US" altLang="ja-JP" sz="1000" u="sng" dirty="0">
                <a:solidFill>
                  <a:srgbClr val="0000FF"/>
                </a:solidFill>
                <a:latin typeface="Times" pitchFamily="18" charset="0"/>
                <a:cs typeface="Times" pitchFamily="18" charset="0"/>
                <a:sym typeface="Times" pitchFamily="18" charset="0"/>
                <a:hlinkClick r:id="rId2"/>
              </a:rPr>
              <a:t>man/se</a:t>
            </a:r>
            <a:r>
              <a:rPr kumimoji="0" lang="en-US" altLang="ja-JP" sz="1000" u="sng" dirty="0">
                <a:solidFill>
                  <a:srgbClr val="0000FF"/>
                </a:solidFill>
                <a:latin typeface="Times" pitchFamily="18" charset="0"/>
                <a:cs typeface="Times" pitchFamily="18" charset="0"/>
                <a:sym typeface="Times" pitchFamily="18" charset="0"/>
              </a:rPr>
              <a:t>ct6.html#6.3</a:t>
            </a:r>
            <a:r>
              <a:rPr kumimoji="0" lang="en-US" altLang="ja-JP" sz="1000" dirty="0">
                <a:solidFill>
                  <a:schemeClr val="tx1"/>
                </a:solidFill>
                <a:latin typeface="Times" pitchFamily="18" charset="0"/>
                <a:cs typeface="Times" pitchFamily="18" charset="0"/>
                <a:sym typeface="Times" pitchFamily="18" charset="0"/>
              </a:rPr>
              <a:t>&gt;</a:t>
            </a:r>
            <a:r>
              <a:rPr kumimoji="0" lang="en-US" altLang="ja-JP" sz="1000" dirty="0">
                <a:solidFill>
                  <a:schemeClr val="tx1"/>
                </a:solidFill>
                <a:latin typeface="Times" pitchFamily="18" charset="0"/>
                <a:cs typeface="Times" pitchFamily="18" charset="0"/>
                <a:sym typeface="Times" pitchFamily="18" charset="0"/>
                <a:hlinkClick r:id="rId3"/>
              </a:rPr>
              <a:t>.</a:t>
            </a:r>
          </a:p>
          <a:p>
            <a:pPr marL="382588"/>
            <a:r>
              <a:rPr kumimoji="0" lang="en-US" altLang="ja-JP" sz="1000" dirty="0">
                <a:solidFill>
                  <a:schemeClr val="tx1"/>
                </a:solidFill>
                <a:latin typeface="Times" pitchFamily="18" charset="0"/>
                <a:cs typeface="Times" pitchFamily="18" charset="0"/>
                <a:sym typeface="Times" pitchFamily="18" charset="0"/>
                <a:hlinkClick r:id="rId3"/>
              </a:rPr>
              <a:t>Further information is located at &lt;</a:t>
            </a:r>
            <a:r>
              <a:rPr kumimoji="0" lang="en-US" altLang="ja-JP" sz="1000" u="sng" dirty="0">
                <a:solidFill>
                  <a:srgbClr val="0000FF"/>
                </a:solidFill>
                <a:latin typeface="Times" pitchFamily="18" charset="0"/>
                <a:cs typeface="Times" pitchFamily="18" charset="0"/>
                <a:sym typeface="Times" pitchFamily="18" charset="0"/>
                <a:hlinkClick r:id="rId3"/>
              </a:rPr>
              <a:t>ht</a:t>
            </a:r>
            <a:r>
              <a:rPr kumimoji="0" lang="en-US" altLang="ja-JP" sz="1000" u="sng" dirty="0">
                <a:solidFill>
                  <a:srgbClr val="0000FF"/>
                </a:solidFill>
                <a:latin typeface="Times" pitchFamily="18" charset="0"/>
                <a:cs typeface="Times" pitchFamily="18" charset="0"/>
                <a:sym typeface="Times" pitchFamily="18" charset="0"/>
              </a:rPr>
              <a:t>tp://standards.ieee.org/board/pat/pat-m</a:t>
            </a:r>
            <a:r>
              <a:rPr kumimoji="0" lang="en-US" altLang="ja-JP" sz="1000" u="sng" dirty="0">
                <a:solidFill>
                  <a:srgbClr val="0000FF"/>
                </a:solidFill>
                <a:latin typeface="Times" pitchFamily="18" charset="0"/>
                <a:cs typeface="Times" pitchFamily="18" charset="0"/>
                <a:sym typeface="Times" pitchFamily="18" charset="0"/>
                <a:hlinkClick r:id="rId3"/>
              </a:rPr>
              <a:t>ateri</a:t>
            </a:r>
            <a:r>
              <a:rPr kumimoji="0" lang="en-US" altLang="ja-JP" sz="1000" u="sng" dirty="0">
                <a:solidFill>
                  <a:srgbClr val="0000FF"/>
                </a:solidFill>
                <a:latin typeface="Times" pitchFamily="18" charset="0"/>
                <a:cs typeface="Times" pitchFamily="18" charset="0"/>
                <a:sym typeface="Times" pitchFamily="18" charset="0"/>
              </a:rPr>
              <a:t>al.ht</a:t>
            </a:r>
            <a:r>
              <a:rPr kumimoji="0" lang="en-US" altLang="ja-JP" sz="1000" u="sng" dirty="0">
                <a:solidFill>
                  <a:srgbClr val="0000FF"/>
                </a:solidFill>
                <a:latin typeface="Times" pitchFamily="18" charset="0"/>
                <a:cs typeface="Times" pitchFamily="18" charset="0"/>
                <a:sym typeface="Times" pitchFamily="18" charset="0"/>
                <a:hlinkClick r:id="rId3"/>
              </a:rPr>
              <a:t>ml</a:t>
            </a:r>
            <a:r>
              <a:rPr kumimoji="0" lang="en-US" altLang="ja-JP" sz="1000" dirty="0">
                <a:solidFill>
                  <a:schemeClr val="tx1"/>
                </a:solidFill>
                <a:latin typeface="Times" pitchFamily="18" charset="0"/>
                <a:cs typeface="Times" pitchFamily="18" charset="0"/>
                <a:sym typeface="Times" pitchFamily="18" charset="0"/>
                <a:hlinkClick r:id="rId3"/>
              </a:rPr>
              <a:t>&gt; and &lt;</a:t>
            </a:r>
            <a:r>
              <a:rPr kumimoji="0" lang="en-US" altLang="ja-JP" sz="1000" u="sng" dirty="0">
                <a:solidFill>
                  <a:srgbClr val="0000FF"/>
                </a:solidFill>
                <a:latin typeface="Times" pitchFamily="18" charset="0"/>
                <a:cs typeface="Times" pitchFamily="18" charset="0"/>
                <a:sym typeface="Times" pitchFamily="18" charset="0"/>
              </a:rPr>
              <a:t>http://standards.ieee.org/board/pat </a:t>
            </a:r>
            <a:r>
              <a:rPr kumimoji="0" lang="en-US" altLang="ja-JP" sz="1000" dirty="0">
                <a:solidFill>
                  <a:schemeClr val="tx1"/>
                </a:solidFill>
                <a:latin typeface="Times" pitchFamily="18" charset="0"/>
                <a:cs typeface="Times" pitchFamily="18" charset="0"/>
                <a:sym typeface="Times" pitchFamily="18"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dirty="0" smtClean="0">
                <a:ea typeface="ＭＳ Ｐゴシック" charset="-128"/>
                <a:cs typeface="Arial" charset="0"/>
                <a:sym typeface="Arial" charset="0"/>
              </a:rPr>
              <a:t>ITU-R Liaison Group Report - </a:t>
            </a:r>
            <a:br>
              <a:rPr lang="en-US" altLang="ja-JP" dirty="0" smtClean="0">
                <a:ea typeface="ＭＳ Ｐゴシック" charset="-128"/>
                <a:cs typeface="Arial" charset="0"/>
                <a:sym typeface="Arial" charset="0"/>
              </a:rPr>
            </a:br>
            <a:r>
              <a:rPr lang="en-US" altLang="ja-JP" dirty="0" smtClean="0">
                <a:ea typeface="ＭＳ Ｐゴシック" charset="-128"/>
                <a:cs typeface="Arial" charset="0"/>
                <a:sym typeface="Arial" charset="0"/>
              </a:rPr>
              <a:t>Session #84 Closing Plenary</a:t>
            </a:r>
          </a:p>
        </p:txBody>
      </p:sp>
      <p:sp>
        <p:nvSpPr>
          <p:cNvPr id="28674"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cs typeface="Arial" charset="0"/>
              <a:sym typeface="Arial" charset="0"/>
            </a:endParaRPr>
          </a:p>
          <a:p>
            <a:pPr marL="0" lvl="1" indent="0" algn="ctr" eaLnBrk="1" hangingPunct="1">
              <a:lnSpc>
                <a:spcPct val="90000"/>
              </a:lnSpc>
              <a:buFont typeface="Times" pitchFamily="18" charset="0"/>
              <a:buNone/>
            </a:pPr>
            <a:r>
              <a:rPr lang="en-US" altLang="ja-JP" dirty="0" smtClean="0">
                <a:ea typeface="ＭＳ Ｐゴシック" charset="-128"/>
                <a:cs typeface="Arial" charset="0"/>
                <a:sym typeface="Arial" charset="0"/>
              </a:rPr>
              <a:t>Hajime </a:t>
            </a:r>
            <a:r>
              <a:rPr lang="en-US" altLang="ja-JP" dirty="0" err="1" smtClean="0">
                <a:ea typeface="ＭＳ Ｐゴシック" charset="-128"/>
                <a:cs typeface="Arial" charset="0"/>
                <a:sym typeface="Arial" charset="0"/>
              </a:rPr>
              <a:t>Kanzaki</a:t>
            </a: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r>
              <a:rPr lang="en-US" altLang="ja-JP" sz="2400" dirty="0" smtClean="0">
                <a:ea typeface="ＭＳ Ｐゴシック" charset="-128"/>
                <a:sym typeface="Arial" charset="0"/>
              </a:rPr>
              <a:t>Acting Chair, 802.16 ITU-R Liaison Group</a:t>
            </a: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r>
              <a:rPr lang="en-US" altLang="ja-JP" dirty="0" smtClean="0">
                <a:ea typeface="ＭＳ Ｐゴシック" charset="-128"/>
                <a:sym typeface="Arial" charset="0"/>
              </a:rPr>
              <a:t>IEEE 802.16 WG Session #84</a:t>
            </a:r>
          </a:p>
          <a:p>
            <a:pPr marL="0" lvl="1" indent="0" algn="ctr" eaLnBrk="1" hangingPunct="1">
              <a:lnSpc>
                <a:spcPct val="90000"/>
              </a:lnSpc>
              <a:buNone/>
            </a:pPr>
            <a:r>
              <a:rPr lang="en-US" altLang="ja-JP" dirty="0" smtClean="0">
                <a:ea typeface="ＭＳ Ｐゴシック" charset="-128"/>
                <a:sym typeface="Arial" charset="0"/>
              </a:rPr>
              <a:t>Orlando, FL, USA, 18-21 March 2013</a:t>
            </a: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i="1" dirty="0" smtClean="0">
              <a:ea typeface="ＭＳ Ｐゴシック" charset="-128"/>
              <a:sym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2"/>
          <p:cNvSpPr>
            <a:spLocks noGrp="1"/>
          </p:cNvSpPr>
          <p:nvPr>
            <p:ph idx="1"/>
          </p:nvPr>
        </p:nvSpPr>
        <p:spPr bwMode="auto">
          <a:xfrm>
            <a:off x="457200" y="1143000"/>
            <a:ext cx="8229600" cy="4983163"/>
          </a:xfrm>
          <a:noFill/>
          <a:ln>
            <a:miter lim="800000"/>
            <a:headEnd/>
            <a:tailEnd/>
          </a:ln>
        </p:spPr>
        <p:txBody>
          <a:bodyPr vert="horz" wrap="square" lIns="91440" tIns="45720" rIns="91440" bIns="45720" numCol="1" anchor="t" anchorCtr="0" compatLnSpc="1">
            <a:prstTxWarp prst="textNoShape">
              <a:avLst/>
            </a:prstTxWarp>
          </a:bodyPr>
          <a:lstStyle/>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Introduction, approval of the agenda</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Review and follow </a:t>
            </a:r>
            <a:r>
              <a:rPr lang="en-US" altLang="ja-JP" sz="1800" dirty="0" err="1" smtClean="0">
                <a:latin typeface="Trebuchet MS" pitchFamily="34" charset="0"/>
                <a:ea typeface="ＭＳ Ｐゴシック" charset="-128"/>
              </a:rPr>
              <a:t>workplan</a:t>
            </a:r>
            <a:r>
              <a:rPr lang="en-US" altLang="ja-JP" sz="1800" dirty="0" smtClean="0">
                <a:latin typeface="Trebuchet MS" pitchFamily="34" charset="0"/>
                <a:ea typeface="ＭＳ Ｐゴシック" charset="-128"/>
              </a:rPr>
              <a:t> of IEEE802.16-12-0686-00-Gdoc</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Work Items:</a:t>
            </a:r>
          </a:p>
          <a:p>
            <a:pPr marL="496888" lvl="1" indent="0" eaLnBrk="1" hangingPunct="1">
              <a:buSzPct val="99000"/>
              <a:buFont typeface="Times" pitchFamily="18" charset="0"/>
              <a:buNone/>
            </a:pPr>
            <a:r>
              <a:rPr lang="en-US" altLang="ja-JP" sz="1400" dirty="0" smtClean="0">
                <a:latin typeface="Trebuchet MS" pitchFamily="34" charset="0"/>
                <a:ea typeface="ＭＳ Ｐゴシック" charset="-128"/>
              </a:rPr>
              <a:t>3-1)	Review ITU-R status</a:t>
            </a:r>
          </a:p>
          <a:p>
            <a:pPr marL="496888" lvl="1" indent="0" eaLnBrk="1" hangingPunct="1">
              <a:buSzPct val="99000"/>
              <a:buFont typeface="Times" pitchFamily="18" charset="0"/>
              <a:buNone/>
            </a:pPr>
            <a:r>
              <a:rPr lang="en-US" altLang="ja-JP" sz="1400" dirty="0" smtClean="0">
                <a:latin typeface="Trebuchet MS" pitchFamily="34" charset="0"/>
                <a:ea typeface="ＭＳ Ｐゴシック" charset="-128"/>
              </a:rPr>
              <a:t>3-2)  Develop and finalize M.2012-1 Meeting Y+2B contribution</a:t>
            </a:r>
          </a:p>
          <a:p>
            <a:pPr marL="496888" lvl="1" indent="0" eaLnBrk="1" hangingPunct="1">
              <a:buSzPct val="99000"/>
              <a:buNone/>
            </a:pPr>
            <a:r>
              <a:rPr lang="en-US" altLang="ja-JP" sz="1400" dirty="0" smtClean="0">
                <a:latin typeface="Trebuchet MS" pitchFamily="34" charset="0"/>
                <a:ea typeface="ＭＳ Ｐゴシック" charset="-128"/>
              </a:rPr>
              <a:t>3-3)	Draft the liaison statement  to ITU-R WP 5D</a:t>
            </a:r>
            <a:endParaRPr lang="en-US" altLang="ja-JP" sz="1800" i="1" dirty="0" smtClean="0">
              <a:latin typeface="Trebuchet MS" pitchFamily="34" charset="0"/>
              <a:ea typeface="ＭＳ Ｐゴシック" charset="-128"/>
            </a:endParaRP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Review inputs/liaisons, and prepare responses and any other output documents to external organizations as necessary</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Update </a:t>
            </a:r>
            <a:r>
              <a:rPr lang="en-US" altLang="ja-JP" sz="1800" dirty="0" err="1" smtClean="0">
                <a:latin typeface="Trebuchet MS" pitchFamily="34" charset="0"/>
                <a:ea typeface="ＭＳ Ｐゴシック" charset="-128"/>
              </a:rPr>
              <a:t>workplan</a:t>
            </a:r>
            <a:endParaRPr lang="en-US" altLang="ja-JP" sz="1800" dirty="0" smtClean="0">
              <a:latin typeface="Trebuchet MS" pitchFamily="34" charset="0"/>
              <a:ea typeface="ＭＳ Ｐゴシック" charset="-128"/>
            </a:endParaRP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Approve all outgoing documents</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Other business</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rIns="40639"/>
          <a:lstStyle/>
          <a:p>
            <a:pPr marL="39688" algn="ctr">
              <a:defRPr/>
            </a:pPr>
            <a:r>
              <a:rPr kumimoji="0" lang="en-US" altLang="ja-JP" sz="3200" b="1" dirty="0" smtClean="0">
                <a:latin typeface="Trebuchet MS" pitchFamily="34" charset="0"/>
                <a:ea typeface="ＭＳ Ｐゴシック" pitchFamily="50" charset="-128"/>
              </a:rPr>
              <a:t>Agenda </a:t>
            </a:r>
            <a:r>
              <a:rPr kumimoji="0" lang="en-US" altLang="ja-JP" sz="3200" b="1" dirty="0">
                <a:latin typeface="Trebuchet MS" pitchFamily="34" charset="0"/>
                <a:ea typeface="ＭＳ Ｐゴシック" pitchFamily="50" charset="-128"/>
              </a:rPr>
              <a:t>for the Week</a:t>
            </a:r>
            <a:endParaRPr kumimoji="0" lang="en-US" altLang="ja-JP" sz="3200" b="1" kern="0" dirty="0">
              <a:solidFill>
                <a:schemeClr val="tx1"/>
              </a:solidFill>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Outcomes of Session #84</a:t>
            </a:r>
          </a:p>
        </p:txBody>
      </p:sp>
      <p:sp>
        <p:nvSpPr>
          <p:cNvPr id="31746"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lnSpc>
                <a:spcPct val="80000"/>
              </a:lnSpc>
              <a:spcBef>
                <a:spcPts val="800"/>
              </a:spcBef>
              <a:buSzPct val="125000"/>
              <a:buFont typeface="Times" pitchFamily="18" charset="0"/>
              <a:buNone/>
            </a:pPr>
            <a:r>
              <a:rPr lang="en-US" altLang="ja-JP" sz="2000" b="1" u="sng" dirty="0" smtClean="0">
                <a:latin typeface="Trebuchet MS" pitchFamily="34" charset="0"/>
                <a:ea typeface="ＭＳ Ｐゴシック" charset="-128"/>
              </a:rPr>
              <a:t>Per </a:t>
            </a:r>
            <a:r>
              <a:rPr lang="en-US" altLang="ja-JP" sz="2000" b="1" u="sng" dirty="0" err="1" smtClean="0">
                <a:latin typeface="Trebuchet MS" pitchFamily="34" charset="0"/>
                <a:ea typeface="ＭＳ Ｐゴシック" charset="-128"/>
              </a:rPr>
              <a:t>Workplan</a:t>
            </a:r>
            <a:endParaRPr lang="en-US" altLang="ja-JP" sz="2000" b="1" u="sng" dirty="0" smtClean="0">
              <a:latin typeface="Trebuchet MS" pitchFamily="34" charset="0"/>
              <a:ea typeface="ＭＳ Ｐゴシック" charset="-128"/>
            </a:endParaRPr>
          </a:p>
          <a:p>
            <a:pPr marL="342900" eaLnBrk="1" hangingPunct="1">
              <a:lnSpc>
                <a:spcPct val="80000"/>
              </a:lnSpc>
              <a:buSzPct val="125000"/>
            </a:pPr>
            <a:r>
              <a:rPr lang="en-US" altLang="ja-JP" sz="1800" b="1" dirty="0" smtClean="0">
                <a:latin typeface="Trebuchet MS" pitchFamily="34" charset="0"/>
                <a:ea typeface="ＭＳ Ｐゴシック" charset="-128"/>
              </a:rPr>
              <a:t>Develop and finalize M.2012-1 Meeting Y+2B contribution</a:t>
            </a:r>
            <a:endParaRPr lang="en-US" altLang="ja-JP" sz="1800" b="1" i="1" dirty="0" smtClean="0">
              <a:solidFill>
                <a:srgbClr val="FF0000"/>
              </a:solidFill>
              <a:latin typeface="Trebuchet MS" pitchFamily="34" charset="0"/>
              <a:ea typeface="ＭＳ Ｐゴシック" charset="-128"/>
            </a:endParaRPr>
          </a:p>
          <a:p>
            <a:pPr marL="342900" eaLnBrk="1" hangingPunct="1">
              <a:lnSpc>
                <a:spcPct val="80000"/>
              </a:lnSpc>
              <a:buSzPct val="125000"/>
              <a:buFont typeface="Trebuchet MS" pitchFamily="34" charset="0"/>
              <a:buChar char="−"/>
            </a:pPr>
            <a:r>
              <a:rPr lang="en-US" altLang="ja-JP" sz="1600" b="1" i="1" dirty="0" smtClean="0">
                <a:latin typeface="Trebuchet MS" pitchFamily="34" charset="0"/>
                <a:ea typeface="ＭＳ Ｐゴシック" charset="-128"/>
              </a:rPr>
              <a:t>16-13-0056-04 </a:t>
            </a:r>
            <a:r>
              <a:rPr lang="en-US" altLang="ja-JP" sz="1600" i="1" dirty="0" smtClean="0">
                <a:latin typeface="Trebuchet MS" pitchFamily="34" charset="0"/>
                <a:ea typeface="ＭＳ Ｐゴシック" charset="-128"/>
              </a:rPr>
              <a:t>- Update of </a:t>
            </a:r>
            <a:r>
              <a:rPr lang="en-US" altLang="ja-JP" sz="1600" i="1" dirty="0" err="1" smtClean="0">
                <a:latin typeface="Trebuchet MS" pitchFamily="34" charset="0"/>
                <a:ea typeface="ＭＳ Ｐゴシック" charset="-128"/>
              </a:rPr>
              <a:t>WirelessMAN</a:t>
            </a:r>
            <a:r>
              <a:rPr lang="en-US" altLang="ja-JP" sz="1600" i="1" dirty="0" smtClean="0">
                <a:latin typeface="Trebuchet MS" pitchFamily="34" charset="0"/>
                <a:ea typeface="ＭＳ Ｐゴシック" charset="-128"/>
              </a:rPr>
              <a:t>-Advanced RIT of Rec. ITU-R M.2012 (Meeting Y+2)</a:t>
            </a:r>
            <a:endParaRPr lang="en-US" altLang="ja-JP" sz="1600" b="1" dirty="0" smtClean="0">
              <a:latin typeface="Trebuchet MS" pitchFamily="34" charset="0"/>
              <a:ea typeface="ＭＳ Ｐゴシック" charset="-128"/>
            </a:endParaRPr>
          </a:p>
          <a:p>
            <a:pPr marL="342900" eaLnBrk="1" hangingPunct="1">
              <a:lnSpc>
                <a:spcPct val="80000"/>
              </a:lnSpc>
              <a:buSzPct val="125000"/>
            </a:pPr>
            <a:r>
              <a:rPr lang="en-US" altLang="ja-JP" sz="1800" b="1" dirty="0" smtClean="0">
                <a:latin typeface="Trebuchet MS" pitchFamily="34" charset="0"/>
                <a:ea typeface="ＭＳ Ｐゴシック" charset="-128"/>
              </a:rPr>
              <a:t>Draft the liaison statement  to ITU-R WP 5D</a:t>
            </a:r>
          </a:p>
          <a:p>
            <a:pPr marL="342900" eaLnBrk="1" hangingPunct="1">
              <a:lnSpc>
                <a:spcPct val="80000"/>
              </a:lnSpc>
              <a:buSzPct val="125000"/>
              <a:buFont typeface="Trebuchet MS" pitchFamily="34" charset="0"/>
              <a:buChar char="−"/>
            </a:pPr>
            <a:r>
              <a:rPr lang="en-US" altLang="ja-JP" sz="1600" b="1" i="1" dirty="0" smtClean="0">
                <a:latin typeface="Trebuchet MS" pitchFamily="34" charset="0"/>
                <a:ea typeface="ＭＳ Ｐゴシック" charset="-128"/>
              </a:rPr>
              <a:t>16-13-0053-02 </a:t>
            </a:r>
            <a:r>
              <a:rPr lang="en-US" altLang="ja-JP" sz="1600" i="1" dirty="0" smtClean="0">
                <a:latin typeface="Trebuchet MS" pitchFamily="34" charset="0"/>
                <a:ea typeface="ＭＳ Ｐゴシック" charset="-128"/>
              </a:rPr>
              <a:t>- LS to ITU-R WP 5D: Update of </a:t>
            </a:r>
            <a:r>
              <a:rPr lang="en-US" altLang="ja-JP" sz="1600" i="1" dirty="0" err="1" smtClean="0">
                <a:latin typeface="Trebuchet MS" pitchFamily="34" charset="0"/>
                <a:ea typeface="ＭＳ Ｐゴシック" charset="-128"/>
              </a:rPr>
              <a:t>Subclause</a:t>
            </a:r>
            <a:r>
              <a:rPr lang="en-US" altLang="ja-JP" sz="1600" i="1" dirty="0" smtClean="0">
                <a:latin typeface="Trebuchet MS" pitchFamily="34" charset="0"/>
                <a:ea typeface="ＭＳ Ｐゴシック" charset="-128"/>
              </a:rPr>
              <a:t> 5.6 toward Revision 12 of Recommendation ITU-R M.1457 (Meeting X Notification)</a:t>
            </a:r>
          </a:p>
          <a:p>
            <a:pPr marL="342900" eaLnBrk="1" hangingPunct="1">
              <a:lnSpc>
                <a:spcPct val="80000"/>
              </a:lnSpc>
              <a:buSzPct val="125000"/>
            </a:pPr>
            <a:endParaRPr lang="en-US" altLang="ja-JP" sz="2000" b="1" u="sng" dirty="0" smtClean="0">
              <a:latin typeface="Trebuchet MS" pitchFamily="34" charset="0"/>
              <a:ea typeface="ＭＳ Ｐゴシック" charset="-128"/>
            </a:endParaRPr>
          </a:p>
          <a:p>
            <a:pPr marL="342900" lvl="1" indent="-342900" eaLnBrk="1" hangingPunct="1">
              <a:lnSpc>
                <a:spcPct val="80000"/>
              </a:lnSpc>
              <a:spcBef>
                <a:spcPts val="800"/>
              </a:spcBef>
              <a:buSzPct val="125000"/>
              <a:buNone/>
            </a:pPr>
            <a:r>
              <a:rPr lang="en-US" altLang="ja-JP" sz="2000" b="1" u="sng" dirty="0" smtClean="0">
                <a:latin typeface="Trebuchet MS" pitchFamily="34" charset="0"/>
                <a:ea typeface="ＭＳ Ｐゴシック" charset="-128"/>
              </a:rPr>
              <a:t>Beyond </a:t>
            </a:r>
            <a:r>
              <a:rPr lang="en-US" altLang="ja-JP" sz="2000" b="1" u="sng" dirty="0" err="1" smtClean="0">
                <a:latin typeface="Trebuchet MS" pitchFamily="34" charset="0"/>
                <a:ea typeface="ＭＳ Ｐゴシック" charset="-128"/>
              </a:rPr>
              <a:t>Workplan</a:t>
            </a:r>
            <a:endParaRPr lang="en-US" altLang="ja-JP" sz="2000" b="1" u="sng" dirty="0" smtClean="0">
              <a:latin typeface="Trebuchet MS" pitchFamily="34" charset="0"/>
              <a:ea typeface="ＭＳ Ｐゴシック" charset="-128"/>
            </a:endParaRPr>
          </a:p>
          <a:p>
            <a:pPr marL="342900" eaLnBrk="1" hangingPunct="1">
              <a:lnSpc>
                <a:spcPct val="80000"/>
              </a:lnSpc>
              <a:buSzPct val="125000"/>
            </a:pPr>
            <a:r>
              <a:rPr lang="en-US" altLang="ja-JP" sz="1800" b="1" dirty="0" smtClean="0">
                <a:latin typeface="Trebuchet MS" pitchFamily="34" charset="0"/>
                <a:ea typeface="ＭＳ Ｐゴシック" charset="-128"/>
              </a:rPr>
              <a:t>Update </a:t>
            </a:r>
            <a:r>
              <a:rPr lang="en-US" altLang="ja-JP" sz="1800" b="1" dirty="0" err="1" smtClean="0">
                <a:latin typeface="Trebuchet MS" pitchFamily="34" charset="0"/>
                <a:ea typeface="ＭＳ Ｐゴシック" charset="-128"/>
              </a:rPr>
              <a:t>workplan</a:t>
            </a:r>
            <a:endParaRPr lang="en-US" altLang="ja-JP" sz="1800" b="1" i="1" dirty="0" smtClean="0">
              <a:solidFill>
                <a:srgbClr val="FF0000"/>
              </a:solidFill>
              <a:latin typeface="Trebuchet MS" pitchFamily="34" charset="0"/>
              <a:ea typeface="ＭＳ Ｐゴシック" charset="-128"/>
            </a:endParaRPr>
          </a:p>
          <a:p>
            <a:pPr marL="342900" eaLnBrk="1" hangingPunct="1">
              <a:lnSpc>
                <a:spcPct val="80000"/>
              </a:lnSpc>
              <a:buSzPct val="125000"/>
              <a:buFont typeface="Trebuchet MS" pitchFamily="34" charset="0"/>
              <a:buChar char="−"/>
            </a:pPr>
            <a:r>
              <a:rPr lang="en-US" altLang="ja-JP" sz="1600" b="1" i="1" dirty="0" smtClean="0">
                <a:latin typeface="Trebuchet MS" pitchFamily="34" charset="0"/>
                <a:ea typeface="ＭＳ Ｐゴシック" charset="-128"/>
              </a:rPr>
              <a:t>16-13-0686-01 </a:t>
            </a:r>
            <a:r>
              <a:rPr lang="en-US" altLang="ja-JP" sz="1600" i="1" dirty="0" smtClean="0">
                <a:latin typeface="Trebuchet MS" pitchFamily="34" charset="0"/>
                <a:ea typeface="ＭＳ Ｐゴシック" charset="-128"/>
              </a:rPr>
              <a:t>- IEEE 802.16 ITU-R Liaison Group </a:t>
            </a:r>
            <a:r>
              <a:rPr lang="en-US" altLang="ja-JP" sz="1600" i="1" dirty="0" err="1" smtClean="0">
                <a:latin typeface="Trebuchet MS" pitchFamily="34" charset="0"/>
                <a:ea typeface="ＭＳ Ｐゴシック" charset="-128"/>
              </a:rPr>
              <a:t>Workplan</a:t>
            </a:r>
            <a:endParaRPr lang="en-US" altLang="ja-JP" sz="2000" b="1" u="sng" dirty="0" smtClean="0">
              <a:latin typeface="Trebuchet MS" pitchFamily="34" charset="0"/>
              <a:ea typeface="ＭＳ Ｐゴシック"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Review Results (1/2)</a:t>
            </a:r>
          </a:p>
        </p:txBody>
      </p:sp>
      <p:sp>
        <p:nvSpPr>
          <p:cNvPr id="32770" name="Rectangle 2"/>
          <p:cNvSpPr>
            <a:spLocks noGrp="1" noChangeArrowheads="1"/>
          </p:cNvSpPr>
          <p:nvPr>
            <p:ph type="body" idx="1"/>
          </p:nvPr>
        </p:nvSpPr>
        <p:spPr bwMode="auto">
          <a:xfrm>
            <a:off x="457200" y="762000"/>
            <a:ext cx="8229600" cy="59436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buFont typeface="Times" pitchFamily="18" charset="0"/>
              <a:buNone/>
            </a:pPr>
            <a:r>
              <a:rPr lang="en-US" altLang="ja-JP" sz="2000" b="1" u="sng" dirty="0" smtClean="0">
                <a:latin typeface="Trebuchet MS" pitchFamily="34" charset="0"/>
                <a:ea typeface="ＭＳ Ｐゴシック" charset="-128"/>
              </a:rPr>
              <a:t>On ITU-R documents</a:t>
            </a:r>
          </a:p>
          <a:p>
            <a:pPr marL="342900" eaLnBrk="1" hangingPunct="1">
              <a:lnSpc>
                <a:spcPct val="80000"/>
              </a:lnSpc>
              <a:buSzPct val="125000"/>
            </a:pPr>
            <a:r>
              <a:rPr lang="en-US" altLang="ja-JP" sz="1800" b="1" dirty="0" smtClean="0">
                <a:latin typeface="Trebuchet MS" pitchFamily="34" charset="0"/>
                <a:ea typeface="ＭＳ Ｐゴシック" charset="-128"/>
              </a:rPr>
              <a:t>IEEE 802.16-13-0043-00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LS from WP5D: Revision of Recommendations ITU-R M.1580-4 and ITU-R M.1581-4 </a:t>
            </a:r>
            <a:r>
              <a:rPr lang="en-US" altLang="ja-JP" sz="1600" b="1" i="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Noted</a:t>
            </a:r>
          </a:p>
          <a:p>
            <a:pPr marL="342900" eaLnBrk="1" hangingPunct="1">
              <a:lnSpc>
                <a:spcPct val="80000"/>
              </a:lnSpc>
              <a:buSzPct val="125000"/>
            </a:pPr>
            <a:r>
              <a:rPr lang="en-US" altLang="ja-JP" sz="1800" b="1" dirty="0" smtClean="0">
                <a:latin typeface="Trebuchet MS" pitchFamily="34" charset="0"/>
                <a:ea typeface="ＭＳ Ｐゴシック" charset="-128"/>
              </a:rPr>
              <a:t>IEEE 802.16-13-0044-00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LS from WP5D: Study on IMT Vision for 2020 and Beyond</a:t>
            </a:r>
            <a:r>
              <a:rPr lang="en-US" altLang="ja-JP" sz="1600" b="1" i="1" dirty="0" smtClean="0">
                <a:latin typeface="Trebuchet MS" pitchFamily="34" charset="0"/>
                <a:ea typeface="ＭＳ Ｐゴシック" charset="-128"/>
              </a:rPr>
              <a:t> -&gt; </a:t>
            </a:r>
            <a:r>
              <a:rPr lang="en-US" altLang="ja-JP" sz="1600" b="1" dirty="0" smtClean="0">
                <a:latin typeface="Trebuchet MS" pitchFamily="34" charset="0"/>
                <a:ea typeface="ＭＳ Ｐゴシック" charset="-128"/>
              </a:rPr>
              <a:t>Noted</a:t>
            </a:r>
            <a:endParaRPr lang="en-US" altLang="ja-JP" sz="1800" b="1" dirty="0" smtClean="0">
              <a:latin typeface="Trebuchet MS" pitchFamily="34" charset="0"/>
              <a:ea typeface="ＭＳ Ｐゴシック" charset="-128"/>
            </a:endParaRPr>
          </a:p>
          <a:p>
            <a:pPr marL="342900" eaLnBrk="1" hangingPunct="1">
              <a:lnSpc>
                <a:spcPct val="80000"/>
              </a:lnSpc>
              <a:buSzPct val="125000"/>
              <a:buFont typeface="Arial" pitchFamily="34" charset="0"/>
              <a:buChar char="•"/>
            </a:pPr>
            <a:r>
              <a:rPr lang="en-US" altLang="ja-JP" sz="1800" b="1" dirty="0" smtClean="0">
                <a:latin typeface="Trebuchet MS" pitchFamily="34" charset="0"/>
                <a:ea typeface="ＭＳ Ｐゴシック" charset="-128"/>
              </a:rPr>
              <a:t>IEEE 802.16-13-0045-00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LS from WP5D: Study on future technology trends for terrestrial IMT systems </a:t>
            </a:r>
            <a:r>
              <a:rPr lang="en-US" altLang="ja-JP" sz="1600" b="1" i="1" dirty="0" smtClean="0">
                <a:latin typeface="Trebuchet MS" pitchFamily="34" charset="0"/>
                <a:ea typeface="ＭＳ Ｐゴシック" charset="-128"/>
              </a:rPr>
              <a:t>-&gt; Noted</a:t>
            </a:r>
            <a:endParaRPr lang="en-US" altLang="ja-JP" sz="1800" b="1" i="1" dirty="0" smtClean="0">
              <a:latin typeface="Trebuchet MS" pitchFamily="34" charset="0"/>
              <a:ea typeface="ＭＳ Ｐゴシック" charset="-128"/>
            </a:endParaRPr>
          </a:p>
          <a:p>
            <a:pPr marL="342900" eaLnBrk="1" hangingPunct="1">
              <a:lnSpc>
                <a:spcPct val="80000"/>
              </a:lnSpc>
              <a:buSzPct val="125000"/>
              <a:buFont typeface="Arial" pitchFamily="34" charset="0"/>
              <a:buChar char="•"/>
            </a:pPr>
            <a:r>
              <a:rPr lang="en-US" altLang="ja-JP" sz="1800" b="1" dirty="0" smtClean="0">
                <a:latin typeface="Trebuchet MS" pitchFamily="34" charset="0"/>
                <a:ea typeface="ＭＳ Ｐゴシック" charset="-128"/>
              </a:rPr>
              <a:t>IEEE 802.16-13-0046-00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LS from WP5D: Plan for revising IMT-2000 update process to align with IMT-Advanced process </a:t>
            </a:r>
            <a:r>
              <a:rPr lang="en-US" altLang="ja-JP" sz="1600" b="1" i="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Noted</a:t>
            </a:r>
          </a:p>
          <a:p>
            <a:pPr marL="355600" indent="0" eaLnBrk="1" hangingPunct="1">
              <a:lnSpc>
                <a:spcPct val="80000"/>
              </a:lnSpc>
              <a:buSzPct val="125000"/>
              <a:buNone/>
            </a:pPr>
            <a:endParaRPr lang="en-US" altLang="ja-JP" sz="1800" b="1" dirty="0" smtClean="0">
              <a:latin typeface="Trebuchet MS" pitchFamily="34" charset="0"/>
              <a:ea typeface="ＭＳ Ｐゴシック" charset="-128"/>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Review Results (2/2)</a:t>
            </a:r>
          </a:p>
        </p:txBody>
      </p:sp>
      <p:sp>
        <p:nvSpPr>
          <p:cNvPr id="32770" name="Rectangle 2"/>
          <p:cNvSpPr>
            <a:spLocks noGrp="1" noChangeArrowheads="1"/>
          </p:cNvSpPr>
          <p:nvPr>
            <p:ph type="body" idx="1"/>
          </p:nvPr>
        </p:nvSpPr>
        <p:spPr bwMode="auto">
          <a:xfrm>
            <a:off x="457200" y="762000"/>
            <a:ext cx="8229600" cy="59436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buFont typeface="Times" pitchFamily="18" charset="0"/>
              <a:buNone/>
            </a:pPr>
            <a:r>
              <a:rPr lang="en-US" altLang="ja-JP" sz="2000" b="1" u="sng" dirty="0" smtClean="0">
                <a:latin typeface="Trebuchet MS" pitchFamily="34" charset="0"/>
                <a:ea typeface="ＭＳ Ｐゴシック" charset="-128"/>
              </a:rPr>
              <a:t>On ITU-R documents</a:t>
            </a:r>
          </a:p>
          <a:p>
            <a:pPr marL="342900" eaLnBrk="1" hangingPunct="1">
              <a:lnSpc>
                <a:spcPct val="80000"/>
              </a:lnSpc>
              <a:buSzPct val="125000"/>
              <a:buFont typeface="Arial" pitchFamily="34" charset="0"/>
              <a:buChar char="•"/>
            </a:pPr>
            <a:r>
              <a:rPr lang="en-US" altLang="ja-JP" sz="1800" b="1" dirty="0" smtClean="0">
                <a:latin typeface="Trebuchet MS" pitchFamily="34" charset="0"/>
                <a:ea typeface="ＭＳ Ｐゴシック" charset="-128"/>
              </a:rPr>
              <a:t>IEEE 802.16-13-0054-00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LS from WP5A: Rec. F.1763: Radio interface standards for BWA systems in the fixed service &lt; 66 GHz</a:t>
            </a:r>
            <a:endParaRPr lang="en-US" altLang="ja-JP" sz="1600" b="1" dirty="0" smtClean="0">
              <a:latin typeface="Trebuchet MS" pitchFamily="34" charset="0"/>
              <a:ea typeface="ＭＳ Ｐゴシック" charset="-128"/>
            </a:endParaRPr>
          </a:p>
          <a:p>
            <a:pPr marL="342900" eaLnBrk="1" hangingPunct="1">
              <a:lnSpc>
                <a:spcPct val="80000"/>
              </a:lnSpc>
              <a:buSzPct val="125000"/>
              <a:buFont typeface="Arial" pitchFamily="34" charset="0"/>
              <a:buChar char="•"/>
            </a:pPr>
            <a:r>
              <a:rPr lang="en-US" altLang="ja-JP" sz="1800" b="1" dirty="0" smtClean="0">
                <a:latin typeface="Trebuchet MS" pitchFamily="34" charset="0"/>
                <a:ea typeface="ＭＳ Ｐゴシック" charset="-128"/>
              </a:rPr>
              <a:t>IEEE 802.16-13-0055-00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LS from WP5A: Consideration of Spectrum Estimates for terrestrial mobile broadband (excluding IMT)</a:t>
            </a:r>
          </a:p>
          <a:p>
            <a:pPr marL="355600" indent="0" eaLnBrk="1" hangingPunct="1">
              <a:lnSpc>
                <a:spcPct val="80000"/>
              </a:lnSpc>
              <a:buSzPct val="125000"/>
              <a:buNone/>
            </a:pPr>
            <a:endParaRPr lang="en-US" altLang="ja-JP" sz="1800" b="1" dirty="0" smtClean="0">
              <a:latin typeface="Trebuchet MS" pitchFamily="34" charset="0"/>
              <a:ea typeface="ＭＳ Ｐゴシック" charset="-128"/>
            </a:endParaRPr>
          </a:p>
          <a:p>
            <a:pPr marL="542925" indent="-187325" eaLnBrk="1" hangingPunct="1">
              <a:lnSpc>
                <a:spcPct val="80000"/>
              </a:lnSpc>
              <a:buSzPct val="125000"/>
            </a:pPr>
            <a:r>
              <a:rPr lang="en-US" altLang="ja-JP" sz="1800" dirty="0" smtClean="0">
                <a:latin typeface="Trebuchet MS" pitchFamily="34" charset="0"/>
                <a:ea typeface="ＭＳ Ｐゴシック" charset="-128"/>
              </a:rPr>
              <a:t>We may need action for these issues</a:t>
            </a:r>
          </a:p>
          <a:p>
            <a:pPr marL="542925" indent="-187325" eaLnBrk="1" hangingPunct="1">
              <a:lnSpc>
                <a:spcPct val="80000"/>
              </a:lnSpc>
              <a:buSzPct val="125000"/>
            </a:pPr>
            <a:r>
              <a:rPr lang="en-US" altLang="ja-JP" sz="1800" dirty="0" smtClean="0">
                <a:latin typeface="Trebuchet MS" pitchFamily="34" charset="0"/>
                <a:ea typeface="ＭＳ Ｐゴシック" charset="-128"/>
              </a:rPr>
              <a:t>Deadline to respond these Liaison Statements is May 2013</a:t>
            </a:r>
          </a:p>
          <a:p>
            <a:pPr marL="542925" indent="-187325" eaLnBrk="1" hangingPunct="1">
              <a:lnSpc>
                <a:spcPct val="80000"/>
              </a:lnSpc>
              <a:buSzPct val="125000"/>
            </a:pPr>
            <a:r>
              <a:rPr lang="en-US" altLang="ja-JP" sz="1800" dirty="0" smtClean="0">
                <a:latin typeface="Trebuchet MS" pitchFamily="34" charset="0"/>
                <a:ea typeface="ＭＳ Ｐゴシック" charset="-128"/>
              </a:rPr>
              <a:t>There is no enough time to discuss about these issues</a:t>
            </a:r>
          </a:p>
          <a:p>
            <a:pPr marL="542925" indent="-187325" eaLnBrk="1" hangingPunct="1">
              <a:lnSpc>
                <a:spcPct val="80000"/>
              </a:lnSpc>
              <a:buSzPct val="125000"/>
            </a:pPr>
            <a:endParaRPr lang="en-US" altLang="ja-JP" sz="1800" dirty="0" smtClean="0">
              <a:latin typeface="Trebuchet MS" pitchFamily="34" charset="0"/>
              <a:ea typeface="ＭＳ Ｐゴシック" charset="-128"/>
            </a:endParaRPr>
          </a:p>
          <a:p>
            <a:pPr marL="357188" indent="-1588" eaLnBrk="1" hangingPunct="1">
              <a:lnSpc>
                <a:spcPct val="80000"/>
              </a:lnSpc>
              <a:buSzPct val="125000"/>
              <a:buNone/>
            </a:pPr>
            <a:r>
              <a:rPr lang="en-US" altLang="ja-JP" sz="2400" b="1" dirty="0" smtClean="0">
                <a:latin typeface="Trebuchet MS" pitchFamily="34" charset="0"/>
                <a:ea typeface="ＭＳ Ｐゴシック" charset="-128"/>
              </a:rPr>
              <a:t>If anyone has interest for these issues, please discuss about the response among them as appropriate after this session (for example, using teleconference)</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txBox="1">
            <a:spLocks noChangeArrowheads="1"/>
          </p:cNvSpPr>
          <p:nvPr/>
        </p:nvSpPr>
        <p:spPr bwMode="auto">
          <a:xfrm>
            <a:off x="457200" y="223838"/>
            <a:ext cx="8229600" cy="698500"/>
          </a:xfrm>
          <a:prstGeom prst="rect">
            <a:avLst/>
          </a:prstGeom>
          <a:noFill/>
          <a:ln w="12700">
            <a:noFill/>
            <a:miter lim="800000"/>
            <a:headEnd/>
            <a:tailEnd/>
          </a:ln>
        </p:spPr>
        <p:txBody>
          <a:bodyPr rIns="40639"/>
          <a:lstStyle/>
          <a:p>
            <a:pPr marL="39688" algn="ctr"/>
            <a:r>
              <a:rPr kumimoji="0" lang="en-US" altLang="ja-JP" sz="3200" b="1">
                <a:latin typeface="Trebuchet MS" pitchFamily="34" charset="0"/>
              </a:rPr>
              <a:t>Motion 1</a:t>
            </a:r>
            <a:endParaRPr kumimoji="0" lang="ja-JP" altLang="en-US" sz="3200" b="1" u="sng">
              <a:solidFill>
                <a:schemeClr val="tx1"/>
              </a:solidFill>
              <a:latin typeface="Trebuchet MS" pitchFamily="34" charset="0"/>
              <a:sym typeface="Times" pitchFamily="18" charset="0"/>
            </a:endParaRPr>
          </a:p>
        </p:txBody>
      </p:sp>
      <p:sp>
        <p:nvSpPr>
          <p:cNvPr id="33794" name="Rectangle 2"/>
          <p:cNvSpPr txBox="1">
            <a:spLocks noChangeArrowheads="1"/>
          </p:cNvSpPr>
          <p:nvPr/>
        </p:nvSpPr>
        <p:spPr bwMode="auto">
          <a:xfrm>
            <a:off x="457200" y="914400"/>
            <a:ext cx="8229600" cy="5562600"/>
          </a:xfrm>
          <a:prstGeom prst="rect">
            <a:avLst/>
          </a:prstGeom>
          <a:noFill/>
          <a:ln w="12700">
            <a:noFill/>
            <a:miter lim="800000"/>
            <a:headEnd/>
            <a:tailEnd/>
          </a:ln>
        </p:spPr>
        <p:txBody>
          <a:bodyPr rIns="40639"/>
          <a:lstStyle/>
          <a:p>
            <a:pPr lvl="1" indent="-457200">
              <a:spcBef>
                <a:spcPts val="800"/>
              </a:spcBef>
              <a:buSzPct val="125000"/>
            </a:pPr>
            <a:r>
              <a:rPr kumimoji="0" lang="en-US" altLang="ja-JP" b="1" dirty="0">
                <a:solidFill>
                  <a:schemeClr val="tx1"/>
                </a:solidFill>
                <a:latin typeface="Trebuchet MS" pitchFamily="34" charset="0"/>
                <a:sym typeface="Times" pitchFamily="18" charset="0"/>
              </a:rPr>
              <a:t>	</a:t>
            </a:r>
            <a:r>
              <a:rPr kumimoji="0" lang="en-US" altLang="ja-JP" sz="2800" b="1" dirty="0">
                <a:solidFill>
                  <a:schemeClr val="tx1"/>
                </a:solidFill>
                <a:latin typeface="Trebuchet MS" pitchFamily="34" charset="0"/>
                <a:sym typeface="Times" pitchFamily="18" charset="0"/>
              </a:rPr>
              <a:t>To approve the following documents subject to editorial corrections.</a:t>
            </a:r>
            <a:endParaRPr kumimoji="0" lang="ja-JP" altLang="en-US" b="1" dirty="0">
              <a:solidFill>
                <a:schemeClr val="tx1"/>
              </a:solidFill>
              <a:latin typeface="Trebuchet MS" pitchFamily="34" charset="0"/>
              <a:sym typeface="Times" pitchFamily="18" charset="0"/>
            </a:endParaRPr>
          </a:p>
          <a:p>
            <a:pPr lvl="1" indent="-457200">
              <a:spcBef>
                <a:spcPts val="800"/>
              </a:spcBef>
              <a:buFontTx/>
              <a:buAutoNum type="arabicParenR"/>
            </a:pPr>
            <a:endParaRPr kumimoji="0" lang="en-US" altLang="ja-JP" sz="1800" b="1" i="1" dirty="0" smtClean="0">
              <a:solidFill>
                <a:schemeClr val="tx1"/>
              </a:solidFill>
              <a:latin typeface="Trebuchet MS" pitchFamily="34" charset="0"/>
              <a:sym typeface="Times" pitchFamily="18" charset="0"/>
            </a:endParaRPr>
          </a:p>
          <a:p>
            <a:pPr lvl="1" indent="-457200">
              <a:spcBef>
                <a:spcPts val="800"/>
              </a:spcBef>
              <a:buFontTx/>
              <a:buAutoNum type="arabicParenR"/>
            </a:pPr>
            <a:r>
              <a:rPr kumimoji="0" lang="en-US" altLang="ja-JP" sz="1800" b="1" i="1" dirty="0" smtClean="0">
                <a:solidFill>
                  <a:schemeClr val="tx1"/>
                </a:solidFill>
                <a:latin typeface="Trebuchet MS" pitchFamily="34" charset="0"/>
                <a:sym typeface="Times" pitchFamily="18" charset="0"/>
              </a:rPr>
              <a:t>16-12-0056-01 </a:t>
            </a:r>
            <a:r>
              <a:rPr kumimoji="0" lang="en-US" altLang="ja-JP" sz="1800" b="1" i="1" dirty="0">
                <a:solidFill>
                  <a:schemeClr val="tx1"/>
                </a:solidFill>
                <a:latin typeface="Trebuchet MS" pitchFamily="34" charset="0"/>
                <a:sym typeface="Times" pitchFamily="18" charset="0"/>
              </a:rPr>
              <a:t>- </a:t>
            </a:r>
            <a:r>
              <a:rPr kumimoji="0" lang="en-US" altLang="ja-JP" sz="1800" b="1" i="1" dirty="0" smtClean="0">
                <a:solidFill>
                  <a:schemeClr val="tx1"/>
                </a:solidFill>
                <a:latin typeface="Trebuchet MS" pitchFamily="34" charset="0"/>
                <a:sym typeface="Times" pitchFamily="18" charset="0"/>
              </a:rPr>
              <a:t>Update of </a:t>
            </a:r>
            <a:r>
              <a:rPr kumimoji="0" lang="en-US" altLang="ja-JP" sz="1800" b="1" i="1" dirty="0" err="1" smtClean="0">
                <a:solidFill>
                  <a:schemeClr val="tx1"/>
                </a:solidFill>
                <a:latin typeface="Trebuchet MS" pitchFamily="34" charset="0"/>
                <a:sym typeface="Times" pitchFamily="18" charset="0"/>
              </a:rPr>
              <a:t>WirelessMAN</a:t>
            </a:r>
            <a:r>
              <a:rPr kumimoji="0" lang="en-US" altLang="ja-JP" sz="1800" b="1" i="1" dirty="0" smtClean="0">
                <a:solidFill>
                  <a:schemeClr val="tx1"/>
                </a:solidFill>
                <a:latin typeface="Trebuchet MS" pitchFamily="34" charset="0"/>
                <a:sym typeface="Times" pitchFamily="18" charset="0"/>
              </a:rPr>
              <a:t>-Advanced RIT of Rec. ITU-R M.2012 (Meeting Y+2)</a:t>
            </a:r>
          </a:p>
          <a:p>
            <a:pPr lvl="1" indent="-457200">
              <a:spcBef>
                <a:spcPts val="800"/>
              </a:spcBef>
              <a:buFontTx/>
              <a:buAutoNum type="arabicParenR"/>
            </a:pPr>
            <a:endParaRPr kumimoji="0" lang="en-US" altLang="ja-JP" sz="1800" b="1" i="1" dirty="0" smtClean="0">
              <a:solidFill>
                <a:schemeClr val="tx1"/>
              </a:solidFill>
              <a:latin typeface="Trebuchet MS" pitchFamily="34" charset="0"/>
              <a:sym typeface="Times" pitchFamily="18" charset="0"/>
            </a:endParaRPr>
          </a:p>
          <a:p>
            <a:pPr lvl="1" indent="-457200">
              <a:spcBef>
                <a:spcPts val="800"/>
              </a:spcBef>
              <a:buFontTx/>
              <a:buAutoNum type="arabicParenR"/>
            </a:pPr>
            <a:endParaRPr kumimoji="0" lang="en-US" altLang="ja-JP" sz="1600" b="1" i="1" dirty="0">
              <a:solidFill>
                <a:schemeClr val="tx1"/>
              </a:solidFill>
              <a:latin typeface="Trebuchet MS" pitchFamily="34" charset="0"/>
              <a:sym typeface="Times" pitchFamily="18" charset="0"/>
            </a:endParaRPr>
          </a:p>
          <a:p>
            <a:pPr lvl="1" indent="-457200">
              <a:spcBef>
                <a:spcPts val="800"/>
              </a:spcBef>
              <a:buSzPct val="125000"/>
            </a:pP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Moved</a:t>
            </a:r>
            <a:r>
              <a:rPr kumimoji="0" lang="en-US" altLang="ja-JP" sz="1800" b="1" dirty="0" smtClean="0">
                <a:solidFill>
                  <a:schemeClr val="tx1"/>
                </a:solidFill>
                <a:latin typeface="Trebuchet MS" pitchFamily="34" charset="0"/>
                <a:sym typeface="Times" pitchFamily="18" charset="0"/>
              </a:rPr>
              <a:t>:</a:t>
            </a:r>
            <a:r>
              <a:rPr kumimoji="0" lang="ja-JP" altLang="en-US" sz="1800" b="1" dirty="0" smtClean="0">
                <a:solidFill>
                  <a:schemeClr val="tx1"/>
                </a:solidFill>
                <a:latin typeface="Trebuchet MS" pitchFamily="34" charset="0"/>
                <a:sym typeface="Times" pitchFamily="18" charset="0"/>
              </a:rPr>
              <a:t>　</a:t>
            </a:r>
            <a:r>
              <a:rPr kumimoji="0" lang="en-US" altLang="ja-JP" sz="1800" b="1" dirty="0" smtClean="0">
                <a:solidFill>
                  <a:schemeClr val="tx1"/>
                </a:solidFill>
                <a:latin typeface="Trebuchet MS" pitchFamily="34" charset="0"/>
                <a:sym typeface="Times" pitchFamily="18" charset="0"/>
              </a:rPr>
              <a:t>Hajime </a:t>
            </a:r>
            <a:r>
              <a:rPr kumimoji="0" lang="en-US" altLang="ja-JP" sz="1800" b="1" dirty="0" err="1" smtClean="0">
                <a:solidFill>
                  <a:schemeClr val="tx1"/>
                </a:solidFill>
                <a:latin typeface="Trebuchet MS" pitchFamily="34" charset="0"/>
                <a:sym typeface="Times" pitchFamily="18" charset="0"/>
              </a:rPr>
              <a:t>Kanzaki</a:t>
            </a: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Seconded</a:t>
            </a:r>
            <a:r>
              <a:rPr kumimoji="0" lang="en-US" altLang="ja-JP" sz="1800" b="1" dirty="0" smtClean="0">
                <a:solidFill>
                  <a:schemeClr val="tx1"/>
                </a:solidFill>
                <a:latin typeface="Trebuchet MS" pitchFamily="34" charset="0"/>
                <a:sym typeface="Times" pitchFamily="18" charset="0"/>
              </a:rPr>
              <a:t>: </a:t>
            </a:r>
            <a:r>
              <a:rPr kumimoji="0" lang="en-US" altLang="ja-JP" sz="1800" b="1" dirty="0" err="1" smtClean="0">
                <a:solidFill>
                  <a:schemeClr val="tx1"/>
                </a:solidFill>
                <a:latin typeface="Trebuchet MS" pitchFamily="34" charset="0"/>
                <a:sym typeface="Times" pitchFamily="18" charset="0"/>
              </a:rPr>
              <a:t>Ching-Tarng</a:t>
            </a:r>
            <a:r>
              <a:rPr kumimoji="0" lang="en-US" altLang="ja-JP" sz="1800" b="1" dirty="0" smtClean="0">
                <a:solidFill>
                  <a:schemeClr val="tx1"/>
                </a:solidFill>
                <a:latin typeface="Trebuchet MS" pitchFamily="34" charset="0"/>
                <a:sym typeface="Times" pitchFamily="18" charset="0"/>
              </a:rPr>
              <a:t> Hsieh</a:t>
            </a: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Results (For/Against/Abstain):  </a:t>
            </a:r>
            <a:r>
              <a:rPr kumimoji="0" lang="en-US" altLang="ja-JP" sz="1800" b="1" dirty="0" smtClean="0">
                <a:solidFill>
                  <a:schemeClr val="tx1"/>
                </a:solidFill>
                <a:latin typeface="Trebuchet MS" pitchFamily="34" charset="0"/>
                <a:sym typeface="Times" pitchFamily="18" charset="0"/>
              </a:rPr>
              <a:t>3/0/0</a:t>
            </a:r>
            <a:endParaRPr kumimoji="0" lang="en-US" altLang="ja-JP" sz="1800" b="1" dirty="0">
              <a:solidFill>
                <a:schemeClr val="tx1"/>
              </a:solidFill>
              <a:latin typeface="Trebuchet MS" pitchFamily="34" charset="0"/>
              <a:sym typeface="Times"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txBox="1">
            <a:spLocks noChangeArrowheads="1"/>
          </p:cNvSpPr>
          <p:nvPr/>
        </p:nvSpPr>
        <p:spPr bwMode="auto">
          <a:xfrm>
            <a:off x="457200" y="223838"/>
            <a:ext cx="8229600" cy="698500"/>
          </a:xfrm>
          <a:prstGeom prst="rect">
            <a:avLst/>
          </a:prstGeom>
          <a:noFill/>
          <a:ln w="12700">
            <a:noFill/>
            <a:miter lim="800000"/>
            <a:headEnd/>
            <a:tailEnd/>
          </a:ln>
        </p:spPr>
        <p:txBody>
          <a:bodyPr rIns="40639"/>
          <a:lstStyle/>
          <a:p>
            <a:pPr marL="39688" algn="ctr"/>
            <a:r>
              <a:rPr kumimoji="0" lang="en-US" altLang="ja-JP" sz="3200" b="1">
                <a:latin typeface="Trebuchet MS" pitchFamily="34" charset="0"/>
              </a:rPr>
              <a:t>Motion 2</a:t>
            </a:r>
            <a:endParaRPr kumimoji="0" lang="ja-JP" altLang="en-US" sz="3200" b="1" u="sng">
              <a:solidFill>
                <a:schemeClr val="tx1"/>
              </a:solidFill>
              <a:latin typeface="Trebuchet MS" pitchFamily="34" charset="0"/>
              <a:sym typeface="Times" pitchFamily="18" charset="0"/>
            </a:endParaRPr>
          </a:p>
        </p:txBody>
      </p:sp>
      <p:sp>
        <p:nvSpPr>
          <p:cNvPr id="34818" name="Rectangle 2"/>
          <p:cNvSpPr txBox="1">
            <a:spLocks noChangeArrowheads="1"/>
          </p:cNvSpPr>
          <p:nvPr/>
        </p:nvSpPr>
        <p:spPr bwMode="auto">
          <a:xfrm>
            <a:off x="457200" y="914400"/>
            <a:ext cx="8229600" cy="5562600"/>
          </a:xfrm>
          <a:prstGeom prst="rect">
            <a:avLst/>
          </a:prstGeom>
          <a:noFill/>
          <a:ln w="12700">
            <a:noFill/>
            <a:miter lim="800000"/>
            <a:headEnd/>
            <a:tailEnd/>
          </a:ln>
        </p:spPr>
        <p:txBody>
          <a:bodyPr rIns="40639"/>
          <a:lstStyle/>
          <a:p>
            <a:pPr lvl="1" indent="-457200">
              <a:spcBef>
                <a:spcPts val="800"/>
              </a:spcBef>
              <a:buSzPct val="125000"/>
            </a:pPr>
            <a:r>
              <a:rPr kumimoji="0" lang="en-US" altLang="ja-JP" b="1" dirty="0">
                <a:solidFill>
                  <a:schemeClr val="tx1"/>
                </a:solidFill>
                <a:latin typeface="Trebuchet MS" pitchFamily="34" charset="0"/>
                <a:sym typeface="Times" pitchFamily="18" charset="0"/>
              </a:rPr>
              <a:t>	</a:t>
            </a:r>
            <a:r>
              <a:rPr kumimoji="0" lang="en-US" altLang="ja-JP" sz="2800" b="1" dirty="0">
                <a:solidFill>
                  <a:schemeClr val="tx1"/>
                </a:solidFill>
                <a:latin typeface="Trebuchet MS" pitchFamily="34" charset="0"/>
                <a:sym typeface="Times" pitchFamily="18" charset="0"/>
              </a:rPr>
              <a:t>To approve the following documents</a:t>
            </a:r>
            <a:r>
              <a:rPr kumimoji="0" lang="ja-JP" altLang="en-US" sz="2800" b="1" dirty="0">
                <a:solidFill>
                  <a:schemeClr val="tx1"/>
                </a:solidFill>
                <a:latin typeface="Trebuchet MS" pitchFamily="34" charset="0"/>
                <a:sym typeface="Times" pitchFamily="18" charset="0"/>
              </a:rPr>
              <a:t> </a:t>
            </a:r>
            <a:r>
              <a:rPr kumimoji="0" lang="en-US" altLang="ja-JP" sz="2800" b="1" dirty="0">
                <a:solidFill>
                  <a:schemeClr val="tx1"/>
                </a:solidFill>
                <a:latin typeface="Trebuchet MS" pitchFamily="34" charset="0"/>
                <a:sym typeface="Times" pitchFamily="18" charset="0"/>
              </a:rPr>
              <a:t>and authorize the WG Chair to forward them to its recipients subject to any editorial corrections.</a:t>
            </a:r>
          </a:p>
          <a:p>
            <a:pPr lvl="1" indent="-457200">
              <a:spcBef>
                <a:spcPts val="800"/>
              </a:spcBef>
              <a:buFontTx/>
              <a:buAutoNum type="arabicParenR"/>
            </a:pPr>
            <a:r>
              <a:rPr kumimoji="0" lang="en-US" altLang="ja-JP" sz="1800" b="1" i="1" dirty="0" smtClean="0">
                <a:solidFill>
                  <a:schemeClr val="tx1"/>
                </a:solidFill>
                <a:latin typeface="Trebuchet MS" pitchFamily="34" charset="0"/>
                <a:sym typeface="Times" pitchFamily="18" charset="0"/>
              </a:rPr>
              <a:t>16-12-0053-02 </a:t>
            </a:r>
            <a:r>
              <a:rPr kumimoji="0" lang="en-US" altLang="ja-JP" sz="1800" b="1" i="1" dirty="0">
                <a:solidFill>
                  <a:schemeClr val="tx1"/>
                </a:solidFill>
                <a:latin typeface="Trebuchet MS" pitchFamily="34" charset="0"/>
                <a:sym typeface="Times" pitchFamily="18" charset="0"/>
              </a:rPr>
              <a:t>- </a:t>
            </a:r>
            <a:r>
              <a:rPr kumimoji="0" lang="en-US" altLang="ja-JP" sz="1800" b="1" i="1" dirty="0" smtClean="0">
                <a:solidFill>
                  <a:schemeClr val="tx1"/>
                </a:solidFill>
                <a:latin typeface="Trebuchet MS" pitchFamily="34" charset="0"/>
                <a:sym typeface="Times" pitchFamily="18" charset="0"/>
              </a:rPr>
              <a:t>LS to ITU-R WP 5D: Update of </a:t>
            </a:r>
            <a:r>
              <a:rPr kumimoji="0" lang="en-US" altLang="ja-JP" sz="1800" b="1" i="1" dirty="0" err="1" smtClean="0">
                <a:solidFill>
                  <a:schemeClr val="tx1"/>
                </a:solidFill>
                <a:latin typeface="Trebuchet MS" pitchFamily="34" charset="0"/>
                <a:sym typeface="Times" pitchFamily="18" charset="0"/>
              </a:rPr>
              <a:t>Subclause</a:t>
            </a:r>
            <a:r>
              <a:rPr kumimoji="0" lang="en-US" altLang="ja-JP" sz="1800" b="1" i="1" dirty="0" smtClean="0">
                <a:solidFill>
                  <a:schemeClr val="tx1"/>
                </a:solidFill>
                <a:latin typeface="Trebuchet MS" pitchFamily="34" charset="0"/>
                <a:sym typeface="Times" pitchFamily="18" charset="0"/>
              </a:rPr>
              <a:t> 5.6 toward Revision 12 of Recommendation ITU-R M.1457 (Meeting X Notification)</a:t>
            </a:r>
            <a:endParaRPr kumimoji="0" lang="en-US" altLang="ja-JP" sz="1800" b="1" i="1" dirty="0">
              <a:solidFill>
                <a:schemeClr val="tx1"/>
              </a:solidFill>
              <a:latin typeface="Trebuchet MS" pitchFamily="34" charset="0"/>
              <a:sym typeface="Times" pitchFamily="18" charset="0"/>
            </a:endParaRPr>
          </a:p>
          <a:p>
            <a:pPr lvl="1" indent="-457200">
              <a:spcBef>
                <a:spcPts val="800"/>
              </a:spcBef>
            </a:pPr>
            <a:endParaRPr kumimoji="0" lang="en-US" altLang="ja-JP" sz="1600" b="1" i="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Moved</a:t>
            </a:r>
            <a:r>
              <a:rPr kumimoji="0" lang="en-US" altLang="ja-JP" sz="1800" b="1" dirty="0" smtClean="0">
                <a:solidFill>
                  <a:schemeClr val="tx1"/>
                </a:solidFill>
                <a:latin typeface="Trebuchet MS" pitchFamily="34" charset="0"/>
                <a:sym typeface="Times" pitchFamily="18" charset="0"/>
              </a:rPr>
              <a:t>: Hajime </a:t>
            </a:r>
            <a:r>
              <a:rPr kumimoji="0" lang="en-US" altLang="ja-JP" sz="1800" b="1" dirty="0" err="1" smtClean="0">
                <a:solidFill>
                  <a:schemeClr val="tx1"/>
                </a:solidFill>
                <a:latin typeface="Trebuchet MS" pitchFamily="34" charset="0"/>
                <a:sym typeface="Times" pitchFamily="18" charset="0"/>
              </a:rPr>
              <a:t>Kanzaki</a:t>
            </a: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Seconded</a:t>
            </a:r>
            <a:r>
              <a:rPr kumimoji="0" lang="en-US" altLang="ja-JP" sz="1800" b="1" dirty="0" smtClean="0">
                <a:solidFill>
                  <a:schemeClr val="tx1"/>
                </a:solidFill>
                <a:latin typeface="Trebuchet MS" pitchFamily="34" charset="0"/>
                <a:sym typeface="Times" pitchFamily="18" charset="0"/>
              </a:rPr>
              <a:t>: </a:t>
            </a:r>
            <a:r>
              <a:rPr kumimoji="0" lang="en-US" altLang="ja-JP" sz="1800" b="1" dirty="0" err="1" smtClean="0">
                <a:solidFill>
                  <a:schemeClr val="tx1"/>
                </a:solidFill>
                <a:latin typeface="Trebuchet MS" pitchFamily="34" charset="0"/>
                <a:sym typeface="Times" pitchFamily="18" charset="0"/>
              </a:rPr>
              <a:t>Ching-Tarng</a:t>
            </a:r>
            <a:r>
              <a:rPr kumimoji="0" lang="en-US" altLang="ja-JP" sz="1800" b="1" dirty="0" smtClean="0">
                <a:solidFill>
                  <a:schemeClr val="tx1"/>
                </a:solidFill>
                <a:latin typeface="Trebuchet MS" pitchFamily="34" charset="0"/>
                <a:sym typeface="Times" pitchFamily="18" charset="0"/>
              </a:rPr>
              <a:t> </a:t>
            </a:r>
            <a:r>
              <a:rPr kumimoji="0" lang="en-US" altLang="ja-JP" sz="1800" b="1" dirty="0" smtClean="0">
                <a:solidFill>
                  <a:schemeClr val="tx1"/>
                </a:solidFill>
                <a:latin typeface="Trebuchet MS" pitchFamily="34" charset="0"/>
                <a:sym typeface="Times" pitchFamily="18" charset="0"/>
              </a:rPr>
              <a:t>Hsieh</a:t>
            </a: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Results (For/Against/Abstain):  </a:t>
            </a:r>
            <a:r>
              <a:rPr kumimoji="0" lang="en-US" altLang="ja-JP" sz="1800" b="1" dirty="0" smtClean="0">
                <a:solidFill>
                  <a:schemeClr val="tx1"/>
                </a:solidFill>
                <a:latin typeface="Trebuchet MS" pitchFamily="34" charset="0"/>
                <a:sym typeface="Times" pitchFamily="18" charset="0"/>
              </a:rPr>
              <a:t>3/0/0</a:t>
            </a:r>
            <a:endParaRPr kumimoji="0" lang="en-US" altLang="ja-JP" sz="1800" b="1" dirty="0">
              <a:solidFill>
                <a:schemeClr val="tx1"/>
              </a:solidFill>
              <a:latin typeface="Trebuchet MS" pitchFamily="34" charset="0"/>
              <a:sym typeface="Times"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txBox="1">
            <a:spLocks noChangeArrowheads="1"/>
          </p:cNvSpPr>
          <p:nvPr/>
        </p:nvSpPr>
        <p:spPr bwMode="auto">
          <a:xfrm>
            <a:off x="457200" y="223838"/>
            <a:ext cx="8229600" cy="698500"/>
          </a:xfrm>
          <a:prstGeom prst="rect">
            <a:avLst/>
          </a:prstGeom>
          <a:noFill/>
          <a:ln w="12700">
            <a:noFill/>
            <a:miter lim="800000"/>
            <a:headEnd/>
            <a:tailEnd/>
          </a:ln>
        </p:spPr>
        <p:txBody>
          <a:bodyPr rIns="40639"/>
          <a:lstStyle/>
          <a:p>
            <a:pPr marL="39688" algn="ctr"/>
            <a:r>
              <a:rPr kumimoji="0" lang="en-US" altLang="ja-JP" sz="3200" b="1" dirty="0">
                <a:latin typeface="Trebuchet MS" pitchFamily="34" charset="0"/>
              </a:rPr>
              <a:t>Motion </a:t>
            </a:r>
            <a:r>
              <a:rPr kumimoji="0" lang="en-US" altLang="ja-JP" sz="3200" b="1" dirty="0" smtClean="0">
                <a:latin typeface="Trebuchet MS" pitchFamily="34" charset="0"/>
              </a:rPr>
              <a:t>3</a:t>
            </a:r>
            <a:endParaRPr kumimoji="0" lang="ja-JP" altLang="en-US" sz="3200" b="1" u="sng" dirty="0">
              <a:solidFill>
                <a:schemeClr val="tx1"/>
              </a:solidFill>
              <a:latin typeface="Trebuchet MS" pitchFamily="34" charset="0"/>
              <a:sym typeface="Times" pitchFamily="18" charset="0"/>
            </a:endParaRPr>
          </a:p>
        </p:txBody>
      </p:sp>
      <p:sp>
        <p:nvSpPr>
          <p:cNvPr id="33794" name="Rectangle 2"/>
          <p:cNvSpPr txBox="1">
            <a:spLocks noChangeArrowheads="1"/>
          </p:cNvSpPr>
          <p:nvPr/>
        </p:nvSpPr>
        <p:spPr bwMode="auto">
          <a:xfrm>
            <a:off x="457200" y="914400"/>
            <a:ext cx="8229600" cy="5562600"/>
          </a:xfrm>
          <a:prstGeom prst="rect">
            <a:avLst/>
          </a:prstGeom>
          <a:noFill/>
          <a:ln w="12700">
            <a:noFill/>
            <a:miter lim="800000"/>
            <a:headEnd/>
            <a:tailEnd/>
          </a:ln>
        </p:spPr>
        <p:txBody>
          <a:bodyPr rIns="40639"/>
          <a:lstStyle/>
          <a:p>
            <a:pPr lvl="1" indent="-457200">
              <a:spcBef>
                <a:spcPts val="800"/>
              </a:spcBef>
              <a:buSzPct val="125000"/>
            </a:pPr>
            <a:r>
              <a:rPr kumimoji="0" lang="en-US" altLang="ja-JP" b="1" dirty="0">
                <a:solidFill>
                  <a:schemeClr val="tx1"/>
                </a:solidFill>
                <a:latin typeface="Trebuchet MS" pitchFamily="34" charset="0"/>
                <a:sym typeface="Times" pitchFamily="18" charset="0"/>
              </a:rPr>
              <a:t>	</a:t>
            </a:r>
            <a:r>
              <a:rPr kumimoji="0" lang="en-US" altLang="ja-JP" sz="2800" b="1" dirty="0">
                <a:solidFill>
                  <a:schemeClr val="tx1"/>
                </a:solidFill>
                <a:latin typeface="Trebuchet MS" pitchFamily="34" charset="0"/>
                <a:sym typeface="Times" pitchFamily="18" charset="0"/>
              </a:rPr>
              <a:t>To approve the following documents subject to editorial </a:t>
            </a:r>
            <a:r>
              <a:rPr kumimoji="0" lang="en-US" altLang="ja-JP" sz="2800" b="1" dirty="0" smtClean="0">
                <a:solidFill>
                  <a:schemeClr val="tx1"/>
                </a:solidFill>
                <a:latin typeface="Trebuchet MS" pitchFamily="34" charset="0"/>
                <a:sym typeface="Times" pitchFamily="18" charset="0"/>
              </a:rPr>
              <a:t>corrections replacing version 1.</a:t>
            </a:r>
            <a:endParaRPr kumimoji="0" lang="ja-JP" altLang="en-US" b="1" dirty="0">
              <a:solidFill>
                <a:schemeClr val="tx1"/>
              </a:solidFill>
              <a:latin typeface="Trebuchet MS" pitchFamily="34" charset="0"/>
              <a:sym typeface="Times" pitchFamily="18" charset="0"/>
            </a:endParaRPr>
          </a:p>
          <a:p>
            <a:pPr lvl="1" indent="-457200">
              <a:spcBef>
                <a:spcPts val="800"/>
              </a:spcBef>
              <a:buFontTx/>
              <a:buAutoNum type="arabicParenR"/>
            </a:pPr>
            <a:endParaRPr kumimoji="0" lang="en-US" altLang="ja-JP" sz="1800" b="1" i="1" dirty="0" smtClean="0">
              <a:solidFill>
                <a:schemeClr val="tx1"/>
              </a:solidFill>
              <a:latin typeface="Trebuchet MS" pitchFamily="34" charset="0"/>
              <a:sym typeface="Times" pitchFamily="18" charset="0"/>
            </a:endParaRPr>
          </a:p>
          <a:p>
            <a:pPr lvl="1" indent="-457200">
              <a:spcBef>
                <a:spcPts val="800"/>
              </a:spcBef>
              <a:buFontTx/>
              <a:buAutoNum type="arabicParenR"/>
            </a:pPr>
            <a:r>
              <a:rPr kumimoji="0" lang="en-US" altLang="ja-JP" sz="1800" b="1" i="1" dirty="0" smtClean="0">
                <a:solidFill>
                  <a:schemeClr val="tx1"/>
                </a:solidFill>
                <a:latin typeface="Trebuchet MS" pitchFamily="34" charset="0"/>
                <a:sym typeface="Times" pitchFamily="18" charset="0"/>
              </a:rPr>
              <a:t>16-12-0056-04 </a:t>
            </a:r>
            <a:r>
              <a:rPr kumimoji="0" lang="en-US" altLang="ja-JP" sz="1800" b="1" i="1" dirty="0">
                <a:solidFill>
                  <a:schemeClr val="tx1"/>
                </a:solidFill>
                <a:latin typeface="Trebuchet MS" pitchFamily="34" charset="0"/>
                <a:sym typeface="Times" pitchFamily="18" charset="0"/>
              </a:rPr>
              <a:t>- </a:t>
            </a:r>
            <a:r>
              <a:rPr kumimoji="0" lang="en-US" altLang="ja-JP" sz="1800" b="1" i="1" dirty="0" smtClean="0">
                <a:solidFill>
                  <a:schemeClr val="tx1"/>
                </a:solidFill>
                <a:latin typeface="Trebuchet MS" pitchFamily="34" charset="0"/>
                <a:sym typeface="Times" pitchFamily="18" charset="0"/>
              </a:rPr>
              <a:t>Update of </a:t>
            </a:r>
            <a:r>
              <a:rPr kumimoji="0" lang="en-US" altLang="ja-JP" sz="1800" b="1" i="1" dirty="0" err="1" smtClean="0">
                <a:solidFill>
                  <a:schemeClr val="tx1"/>
                </a:solidFill>
                <a:latin typeface="Trebuchet MS" pitchFamily="34" charset="0"/>
                <a:sym typeface="Times" pitchFamily="18" charset="0"/>
              </a:rPr>
              <a:t>WirelessMAN</a:t>
            </a:r>
            <a:r>
              <a:rPr kumimoji="0" lang="en-US" altLang="ja-JP" sz="1800" b="1" i="1" dirty="0" smtClean="0">
                <a:solidFill>
                  <a:schemeClr val="tx1"/>
                </a:solidFill>
                <a:latin typeface="Trebuchet MS" pitchFamily="34" charset="0"/>
                <a:sym typeface="Times" pitchFamily="18" charset="0"/>
              </a:rPr>
              <a:t>-Advanced RIT of Rec. ITU-R M.2012 (Meeting Y+2)</a:t>
            </a:r>
          </a:p>
          <a:p>
            <a:pPr lvl="1" indent="-457200">
              <a:spcBef>
                <a:spcPts val="800"/>
              </a:spcBef>
              <a:buFontTx/>
              <a:buAutoNum type="arabicParenR"/>
            </a:pPr>
            <a:endParaRPr kumimoji="0" lang="en-US" altLang="ja-JP" sz="1800" b="1" i="1" dirty="0" smtClean="0">
              <a:solidFill>
                <a:schemeClr val="tx1"/>
              </a:solidFill>
              <a:latin typeface="Trebuchet MS" pitchFamily="34" charset="0"/>
              <a:sym typeface="Times" pitchFamily="18" charset="0"/>
            </a:endParaRPr>
          </a:p>
          <a:p>
            <a:pPr lvl="1" indent="-457200">
              <a:spcBef>
                <a:spcPts val="800"/>
              </a:spcBef>
              <a:buFontTx/>
              <a:buAutoNum type="arabicParenR"/>
            </a:pPr>
            <a:endParaRPr kumimoji="0" lang="en-US" altLang="ja-JP" sz="1600" b="1" i="1" dirty="0">
              <a:solidFill>
                <a:schemeClr val="tx1"/>
              </a:solidFill>
              <a:latin typeface="Trebuchet MS" pitchFamily="34" charset="0"/>
              <a:sym typeface="Times" pitchFamily="18" charset="0"/>
            </a:endParaRPr>
          </a:p>
          <a:p>
            <a:pPr lvl="1" indent="-457200">
              <a:spcBef>
                <a:spcPts val="800"/>
              </a:spcBef>
              <a:buSzPct val="125000"/>
            </a:pP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Moved</a:t>
            </a:r>
            <a:r>
              <a:rPr kumimoji="0" lang="en-US" altLang="ja-JP" sz="1800" b="1" dirty="0" smtClean="0">
                <a:solidFill>
                  <a:schemeClr val="tx1"/>
                </a:solidFill>
                <a:latin typeface="Trebuchet MS" pitchFamily="34" charset="0"/>
                <a:sym typeface="Times" pitchFamily="18" charset="0"/>
              </a:rPr>
              <a:t>:</a:t>
            </a:r>
            <a:r>
              <a:rPr kumimoji="0" lang="ja-JP" altLang="en-US" sz="1800" b="1" dirty="0" smtClean="0">
                <a:solidFill>
                  <a:schemeClr val="tx1"/>
                </a:solidFill>
                <a:latin typeface="Trebuchet MS" pitchFamily="34" charset="0"/>
                <a:sym typeface="Times" pitchFamily="18" charset="0"/>
              </a:rPr>
              <a:t>　</a:t>
            </a:r>
            <a:r>
              <a:rPr kumimoji="0" lang="en-US" altLang="ja-JP" sz="1800" b="1" dirty="0" smtClean="0">
                <a:solidFill>
                  <a:schemeClr val="tx1"/>
                </a:solidFill>
                <a:latin typeface="Trebuchet MS" pitchFamily="34" charset="0"/>
                <a:sym typeface="Times" pitchFamily="18" charset="0"/>
              </a:rPr>
              <a:t>Hajime </a:t>
            </a:r>
            <a:r>
              <a:rPr kumimoji="0" lang="en-US" altLang="ja-JP" sz="1800" b="1" dirty="0" err="1" smtClean="0">
                <a:solidFill>
                  <a:schemeClr val="tx1"/>
                </a:solidFill>
                <a:latin typeface="Trebuchet MS" pitchFamily="34" charset="0"/>
                <a:sym typeface="Times" pitchFamily="18" charset="0"/>
              </a:rPr>
              <a:t>Kanzaki</a:t>
            </a: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Seconded</a:t>
            </a:r>
            <a:r>
              <a:rPr kumimoji="0" lang="en-US" altLang="ja-JP" sz="1800" b="1" dirty="0" smtClean="0">
                <a:solidFill>
                  <a:schemeClr val="tx1"/>
                </a:solidFill>
                <a:latin typeface="Trebuchet MS" pitchFamily="34" charset="0"/>
                <a:sym typeface="Times" pitchFamily="18" charset="0"/>
              </a:rPr>
              <a:t>: </a:t>
            </a:r>
            <a:r>
              <a:rPr kumimoji="0" lang="en-US" altLang="ja-JP" sz="1800" b="1" dirty="0" err="1" smtClean="0">
                <a:solidFill>
                  <a:schemeClr val="tx1"/>
                </a:solidFill>
                <a:latin typeface="Trebuchet MS" pitchFamily="34" charset="0"/>
                <a:sym typeface="Times" pitchFamily="18" charset="0"/>
              </a:rPr>
              <a:t>Ching-Tarng</a:t>
            </a:r>
            <a:r>
              <a:rPr kumimoji="0" lang="en-US" altLang="ja-JP" sz="1800" b="1" dirty="0" smtClean="0">
                <a:solidFill>
                  <a:schemeClr val="tx1"/>
                </a:solidFill>
                <a:latin typeface="Trebuchet MS" pitchFamily="34" charset="0"/>
                <a:sym typeface="Times" pitchFamily="18" charset="0"/>
              </a:rPr>
              <a:t> </a:t>
            </a:r>
            <a:r>
              <a:rPr kumimoji="0" lang="en-US" altLang="ja-JP" sz="1800" b="1" dirty="0" smtClean="0">
                <a:solidFill>
                  <a:schemeClr val="tx1"/>
                </a:solidFill>
                <a:latin typeface="Trebuchet MS" pitchFamily="34" charset="0"/>
                <a:sym typeface="Times" pitchFamily="18" charset="0"/>
              </a:rPr>
              <a:t>Hsieh</a:t>
            </a: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Results (For/Against/Abstain):  </a:t>
            </a:r>
            <a:r>
              <a:rPr kumimoji="0" lang="en-US" altLang="ja-JP" sz="1800" b="1" dirty="0" smtClean="0">
                <a:solidFill>
                  <a:schemeClr val="tx1"/>
                </a:solidFill>
                <a:latin typeface="Trebuchet MS" pitchFamily="34" charset="0"/>
                <a:sym typeface="Times" pitchFamily="18" charset="0"/>
              </a:rPr>
              <a:t>3/0/0</a:t>
            </a:r>
            <a:endParaRPr kumimoji="0" lang="en-US" altLang="ja-JP" sz="1800" b="1" dirty="0">
              <a:solidFill>
                <a:schemeClr val="tx1"/>
              </a:solidFill>
              <a:latin typeface="Trebuchet MS" pitchFamily="34" charset="0"/>
              <a:sym typeface="Times"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32003</TotalTime>
  <Pages>0</Pages>
  <Words>340</Words>
  <Characters>0</Characters>
  <Application>Microsoft Office PowerPoint</Application>
  <PresentationFormat>画面に合わせる (4:3)</PresentationFormat>
  <Lines>0</Lines>
  <Paragraphs>107</Paragraphs>
  <Slides>9</Slides>
  <Notes>1</Notes>
  <HiddenSlides>0</HiddenSlides>
  <MMClips>0</MMClips>
  <ScaleCrop>false</ScaleCrop>
  <HeadingPairs>
    <vt:vector size="4" baseType="variant">
      <vt:variant>
        <vt:lpstr>テーマ</vt:lpstr>
      </vt:variant>
      <vt:variant>
        <vt:i4>2</vt:i4>
      </vt:variant>
      <vt:variant>
        <vt:lpstr>スライド タイトル</vt:lpstr>
      </vt:variant>
      <vt:variant>
        <vt:i4>9</vt:i4>
      </vt:variant>
    </vt:vector>
  </HeadingPairs>
  <TitlesOfParts>
    <vt:vector size="11" baseType="lpstr">
      <vt:lpstr>Template - No Graphics</vt:lpstr>
      <vt:lpstr>Template</vt:lpstr>
      <vt:lpstr>スライド 1</vt:lpstr>
      <vt:lpstr>ITU-R Liaison Group Report -  Session #84 Closing Plenary</vt:lpstr>
      <vt:lpstr>スライド 3</vt:lpstr>
      <vt:lpstr>Outcomes of Session #84</vt:lpstr>
      <vt:lpstr>Review Results (1/2)</vt:lpstr>
      <vt:lpstr>Review Results (2/2)</vt:lpstr>
      <vt:lpstr>スライド 7</vt:lpstr>
      <vt:lpstr>スライド 8</vt:lpstr>
      <vt:lpstr>スライド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user</cp:lastModifiedBy>
  <cp:revision>633</cp:revision>
  <dcterms:modified xsi:type="dcterms:W3CDTF">2013-03-21T16:20:49Z</dcterms:modified>
</cp:coreProperties>
</file>