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3" r:id="rId4"/>
    <p:sldId id="26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10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911574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805616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010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Protocol discussion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Document </a:t>
            </a:r>
            <a:r>
              <a:rPr lang="en-US" dirty="0">
                <a:latin typeface="Times" pitchFamily="1" charset="0"/>
              </a:rPr>
              <a:t>Number</a:t>
            </a:r>
            <a:r>
              <a:rPr lang="en-US" dirty="0" smtClean="0">
                <a:latin typeface="Times" pitchFamily="1" charset="0"/>
              </a:rPr>
              <a:t>: IEEE 802.</a:t>
            </a:r>
            <a:r>
              <a:rPr lang="en-US" b="1" dirty="0" smtClean="0"/>
              <a:t>16-13-0187-00-03R0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</a:t>
            </a:r>
            <a:r>
              <a:rPr lang="en-US" dirty="0" smtClean="0">
                <a:latin typeface="Times" pitchFamily="1" charset="0"/>
              </a:rPr>
              <a:t>: 2013-11-14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Source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Antonio Bovo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+390497623908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TEKCOMMS			E-mail:	antonio.bovo@tekcomms.com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Re: </a:t>
            </a:r>
            <a:r>
              <a:rPr lang="en-US" b="1" dirty="0" smtClean="0"/>
              <a:t>16-13-0187-00-03R0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Purpose: WG discussion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Summary of functional entities relationships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320793"/>
              </p:ext>
            </p:extLst>
          </p:nvPr>
        </p:nvGraphicFramePr>
        <p:xfrm>
          <a:off x="457200" y="1219200"/>
          <a:ext cx="8229600" cy="4944743"/>
        </p:xfrm>
        <a:graphic>
          <a:graphicData uri="http://schemas.openxmlformats.org/drawingml/2006/table">
            <a:tbl>
              <a:tblPr/>
              <a:tblGrid>
                <a:gridCol w="1138646"/>
                <a:gridCol w="2377440"/>
                <a:gridCol w="4713514"/>
              </a:tblGrid>
              <a:tr h="866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Relation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Functionalities to be provided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Note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EF37B"/>
                    </a:solidFill>
                  </a:tcPr>
                </a:tc>
              </a:tr>
              <a:tr h="969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Client – Controller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AUTHENTICATION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[ENCRYPTION]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CONFIGURATION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COMMANDS/NOTIFICATIONS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Registration is initiated by CLIENT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 CONTROLLER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 Authentication  and optionally encryption allow to setup a secure dialogue.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 Configuration is needed for test session parameters. As already said in the architecture document, it can include measurements’ scheduling and/or triggers to activate the measurements.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 Commands/Notifications (as test session activation, stop and abort) can be also possible functionalities in the relation.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sym typeface="Wingdings" panose="05000000000000000000" pitchFamily="2" charset="2"/>
                        </a:rPr>
                        <a:t> To be discussed: why there is not a “Private Controller”?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2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Client – Data Collector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MEASUREMENTS TRANSFER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[AUTHENTICATION]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[ENCRYPTION]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Measurements are transferred to “Data Collector” for storage.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The strategy to send the measurements is discussed in the next slide.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be discussed:  the option that Data Collector and Controller reside physically into the same host.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32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Server – Data Collector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MEASUREMENTS TRANSFER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[AUTHENTICATION]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[ENCRYPTION]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Measurements are transferred to “Data Collector” for storage.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To be discussed: In Table 2 - section 7.1 of architecture document there is not a relation from Private Server to Private Data Collector.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24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Strategy for measurements transfer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65761" y="4666826"/>
            <a:ext cx="8549640" cy="183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C71831"/>
              </a:buClr>
              <a:buFont typeface="Arial"/>
              <a:buChar char="•"/>
              <a:defRPr sz="2400" kern="1200">
                <a:solidFill>
                  <a:srgbClr val="404E50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BF1223"/>
              </a:buClr>
              <a:buFont typeface="Arial"/>
              <a:buChar char="–"/>
              <a:defRPr sz="2000" kern="1200">
                <a:solidFill>
                  <a:srgbClr val="404E50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71831"/>
              </a:buClr>
              <a:buFont typeface="Arial"/>
              <a:buChar char="•"/>
              <a:defRPr sz="1800" kern="1200">
                <a:solidFill>
                  <a:srgbClr val="404E50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71831"/>
              </a:buClr>
              <a:buFont typeface="Arial"/>
              <a:buChar char="–"/>
              <a:defRPr sz="1600" kern="1200">
                <a:solidFill>
                  <a:srgbClr val="404E50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Futura book"/>
                <a:ea typeface="+mn-ea"/>
                <a:cs typeface="Futura boo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C71831"/>
              </a:buClr>
              <a:buSzTx/>
              <a:buFont typeface="Arial"/>
              <a:buChar char="•"/>
              <a:tabLst/>
              <a:defRPr/>
            </a:pPr>
            <a:r>
              <a:rPr kumimoji="0" lang="en-GB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rPr>
              <a:t>“POLL” mode: measurements are transferred only when Controller/Data Collector asks for them.</a:t>
            </a:r>
          </a:p>
          <a:p>
            <a:pPr marL="742950" marR="0" lvl="1" indent="-28575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BF1223"/>
              </a:buClr>
              <a:buSzTx/>
              <a:buFont typeface="Arial"/>
              <a:buChar char="–"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cs typeface="Arial"/>
              </a:rPr>
              <a:t>Pros: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cs typeface="Arial"/>
              </a:rPr>
              <a:t> server can control the measurement flow 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cs typeface="Arial"/>
              </a:rPr>
              <a:t>Cons: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cs typeface="Arial"/>
              </a:rPr>
              <a:t> more radio overhead than push mode (e.g. possible paging)</a:t>
            </a:r>
          </a:p>
          <a:p>
            <a:pPr marL="342900" marR="0" lvl="0" indent="-34290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C71831"/>
              </a:buClr>
              <a:buSzTx/>
              <a:buFont typeface="Arial"/>
              <a:buChar char="•"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ea typeface="ＭＳ Ｐゴシック" pitchFamily="34" charset="-128"/>
                <a:cs typeface="Arial"/>
              </a:rPr>
              <a:t>“PUSH” mode: measurements are transferred when the configured criteria is met (schedule based, trigger based, …)</a:t>
            </a:r>
          </a:p>
          <a:p>
            <a:pPr marL="742950" marR="0" lvl="1" indent="-28575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BF1223"/>
              </a:buClr>
              <a:buSzTx/>
              <a:buFont typeface="Arial"/>
              <a:buChar char="–"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cs typeface="Arial"/>
              </a:rPr>
              <a:t>Pros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cs typeface="Arial"/>
              </a:rPr>
              <a:t>: less radio overhead </a:t>
            </a: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cs typeface="Arial"/>
              </a:rPr>
              <a:t>Cons: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cs typeface="Arial"/>
              </a:rPr>
              <a:t>asynchronous receiving of measurements by the Controller/Data Collector, risk of overload. </a:t>
            </a:r>
          </a:p>
          <a:p>
            <a:pPr marL="742950" marR="0" lvl="1" indent="-285750" algn="l" defTabSz="4572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BF1223"/>
              </a:buClr>
              <a:buSzTx/>
              <a:buFont typeface="Arial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04E50"/>
                </a:solidFill>
                <a:effectLst/>
                <a:uLnTx/>
                <a:uFillTx/>
                <a:latin typeface="Arial"/>
                <a:cs typeface="Arial"/>
              </a:rPr>
              <a:t>It has to be properly configured the Test Session to minimize this risk.</a:t>
            </a:r>
            <a:endParaRPr kumimoji="0" lang="en-GB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404E50"/>
              </a:solidFill>
              <a:effectLst/>
              <a:uLnTx/>
              <a:uFillTx/>
              <a:latin typeface="Arial"/>
              <a:ea typeface="ＭＳ Ｐゴシック"/>
              <a:cs typeface="Arial"/>
            </a:endParaRPr>
          </a:p>
        </p:txBody>
      </p:sp>
      <p:sp>
        <p:nvSpPr>
          <p:cNvPr id="6" name="AutoShape 154"/>
          <p:cNvSpPr>
            <a:spLocks noChangeArrowheads="1"/>
          </p:cNvSpPr>
          <p:nvPr/>
        </p:nvSpPr>
        <p:spPr bwMode="auto">
          <a:xfrm>
            <a:off x="5384400" y="1439123"/>
            <a:ext cx="1319349" cy="558690"/>
          </a:xfrm>
          <a:prstGeom prst="cube">
            <a:avLst>
              <a:gd name="adj" fmla="val 25000"/>
            </a:avLst>
          </a:prstGeom>
          <a:solidFill>
            <a:srgbClr val="CCFFCC"/>
          </a:solidFill>
          <a:ln w="9525">
            <a:solidFill>
              <a:srgbClr val="444A5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444A50"/>
                </a:solidFill>
                <a:effectLst/>
                <a:uLnTx/>
                <a:uFillTx/>
                <a:latin typeface="Arial" charset="0"/>
              </a:rPr>
              <a:t>Controller /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444A50"/>
                </a:solidFill>
                <a:effectLst/>
                <a:uLnTx/>
                <a:uFillTx/>
                <a:latin typeface="Arial" charset="0"/>
              </a:rPr>
              <a:t>Data Collector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444A5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AutoShape 154"/>
          <p:cNvSpPr>
            <a:spLocks noChangeArrowheads="1"/>
          </p:cNvSpPr>
          <p:nvPr/>
        </p:nvSpPr>
        <p:spPr bwMode="auto">
          <a:xfrm>
            <a:off x="2802309" y="1439123"/>
            <a:ext cx="814252" cy="558690"/>
          </a:xfrm>
          <a:prstGeom prst="cube">
            <a:avLst>
              <a:gd name="adj" fmla="val 25000"/>
            </a:avLst>
          </a:prstGeom>
          <a:solidFill>
            <a:srgbClr val="FFFFFF">
              <a:lumMod val="75000"/>
            </a:srgbClr>
          </a:solidFill>
          <a:ln w="9525">
            <a:solidFill>
              <a:srgbClr val="444A5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444A50"/>
                </a:solidFill>
                <a:effectLst/>
                <a:uLnTx/>
                <a:uFillTx/>
                <a:latin typeface="Arial" charset="0"/>
              </a:rPr>
              <a:t>Client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444A5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729771" y="1875732"/>
            <a:ext cx="1506583" cy="0"/>
          </a:xfrm>
          <a:prstGeom prst="straightConnector1">
            <a:avLst/>
          </a:prstGeom>
          <a:noFill/>
          <a:ln w="25400" cap="flat" cmpd="sng" algn="ctr">
            <a:solidFill>
              <a:srgbClr val="21076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9" name="TextBox 8"/>
          <p:cNvSpPr txBox="1"/>
          <p:nvPr/>
        </p:nvSpPr>
        <p:spPr>
          <a:xfrm>
            <a:off x="3844626" y="1537178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srgbClr val="444A50"/>
                </a:solidFill>
                <a:latin typeface="Arial"/>
              </a:rPr>
              <a:t>Meas. polling</a:t>
            </a:r>
            <a:endParaRPr lang="en-US" sz="1400" i="1" dirty="0">
              <a:solidFill>
                <a:srgbClr val="444A50"/>
              </a:solidFill>
              <a:latin typeface="Arial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29771" y="2324995"/>
            <a:ext cx="1506583" cy="0"/>
          </a:xfrm>
          <a:prstGeom prst="straightConnector1">
            <a:avLst/>
          </a:prstGeom>
          <a:noFill/>
          <a:ln w="25400" cap="flat" cmpd="sng" algn="ctr">
            <a:solidFill>
              <a:srgbClr val="21076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1" name="TextBox 10"/>
          <p:cNvSpPr txBox="1"/>
          <p:nvPr/>
        </p:nvSpPr>
        <p:spPr>
          <a:xfrm>
            <a:off x="2519744" y="2366352"/>
            <a:ext cx="4041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>
                <a:solidFill>
                  <a:srgbClr val="444A50"/>
                </a:solidFill>
                <a:latin typeface="Arial"/>
              </a:rPr>
              <a:t>Meas. Results </a:t>
            </a:r>
            <a:endParaRPr lang="en-US" sz="1400" i="1" dirty="0" smtClean="0">
              <a:solidFill>
                <a:srgbClr val="444A50"/>
              </a:solidFill>
              <a:latin typeface="Arial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srgbClr val="444A50"/>
                </a:solidFill>
                <a:latin typeface="Arial"/>
              </a:rPr>
              <a:t>(</a:t>
            </a:r>
            <a:r>
              <a:rPr lang="en-US" sz="1400" i="1" dirty="0">
                <a:solidFill>
                  <a:srgbClr val="444A50"/>
                </a:solidFill>
                <a:latin typeface="Arial"/>
              </a:rPr>
              <a:t>either stream of measurements or single meas.)</a:t>
            </a:r>
          </a:p>
        </p:txBody>
      </p:sp>
      <p:sp>
        <p:nvSpPr>
          <p:cNvPr id="12" name="AutoShape 154"/>
          <p:cNvSpPr>
            <a:spLocks noChangeArrowheads="1"/>
          </p:cNvSpPr>
          <p:nvPr/>
        </p:nvSpPr>
        <p:spPr bwMode="auto">
          <a:xfrm>
            <a:off x="5384400" y="3322769"/>
            <a:ext cx="1319349" cy="558690"/>
          </a:xfrm>
          <a:prstGeom prst="cube">
            <a:avLst>
              <a:gd name="adj" fmla="val 25000"/>
            </a:avLst>
          </a:prstGeom>
          <a:solidFill>
            <a:srgbClr val="CCFFCC"/>
          </a:solidFill>
          <a:ln w="9525">
            <a:solidFill>
              <a:srgbClr val="444A5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444A50"/>
                </a:solidFill>
                <a:effectLst/>
                <a:uLnTx/>
                <a:uFillTx/>
                <a:latin typeface="Arial" charset="0"/>
              </a:rPr>
              <a:t>Controller /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444A50"/>
                </a:solidFill>
                <a:effectLst/>
                <a:uLnTx/>
                <a:uFillTx/>
                <a:latin typeface="Arial" charset="0"/>
              </a:rPr>
              <a:t>Data Collector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444A5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3" name="AutoShape 154"/>
          <p:cNvSpPr>
            <a:spLocks noChangeArrowheads="1"/>
          </p:cNvSpPr>
          <p:nvPr/>
        </p:nvSpPr>
        <p:spPr bwMode="auto">
          <a:xfrm>
            <a:off x="2831999" y="3322769"/>
            <a:ext cx="814252" cy="558690"/>
          </a:xfrm>
          <a:prstGeom prst="cube">
            <a:avLst>
              <a:gd name="adj" fmla="val 25000"/>
            </a:avLst>
          </a:prstGeom>
          <a:solidFill>
            <a:srgbClr val="FFFFFF">
              <a:lumMod val="75000"/>
            </a:srgbClr>
          </a:solidFill>
          <a:ln w="9525">
            <a:solidFill>
              <a:srgbClr val="444A5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444A50"/>
                </a:solidFill>
                <a:effectLst/>
                <a:uLnTx/>
                <a:uFillTx/>
                <a:latin typeface="Arial" charset="0"/>
              </a:rPr>
              <a:t>Client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srgbClr val="444A5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731421" y="3481539"/>
            <a:ext cx="1506583" cy="0"/>
          </a:xfrm>
          <a:prstGeom prst="straightConnector1">
            <a:avLst/>
          </a:prstGeom>
          <a:noFill/>
          <a:ln w="25400" cap="flat" cmpd="sng" algn="ctr">
            <a:solidFill>
              <a:srgbClr val="21076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5" name="TextBox 14"/>
          <p:cNvSpPr txBox="1"/>
          <p:nvPr/>
        </p:nvSpPr>
        <p:spPr>
          <a:xfrm>
            <a:off x="3846276" y="3142985"/>
            <a:ext cx="1289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srgbClr val="444A50"/>
                </a:solidFill>
                <a:latin typeface="Arial"/>
              </a:rPr>
              <a:t>Meas. </a:t>
            </a:r>
            <a:r>
              <a:rPr lang="en-US" sz="1400" i="1" dirty="0" err="1" smtClean="0">
                <a:solidFill>
                  <a:srgbClr val="444A50"/>
                </a:solidFill>
                <a:latin typeface="Arial"/>
              </a:rPr>
              <a:t>Config</a:t>
            </a:r>
            <a:r>
              <a:rPr lang="en-US" sz="1400" i="1" dirty="0" smtClean="0">
                <a:solidFill>
                  <a:srgbClr val="444A50"/>
                </a:solidFill>
                <a:latin typeface="Arial"/>
              </a:rPr>
              <a:t>.</a:t>
            </a:r>
            <a:endParaRPr lang="en-US" sz="1400" i="1" dirty="0">
              <a:solidFill>
                <a:srgbClr val="444A50"/>
              </a:solidFill>
              <a:latin typeface="Arial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742046" y="4141877"/>
            <a:ext cx="1506583" cy="0"/>
          </a:xfrm>
          <a:prstGeom prst="straightConnector1">
            <a:avLst/>
          </a:prstGeom>
          <a:noFill/>
          <a:ln w="25400" cap="flat" cmpd="sng" algn="ctr">
            <a:solidFill>
              <a:srgbClr val="21076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7" name="TextBox 16"/>
          <p:cNvSpPr txBox="1"/>
          <p:nvPr/>
        </p:nvSpPr>
        <p:spPr>
          <a:xfrm>
            <a:off x="2751254" y="4143605"/>
            <a:ext cx="40414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srgbClr val="444A50"/>
                </a:solidFill>
                <a:latin typeface="Arial"/>
              </a:rPr>
              <a:t>Triggered/Scheduled Meas</a:t>
            </a:r>
            <a:r>
              <a:rPr lang="en-US" sz="1400" i="1" dirty="0">
                <a:solidFill>
                  <a:srgbClr val="444A50"/>
                </a:solidFill>
                <a:latin typeface="Arial"/>
              </a:rPr>
              <a:t>. Results </a:t>
            </a:r>
            <a:endParaRPr lang="en-US" sz="1400" i="1" dirty="0" smtClean="0">
              <a:solidFill>
                <a:srgbClr val="444A50"/>
              </a:solidFill>
              <a:latin typeface="Arial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srgbClr val="444A50"/>
                </a:solidFill>
                <a:latin typeface="Arial"/>
              </a:rPr>
              <a:t>(</a:t>
            </a:r>
            <a:r>
              <a:rPr lang="en-US" sz="1400" i="1" dirty="0">
                <a:solidFill>
                  <a:srgbClr val="444A50"/>
                </a:solidFill>
                <a:latin typeface="Arial"/>
              </a:rPr>
              <a:t>either stream of measurements or single meas.)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4609" y="1168336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444A50"/>
                </a:solidFill>
                <a:latin typeface="Arial"/>
              </a:rPr>
              <a:t>“POLL” mode:</a:t>
            </a:r>
            <a:endParaRPr lang="en-US" sz="1800" dirty="0">
              <a:solidFill>
                <a:srgbClr val="444A50"/>
              </a:solidFill>
              <a:latin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9015" y="3411814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444A50"/>
                </a:solidFill>
                <a:latin typeface="Arial"/>
              </a:rPr>
              <a:t>“PUSH” mode:</a:t>
            </a:r>
            <a:endParaRPr lang="en-US" sz="1800" dirty="0">
              <a:solidFill>
                <a:srgbClr val="444A50"/>
              </a:solidFill>
              <a:latin typeface="Arial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3706356" y="1337613"/>
            <a:ext cx="1506583" cy="0"/>
          </a:xfrm>
          <a:prstGeom prst="straightConnector1">
            <a:avLst/>
          </a:prstGeom>
          <a:noFill/>
          <a:ln w="25400" cap="flat" cmpd="sng" algn="ctr">
            <a:solidFill>
              <a:srgbClr val="210769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TextBox 20"/>
          <p:cNvSpPr txBox="1"/>
          <p:nvPr/>
        </p:nvSpPr>
        <p:spPr>
          <a:xfrm>
            <a:off x="3821211" y="999059"/>
            <a:ext cx="1289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400" i="1" dirty="0" smtClean="0">
                <a:solidFill>
                  <a:srgbClr val="444A50"/>
                </a:solidFill>
                <a:latin typeface="Arial"/>
              </a:rPr>
              <a:t>Meas. </a:t>
            </a:r>
            <a:r>
              <a:rPr lang="en-US" sz="1400" i="1" dirty="0" err="1" smtClean="0">
                <a:solidFill>
                  <a:srgbClr val="444A50"/>
                </a:solidFill>
                <a:latin typeface="Arial"/>
              </a:rPr>
              <a:t>Config</a:t>
            </a:r>
            <a:r>
              <a:rPr lang="en-US" sz="1400" i="1" dirty="0" smtClean="0">
                <a:solidFill>
                  <a:srgbClr val="444A50"/>
                </a:solidFill>
                <a:latin typeface="Arial"/>
              </a:rPr>
              <a:t>.</a:t>
            </a:r>
            <a:endParaRPr lang="en-US" sz="1400" i="1" dirty="0">
              <a:solidFill>
                <a:srgbClr val="444A50"/>
              </a:solidFill>
              <a:latin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677524" y="999059"/>
            <a:ext cx="0" cy="1522709"/>
          </a:xfrm>
          <a:prstGeom prst="line">
            <a:avLst/>
          </a:prstGeom>
          <a:noFill/>
          <a:ln w="25400" cap="flat" cmpd="sng" algn="ctr">
            <a:solidFill>
              <a:srgbClr val="21076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3" name="Straight Connector 22"/>
          <p:cNvCxnSpPr/>
          <p:nvPr/>
        </p:nvCxnSpPr>
        <p:spPr>
          <a:xfrm>
            <a:off x="5280186" y="999058"/>
            <a:ext cx="0" cy="1522709"/>
          </a:xfrm>
          <a:prstGeom prst="line">
            <a:avLst/>
          </a:prstGeom>
          <a:noFill/>
          <a:ln w="25400" cap="flat" cmpd="sng" algn="ctr">
            <a:solidFill>
              <a:srgbClr val="21076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4" name="Straight Connector 23"/>
          <p:cNvCxnSpPr/>
          <p:nvPr/>
        </p:nvCxnSpPr>
        <p:spPr>
          <a:xfrm>
            <a:off x="3706356" y="2983296"/>
            <a:ext cx="0" cy="1256448"/>
          </a:xfrm>
          <a:prstGeom prst="line">
            <a:avLst/>
          </a:prstGeom>
          <a:noFill/>
          <a:ln w="25400" cap="flat" cmpd="sng" algn="ctr">
            <a:solidFill>
              <a:srgbClr val="21076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25" name="Straight Connector 24"/>
          <p:cNvCxnSpPr/>
          <p:nvPr/>
        </p:nvCxnSpPr>
        <p:spPr>
          <a:xfrm>
            <a:off x="5297314" y="2983296"/>
            <a:ext cx="0" cy="1229919"/>
          </a:xfrm>
          <a:prstGeom prst="line">
            <a:avLst/>
          </a:prstGeom>
          <a:noFill/>
          <a:ln w="25400" cap="flat" cmpd="sng" algn="ctr">
            <a:solidFill>
              <a:srgbClr val="21076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94667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Strategy for identifying the suitable protocol(s)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65761" y="1295400"/>
            <a:ext cx="8549640" cy="5203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Clr>
                <a:srgbClr val="C71831"/>
              </a:buClr>
              <a:buFont typeface="Arial"/>
              <a:buChar char="•"/>
              <a:defRPr sz="2400" kern="1200">
                <a:solidFill>
                  <a:srgbClr val="404E50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BF1223"/>
              </a:buClr>
              <a:buFont typeface="Arial"/>
              <a:buChar char="–"/>
              <a:defRPr sz="2000" kern="1200">
                <a:solidFill>
                  <a:srgbClr val="404E50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C71831"/>
              </a:buClr>
              <a:buFont typeface="Arial"/>
              <a:buChar char="•"/>
              <a:defRPr sz="1800" kern="1200">
                <a:solidFill>
                  <a:srgbClr val="404E50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C71831"/>
              </a:buClr>
              <a:buFont typeface="Arial"/>
              <a:buChar char="–"/>
              <a:defRPr sz="1600" kern="1200">
                <a:solidFill>
                  <a:srgbClr val="404E50"/>
                </a:solidFill>
                <a:latin typeface="Arial"/>
                <a:ea typeface="+mn-ea"/>
                <a:cs typeface="Arial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Clr>
                <a:srgbClr val="CC0000"/>
              </a:buClr>
              <a:buFont typeface="Arial"/>
              <a:buNone/>
              <a:defRPr sz="1600" kern="1200">
                <a:solidFill>
                  <a:schemeClr val="tx1"/>
                </a:solidFill>
                <a:latin typeface="Futura book"/>
                <a:ea typeface="+mn-ea"/>
                <a:cs typeface="Futura boo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444A50"/>
                </a:solidFill>
              </a:rPr>
              <a:t>The protocol(s) to be adopted has/have to support the following functionalities: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444A50"/>
                </a:solidFill>
              </a:rPr>
              <a:t>Registration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444A50"/>
                </a:solidFill>
              </a:rPr>
              <a:t>Authentication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444A50"/>
                </a:solidFill>
              </a:rPr>
              <a:t>Encryption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444A50"/>
                </a:solidFill>
              </a:rPr>
              <a:t>Measurements transfer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444A50"/>
                </a:solidFill>
              </a:rPr>
              <a:t>Configuration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444A50"/>
                </a:solidFill>
              </a:rPr>
              <a:t>Commands/Notifications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444A50"/>
                </a:solidFill>
              </a:rPr>
              <a:t>Other basic requirements are related to the mobile device domain: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444A50"/>
                </a:solidFill>
              </a:rPr>
              <a:t>Simplicity, to minimize the resources dedicated to communication tasks.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rgbClr val="444A50"/>
                </a:solidFill>
              </a:rPr>
              <a:t>Possibly already adopted even for other purposes on UE devices.</a:t>
            </a:r>
          </a:p>
          <a:p>
            <a:pPr marL="285750" lvl="0" indent="-285750" fontAlgn="auto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444A50"/>
                </a:solidFill>
              </a:rPr>
              <a:t>There are currently several options that will be discussed during next teleconference</a:t>
            </a:r>
            <a:r>
              <a:rPr lang="en-US" altLang="en-US" sz="2000" dirty="0" smtClean="0">
                <a:solidFill>
                  <a:srgbClr val="444A5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574603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191</TotalTime>
  <Words>456</Words>
  <Application>Microsoft Office PowerPoint</Application>
  <PresentationFormat>On-screen Show (4:3)</PresentationFormat>
  <Paragraphs>81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Template</vt:lpstr>
      <vt:lpstr>PowerPoint Presentation</vt:lpstr>
      <vt:lpstr>Summary of functional entities relationships</vt:lpstr>
      <vt:lpstr>Strategy for measurements transfer</vt:lpstr>
      <vt:lpstr>Strategy for identifying the suitable protocol(s)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Bovo, Antonio</cp:lastModifiedBy>
  <cp:revision>73</cp:revision>
  <cp:lastPrinted>1998-02-10T13:28:06Z</cp:lastPrinted>
  <dcterms:created xsi:type="dcterms:W3CDTF">2011-12-30T17:06:23Z</dcterms:created>
  <dcterms:modified xsi:type="dcterms:W3CDTF">2013-11-14T11:33:38Z</dcterms:modified>
</cp:coreProperties>
</file>