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1" r:id="rId2"/>
    <p:sldId id="266" r:id="rId3"/>
    <p:sldId id="283" r:id="rId4"/>
    <p:sldId id="265" r:id="rId5"/>
    <p:sldId id="282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6797675" cy="98567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94" autoAdjust="0"/>
  </p:normalViewPr>
  <p:slideViewPr>
    <p:cSldViewPr>
      <p:cViewPr>
        <p:scale>
          <a:sx n="134" d="100"/>
          <a:sy n="134" d="100"/>
        </p:scale>
        <p:origin x="-94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696" y="-90"/>
      </p:cViewPr>
      <p:guideLst>
        <p:guide orient="horz" pos="3104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8908" y="9468992"/>
            <a:ext cx="2180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1402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2298" y="9468991"/>
            <a:ext cx="55884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97598" y="9468991"/>
            <a:ext cx="72648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2636" y="119712"/>
            <a:ext cx="99578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839920" y="119712"/>
            <a:ext cx="16145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631383" y="9468991"/>
            <a:ext cx="167385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91157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4538"/>
            <a:ext cx="4911725" cy="3684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2228"/>
            <a:ext cx="4986207" cy="443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1551" y="93880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72298" y="9388059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296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06135" y="9345909"/>
            <a:ext cx="72648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82036" y="38781"/>
            <a:ext cx="99578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541121" y="38781"/>
            <a:ext cx="16145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183185" y="9388060"/>
            <a:ext cx="167385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805616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010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Protocol </a:t>
            </a:r>
            <a:r>
              <a:rPr lang="en-US" sz="1400" b="1" smtClean="0">
                <a:latin typeface="Times" pitchFamily="1" charset="0"/>
              </a:rPr>
              <a:t>discussion version 2.0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</a:t>
            </a:r>
            <a:r>
              <a:rPr lang="en-US" dirty="0" smtClean="0">
                <a:latin typeface="Times" pitchFamily="1" charset="0"/>
              </a:rPr>
              <a:t>: IEEE 802.</a:t>
            </a:r>
            <a:r>
              <a:rPr lang="en-US" b="1" dirty="0" smtClean="0"/>
              <a:t>16-13-0198-00-03R0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</a:t>
            </a:r>
            <a:r>
              <a:rPr lang="en-US" dirty="0" smtClean="0">
                <a:latin typeface="Times" pitchFamily="1" charset="0"/>
              </a:rPr>
              <a:t>: 2013-12-12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Source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Antonio Bovo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+390497623908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TEKCOMMS			E-mail:	antonio.bovo@tekcomms.com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Re: </a:t>
            </a:r>
            <a:r>
              <a:rPr lang="en-US" b="1" dirty="0" smtClean="0"/>
              <a:t>16-13-0198-00-03R0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Purpose: WG discussion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5630502" y="1702522"/>
            <a:ext cx="2" cy="42976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 flipH="1">
            <a:off x="1079258" y="1699582"/>
            <a:ext cx="1" cy="43006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Configuration handshake (2/2)</a:t>
            </a:r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698260" y="1242383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583960" y="1332483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5136293" y="1337654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5136294" y="1245322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1079259" y="2017999"/>
            <a:ext cx="4532739" cy="10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590896" y="1774985"/>
            <a:ext cx="14233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POST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1117359" y="2614537"/>
            <a:ext cx="45131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1608" y="2214427"/>
            <a:ext cx="58619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ParameterPath</a:t>
            </a:r>
            <a:r>
              <a:rPr lang="en-US" altLang="en-US" sz="1000" i="1" dirty="0" smtClean="0"/>
              <a:t> of Configuration parameters,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1117359" y="3359975"/>
            <a:ext cx="4494639" cy="127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661537" y="2954595"/>
            <a:ext cx="38253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GETPARAMETERNAMESRESPONSE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 with parameters’ names 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 flipV="1">
            <a:off x="1117359" y="4125474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993327" y="3678916"/>
            <a:ext cx="4632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>
                <a:solidFill>
                  <a:srgbClr val="FF0000"/>
                </a:solidFill>
              </a:rPr>
              <a:t>S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ETPARAMETERVALUES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with name-value pairs,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V="1">
            <a:off x="1117359" y="4892683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1449306" y="4492573"/>
            <a:ext cx="3792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>
                <a:solidFill>
                  <a:srgbClr val="FF0000"/>
                </a:solidFill>
              </a:rPr>
              <a:t>S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ETPARAMETERVALUESRESPONSE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 </a:t>
            </a:r>
            <a:r>
              <a:rPr lang="en-US" altLang="en-US" sz="1000" i="1" dirty="0" smtClean="0"/>
              <a:t>Status,…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graphicFrame>
        <p:nvGraphicFramePr>
          <p:cNvPr id="4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024216"/>
              </p:ext>
            </p:extLst>
          </p:nvPr>
        </p:nvGraphicFramePr>
        <p:xfrm>
          <a:off x="6078385" y="3147240"/>
          <a:ext cx="2963770" cy="2052838"/>
        </p:xfrm>
        <a:graphic>
          <a:graphicData uri="http://schemas.openxmlformats.org/drawingml/2006/table">
            <a:tbl>
              <a:tblPr/>
              <a:tblGrid>
                <a:gridCol w="1169785"/>
                <a:gridCol w="1793985"/>
              </a:tblGrid>
              <a:tr h="1973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Time/day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configuration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S-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 to Public (Private)  server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C-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 to Public (Private) data collector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-Time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 for checking configuration changes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usage limit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 bytes the client will transfer in a month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630505" y="4125474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1090456" y="5929254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2416887" y="5178925"/>
            <a:ext cx="21015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Response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H="1" flipV="1">
            <a:off x="1090456" y="5425146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2681574" y="5683033"/>
            <a:ext cx="15365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Close connection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309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6005909" y="1518164"/>
            <a:ext cx="21219" cy="468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 flipH="1">
            <a:off x="848298" y="1530052"/>
            <a:ext cx="10230" cy="46682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Measurement upload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3785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477528" y="1072852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363228" y="1162952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5511698" y="1153296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5511699" y="1060964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" name="Left-Right Arrow 1"/>
          <p:cNvSpPr/>
          <p:nvPr/>
        </p:nvSpPr>
        <p:spPr>
          <a:xfrm>
            <a:off x="849273" y="1897118"/>
            <a:ext cx="5117993" cy="271491"/>
          </a:xfrm>
          <a:prstGeom prst="leftRight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SSL Initiation</a:t>
            </a: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848298" y="3297251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1009884" y="2897141"/>
            <a:ext cx="4945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REQUEST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DeviceID</a:t>
            </a:r>
            <a:r>
              <a:rPr lang="en-US" altLang="en-US" sz="1000" dirty="0" smtClean="0"/>
              <a:t>, </a:t>
            </a:r>
            <a:r>
              <a:rPr lang="en-US" altLang="en-US" sz="1000" i="1" dirty="0" err="1" smtClean="0"/>
              <a:t>EventType</a:t>
            </a:r>
            <a:r>
              <a:rPr lang="en-US" altLang="en-US" sz="1000" i="1" dirty="0" smtClean="0"/>
              <a:t> = Autonomous transfer complete ,</a:t>
            </a:r>
            <a:r>
              <a:rPr lang="en-US" altLang="en-US" sz="1000" dirty="0" smtClean="0"/>
              <a:t> …)</a:t>
            </a:r>
            <a:endParaRPr lang="en-US" altLang="en-US" sz="1000" dirty="0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H="1" flipV="1">
            <a:off x="861443" y="3930439"/>
            <a:ext cx="51179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1221756" y="3684218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RESPONSE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  <p:sp>
        <p:nvSpPr>
          <p:cNvPr id="24" name="Line 36"/>
          <p:cNvSpPr>
            <a:spLocks noChangeShapeType="1"/>
          </p:cNvSpPr>
          <p:nvPr/>
        </p:nvSpPr>
        <p:spPr bwMode="auto">
          <a:xfrm flipH="1">
            <a:off x="8007790" y="1518164"/>
            <a:ext cx="18506" cy="14556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7532084" y="1153296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Collector</a:t>
            </a:r>
            <a:endParaRPr lang="en-US" altLang="en-US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7532085" y="1060964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2561592" y="1518164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Open connection</a:t>
            </a:r>
            <a:endParaRPr lang="en-US" altLang="en-US" sz="1000" dirty="0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V="1">
            <a:off x="890629" y="1770753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876267" y="4546766"/>
            <a:ext cx="5060426" cy="127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876267" y="4141386"/>
            <a:ext cx="5080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AUTONOMOUSTRANSFERCOMPLETE </a:t>
            </a:r>
          </a:p>
          <a:p>
            <a:pPr algn="ctr"/>
            <a:r>
              <a:rPr lang="en-US" altLang="en-US" sz="1000" dirty="0" smtClean="0"/>
              <a:t>(…, </a:t>
            </a:r>
            <a:r>
              <a:rPr lang="en-US" altLang="en-US" sz="1000" i="1" dirty="0" err="1" smtClean="0"/>
              <a:t>TransferURL</a:t>
            </a:r>
            <a:r>
              <a:rPr lang="en-US" altLang="en-US" sz="1000" i="1" dirty="0" smtClean="0"/>
              <a:t>, </a:t>
            </a:r>
            <a:r>
              <a:rPr lang="en-US" altLang="en-US" sz="1000" i="1" dirty="0" err="1" smtClean="0"/>
              <a:t>IsDownload</a:t>
            </a:r>
            <a:r>
              <a:rPr lang="en-US" altLang="en-US" sz="1000" i="1" dirty="0" smtClean="0"/>
              <a:t>, </a:t>
            </a:r>
            <a:r>
              <a:rPr lang="en-US" altLang="en-US" sz="1000" i="1" dirty="0" err="1" smtClean="0"/>
              <a:t>FileType</a:t>
            </a:r>
            <a:r>
              <a:rPr lang="en-US" altLang="en-US" sz="1000" i="1" dirty="0" smtClean="0"/>
              <a:t>, </a:t>
            </a:r>
            <a:r>
              <a:rPr lang="en-US" altLang="en-US" sz="1000" i="1" dirty="0" err="1" smtClean="0"/>
              <a:t>FileSize</a:t>
            </a:r>
            <a:r>
              <a:rPr lang="en-US" altLang="en-US" sz="1000" i="1" dirty="0" smtClean="0"/>
              <a:t>, </a:t>
            </a:r>
            <a:r>
              <a:rPr lang="en-US" altLang="en-US" sz="1000" i="1" dirty="0" err="1" smtClean="0"/>
              <a:t>TargetFileName</a:t>
            </a:r>
            <a:r>
              <a:rPr lang="en-US" altLang="en-US" sz="1000" dirty="0" smtClean="0"/>
              <a:t>, …)</a:t>
            </a:r>
            <a:endParaRPr lang="en-US" altLang="en-US" sz="1000" dirty="0"/>
          </a:p>
        </p:txBody>
      </p:sp>
      <p:sp>
        <p:nvSpPr>
          <p:cNvPr id="41" name="Line 32"/>
          <p:cNvSpPr>
            <a:spLocks noChangeShapeType="1"/>
          </p:cNvSpPr>
          <p:nvPr/>
        </p:nvSpPr>
        <p:spPr bwMode="auto">
          <a:xfrm flipH="1" flipV="1">
            <a:off x="878664" y="5082371"/>
            <a:ext cx="506042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969896" y="4813486"/>
            <a:ext cx="49691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AUTONOMOUSTRANSFERCOMPLETERESPONSE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  <p:sp>
        <p:nvSpPr>
          <p:cNvPr id="7" name="Right Arrow 6"/>
          <p:cNvSpPr/>
          <p:nvPr/>
        </p:nvSpPr>
        <p:spPr>
          <a:xfrm>
            <a:off x="882659" y="2342417"/>
            <a:ext cx="7111161" cy="352824"/>
          </a:xfrm>
          <a:prstGeom prst="rightArrow">
            <a:avLst/>
          </a:prstGeom>
          <a:gradFill>
            <a:gsLst>
              <a:gs pos="0">
                <a:srgbClr val="EDFC6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Measurement file transfer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Line 32"/>
          <p:cNvSpPr>
            <a:spLocks noChangeShapeType="1"/>
          </p:cNvSpPr>
          <p:nvPr/>
        </p:nvSpPr>
        <p:spPr bwMode="auto">
          <a:xfrm flipV="1">
            <a:off x="866596" y="6107407"/>
            <a:ext cx="5160533" cy="60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2193027" y="5363112"/>
            <a:ext cx="21015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Response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45" name="Line 32"/>
          <p:cNvSpPr>
            <a:spLocks noChangeShapeType="1"/>
          </p:cNvSpPr>
          <p:nvPr/>
        </p:nvSpPr>
        <p:spPr bwMode="auto">
          <a:xfrm flipH="1" flipV="1">
            <a:off x="866595" y="5609333"/>
            <a:ext cx="5120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2457714" y="5867220"/>
            <a:ext cx="15365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Close connection</a:t>
            </a:r>
            <a:endParaRPr lang="en-US" altLang="en-US" sz="1000" dirty="0"/>
          </a:p>
        </p:txBody>
      </p:sp>
      <p:graphicFrame>
        <p:nvGraphicFramePr>
          <p:cNvPr id="47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330380"/>
              </p:ext>
            </p:extLst>
          </p:nvPr>
        </p:nvGraphicFramePr>
        <p:xfrm>
          <a:off x="6463109" y="3147240"/>
          <a:ext cx="2445760" cy="2092954"/>
        </p:xfrm>
        <a:graphic>
          <a:graphicData uri="http://schemas.openxmlformats.org/drawingml/2006/table">
            <a:tbl>
              <a:tblPr/>
              <a:tblGrid>
                <a:gridCol w="965329"/>
                <a:gridCol w="1480431"/>
              </a:tblGrid>
              <a:tr h="201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92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Time/day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file production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92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Session ID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8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Client ID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6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MPB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 protected bundle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6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Meas.type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 execution type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01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cxnSp>
        <p:nvCxnSpPr>
          <p:cNvPr id="48" name="Straight Arrow Connector 47"/>
          <p:cNvCxnSpPr/>
          <p:nvPr/>
        </p:nvCxnSpPr>
        <p:spPr>
          <a:xfrm flipV="1">
            <a:off x="6869030" y="2601588"/>
            <a:ext cx="0" cy="54565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078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73733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2"/>
          <p:cNvSpPr>
            <a:spLocks noChangeShapeType="1"/>
          </p:cNvSpPr>
          <p:nvPr/>
        </p:nvSpPr>
        <p:spPr bwMode="auto">
          <a:xfrm>
            <a:off x="59255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>
            <a:off x="2225984" y="177054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40967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Deregistration handshake (1/2)</a:t>
            </a:r>
          </a:p>
        </p:txBody>
      </p:sp>
      <p:sp>
        <p:nvSpPr>
          <p:cNvPr id="29726" name="Text Box 27"/>
          <p:cNvSpPr txBox="1">
            <a:spLocks noChangeArrowheads="1"/>
          </p:cNvSpPr>
          <p:nvPr/>
        </p:nvSpPr>
        <p:spPr bwMode="auto">
          <a:xfrm>
            <a:off x="5359033" y="1296292"/>
            <a:ext cx="1133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DNS</a:t>
            </a:r>
          </a:p>
          <a:p>
            <a:pPr algn="ctr"/>
            <a:r>
              <a:rPr lang="en-US" altLang="en-US" dirty="0" smtClean="0"/>
              <a:t>(Controllers)</a:t>
            </a:r>
            <a:endParaRPr lang="en-US" altLang="en-US" dirty="0"/>
          </a:p>
        </p:txBody>
      </p:sp>
      <p:sp>
        <p:nvSpPr>
          <p:cNvPr id="29727" name="Rectangle 28"/>
          <p:cNvSpPr>
            <a:spLocks noChangeArrowheads="1"/>
          </p:cNvSpPr>
          <p:nvPr/>
        </p:nvSpPr>
        <p:spPr bwMode="auto">
          <a:xfrm>
            <a:off x="5406453" y="1301452"/>
            <a:ext cx="1028563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28" name="Text Box 29"/>
          <p:cNvSpPr txBox="1">
            <a:spLocks noChangeArrowheads="1"/>
          </p:cNvSpPr>
          <p:nvPr/>
        </p:nvSpPr>
        <p:spPr bwMode="auto">
          <a:xfrm>
            <a:off x="3639566" y="1301452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DNS</a:t>
            </a:r>
          </a:p>
          <a:p>
            <a:pPr algn="ctr"/>
            <a:r>
              <a:rPr lang="en-US" altLang="en-US" dirty="0" smtClean="0"/>
              <a:t>(Public)</a:t>
            </a:r>
            <a:endParaRPr lang="en-US" altLang="en-US" dirty="0"/>
          </a:p>
        </p:txBody>
      </p:sp>
      <p:sp>
        <p:nvSpPr>
          <p:cNvPr id="29729" name="Rectangle 30"/>
          <p:cNvSpPr>
            <a:spLocks noChangeArrowheads="1"/>
          </p:cNvSpPr>
          <p:nvPr/>
        </p:nvSpPr>
        <p:spPr bwMode="auto">
          <a:xfrm>
            <a:off x="3715766" y="1301452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1" name="Line 32"/>
          <p:cNvSpPr>
            <a:spLocks noChangeShapeType="1"/>
          </p:cNvSpPr>
          <p:nvPr/>
        </p:nvSpPr>
        <p:spPr bwMode="auto">
          <a:xfrm flipV="1">
            <a:off x="2264084" y="2139652"/>
            <a:ext cx="18326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732" name="Text Box 33"/>
          <p:cNvSpPr txBox="1">
            <a:spLocks noChangeArrowheads="1"/>
          </p:cNvSpPr>
          <p:nvPr/>
        </p:nvSpPr>
        <p:spPr bwMode="auto">
          <a:xfrm>
            <a:off x="2315863" y="1895176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DNS Request/Response</a:t>
            </a:r>
            <a:endParaRPr lang="en-US" altLang="en-US" sz="1000" dirty="0"/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1844984" y="1313340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1730684" y="1403440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6879154" y="1393784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6879155" y="1301452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2264084" y="2563717"/>
            <a:ext cx="3661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3244414" y="2319242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DNS Request/Response</a:t>
            </a:r>
            <a:endParaRPr lang="en-US" altLang="en-US" sz="1000" dirty="0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V="1">
            <a:off x="2236866" y="3020915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4242016" y="2783554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Open connection</a:t>
            </a:r>
            <a:endParaRPr lang="en-US" altLang="en-US" sz="1000" dirty="0"/>
          </a:p>
        </p:txBody>
      </p:sp>
      <p:sp>
        <p:nvSpPr>
          <p:cNvPr id="2" name="Left-Right Arrow 1"/>
          <p:cNvSpPr/>
          <p:nvPr/>
        </p:nvSpPr>
        <p:spPr>
          <a:xfrm>
            <a:off x="2225984" y="3391226"/>
            <a:ext cx="5117993" cy="283791"/>
          </a:xfrm>
          <a:prstGeom prst="leftRight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SSL initiation</a:t>
            </a: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2236866" y="4409932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716380" y="4009822"/>
            <a:ext cx="4465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REQUEST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DeviceID</a:t>
            </a:r>
            <a:r>
              <a:rPr lang="en-US" altLang="en-US" sz="1000" dirty="0" smtClean="0"/>
              <a:t>, </a:t>
            </a:r>
            <a:r>
              <a:rPr lang="en-US" altLang="en-US" sz="1000" i="1" dirty="0" err="1" smtClean="0"/>
              <a:t>EventType</a:t>
            </a:r>
            <a:r>
              <a:rPr lang="en-US" altLang="en-US" sz="1000" i="1" dirty="0" smtClean="0"/>
              <a:t> = Deregistration,</a:t>
            </a:r>
            <a:r>
              <a:rPr lang="en-US" altLang="en-US" sz="1000" dirty="0" smtClean="0"/>
              <a:t> …)</a:t>
            </a:r>
            <a:endParaRPr lang="en-US" altLang="en-US" sz="1000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2236865" y="5006470"/>
            <a:ext cx="51179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597178" y="4760249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RESPONSE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431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5630502" y="1702522"/>
            <a:ext cx="2" cy="42976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 flipH="1">
            <a:off x="1079258" y="1699582"/>
            <a:ext cx="1" cy="43006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Deregistration handshake (2/2)</a:t>
            </a:r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698260" y="1242383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583960" y="1332483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5136293" y="1337654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5136294" y="1245322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1079259" y="2017999"/>
            <a:ext cx="4532739" cy="10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590896" y="1774985"/>
            <a:ext cx="14233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POST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1117359" y="2614537"/>
            <a:ext cx="45131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1608" y="2214427"/>
            <a:ext cx="58619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ParameterPath</a:t>
            </a:r>
            <a:r>
              <a:rPr lang="en-US" altLang="en-US" sz="1000" i="1" dirty="0" smtClean="0"/>
              <a:t> of Configuration parameters including </a:t>
            </a:r>
            <a:r>
              <a:rPr lang="en-US" altLang="en-US" sz="1000" i="1" dirty="0" err="1" smtClean="0"/>
              <a:t>ClientID</a:t>
            </a:r>
            <a:r>
              <a:rPr lang="en-US" altLang="en-US" sz="1000" i="1" dirty="0" smtClean="0"/>
              <a:t>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1117359" y="3359975"/>
            <a:ext cx="4494639" cy="127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661537" y="2954595"/>
            <a:ext cx="38253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GETPARAMETERNAMESRESPONSE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 with parameters’ names 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 flipV="1">
            <a:off x="1117359" y="4125474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993327" y="3678916"/>
            <a:ext cx="4632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>
                <a:solidFill>
                  <a:srgbClr val="FF0000"/>
                </a:solidFill>
              </a:rPr>
              <a:t>S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ETPARAMETERVALUES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with name-value pairs,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V="1">
            <a:off x="1117359" y="4892683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1449306" y="4492573"/>
            <a:ext cx="3792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>
                <a:solidFill>
                  <a:srgbClr val="FF0000"/>
                </a:solidFill>
              </a:rPr>
              <a:t>S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ETPARAMETERVALUESRESPONSE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 </a:t>
            </a:r>
            <a:r>
              <a:rPr lang="en-US" altLang="en-US" sz="1000" i="1" dirty="0" smtClean="0"/>
              <a:t>Status,…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graphicFrame>
        <p:nvGraphicFramePr>
          <p:cNvPr id="4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72662"/>
              </p:ext>
            </p:extLst>
          </p:nvPr>
        </p:nvGraphicFramePr>
        <p:xfrm>
          <a:off x="6087705" y="2169297"/>
          <a:ext cx="2963770" cy="1570596"/>
        </p:xfrm>
        <a:graphic>
          <a:graphicData uri="http://schemas.openxmlformats.org/drawingml/2006/table">
            <a:tbl>
              <a:tblPr/>
              <a:tblGrid>
                <a:gridCol w="1169785"/>
                <a:gridCol w="1793985"/>
              </a:tblGrid>
              <a:tr h="1973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Time/day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deregistration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Permanent Client ID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Temporary Client ID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Session ID to be deregistered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630505" y="3372751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1090456" y="5929254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2416887" y="5178925"/>
            <a:ext cx="21015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Response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H="1" flipV="1">
            <a:off x="1090456" y="5425146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2681574" y="5683033"/>
            <a:ext cx="15365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Close connection</a:t>
            </a:r>
            <a:endParaRPr lang="en-US" altLang="en-US" sz="1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642088" y="4125474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342311"/>
              </p:ext>
            </p:extLst>
          </p:nvPr>
        </p:nvGraphicFramePr>
        <p:xfrm>
          <a:off x="6087704" y="3894790"/>
          <a:ext cx="2963770" cy="1382322"/>
        </p:xfrm>
        <a:graphic>
          <a:graphicData uri="http://schemas.openxmlformats.org/drawingml/2006/table">
            <a:tbl>
              <a:tblPr/>
              <a:tblGrid>
                <a:gridCol w="1169785"/>
                <a:gridCol w="1793985"/>
              </a:tblGrid>
              <a:tr h="1973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Time/day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deregistration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Outcome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Successful, Failure of the deregistration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Optional. Cause of failure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6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191589" y="252921"/>
            <a:ext cx="8821782" cy="6173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Basic Information Elements related to Client registration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47869"/>
              </p:ext>
            </p:extLst>
          </p:nvPr>
        </p:nvGraphicFramePr>
        <p:xfrm>
          <a:off x="274320" y="1081872"/>
          <a:ext cx="4193176" cy="4353879"/>
        </p:xfrm>
        <a:graphic>
          <a:graphicData uri="http://schemas.openxmlformats.org/drawingml/2006/table">
            <a:tbl>
              <a:tblPr/>
              <a:tblGrid>
                <a:gridCol w="1168131"/>
                <a:gridCol w="1005245"/>
                <a:gridCol w="2019800"/>
              </a:tblGrid>
              <a:tr h="479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REGISTRATION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CONTROLLER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day/time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RAT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Radio Access Technology currently in use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LastRegTime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 Registration day/time.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is to limit the number of subsequent registrations.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LastS</a:t>
                      </a: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-ID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 Test Session ID, assigned to the client or, alternatively, a “null” identifier signalling the first registration to the system.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P-ID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Permanent Client-ID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LastT</a:t>
                      </a: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-ID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 Temporary Client-ID assigned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</a:t>
                      </a:r>
                      <a:r>
                        <a:rPr kumimoji="0" lang="en-US" sz="11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Loc</a:t>
                      </a:r>
                      <a:endParaRPr kumimoji="0" lang="en-US" sz="11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Subscriber Location (current)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344433"/>
              </p:ext>
            </p:extLst>
          </p:nvPr>
        </p:nvGraphicFramePr>
        <p:xfrm>
          <a:off x="4727275" y="1081872"/>
          <a:ext cx="4286095" cy="4956350"/>
        </p:xfrm>
        <a:graphic>
          <a:graphicData uri="http://schemas.openxmlformats.org/drawingml/2006/table">
            <a:tbl>
              <a:tblPr/>
              <a:tblGrid>
                <a:gridCol w="1274886"/>
                <a:gridCol w="1080126"/>
                <a:gridCol w="1931083"/>
              </a:tblGrid>
              <a:tr h="462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REGISTRATION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CONTROLLER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UE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</a:tr>
              <a:tr h="430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outcome (successful, failure)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Cause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Failure cause (optional)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Values could be according to RFC 2616 or specifically defined.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00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T-ID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Temporary Client ID assigned to the 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Scope: unique within the Controller. It can be reused once it is released.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S-ID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Test Session ID assigned to the 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Scope: the same as T-ID.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S-Time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Session Lifetime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is the active time assigned to the session. When it expires, then the registration is considered automatically closed. It is possible also to deregister explicitly from the test session.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191589" y="252921"/>
            <a:ext cx="8821782" cy="6173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Basic Information Elements related to Server registration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85690"/>
              </p:ext>
            </p:extLst>
          </p:nvPr>
        </p:nvGraphicFramePr>
        <p:xfrm>
          <a:off x="274320" y="1228521"/>
          <a:ext cx="4193176" cy="3142010"/>
        </p:xfrm>
        <a:graphic>
          <a:graphicData uri="http://schemas.openxmlformats.org/drawingml/2006/table">
            <a:tbl>
              <a:tblPr/>
              <a:tblGrid>
                <a:gridCol w="1168131"/>
                <a:gridCol w="1005245"/>
                <a:gridCol w="2019800"/>
              </a:tblGrid>
              <a:tr h="687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REGISTRATION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SERVER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CONTROLLER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day/time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LastRegTime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 Registration day/time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Address(</a:t>
                      </a: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</a:t>
                      </a: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of the server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Path to the server (IP addresses or FQDN)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</a:t>
                      </a: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-C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Measurement capabilities of the server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which measurements, which granularity)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438423"/>
              </p:ext>
            </p:extLst>
          </p:nvPr>
        </p:nvGraphicFramePr>
        <p:xfrm>
          <a:off x="4981304" y="1228521"/>
          <a:ext cx="3923210" cy="3449002"/>
        </p:xfrm>
        <a:graphic>
          <a:graphicData uri="http://schemas.openxmlformats.org/drawingml/2006/table">
            <a:tbl>
              <a:tblPr/>
              <a:tblGrid>
                <a:gridCol w="1166947"/>
                <a:gridCol w="1071155"/>
                <a:gridCol w="1685108"/>
              </a:tblGrid>
              <a:tr h="687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REGISTRATION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CONTROLLER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SERVER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</a:tr>
              <a:tr h="464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outcome (successful, failure)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Cause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Failure cause (optional)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S-Time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Session Lifetime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is the active time assigned to the session. When it expires, then the registration is considered automatically closed.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However, an explicit deregistration is possible.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11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191589" y="252921"/>
            <a:ext cx="8821782" cy="61735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Basic Information Elements related to commands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15234"/>
              </p:ext>
            </p:extLst>
          </p:nvPr>
        </p:nvGraphicFramePr>
        <p:xfrm>
          <a:off x="191589" y="1026912"/>
          <a:ext cx="4554582" cy="2294320"/>
        </p:xfrm>
        <a:graphic>
          <a:graphicData uri="http://schemas.openxmlformats.org/drawingml/2006/table">
            <a:tbl>
              <a:tblPr/>
              <a:tblGrid>
                <a:gridCol w="1158240"/>
                <a:gridCol w="1202457"/>
                <a:gridCol w="2193885"/>
              </a:tblGrid>
              <a:tr h="497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Command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SERVER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CONTROLLER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Command type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Type: {Start, Stop, …}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Allows to inform the Controller about the start of measurements or stop of measurements at Server side.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CommandTime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Command day/time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44115"/>
              </p:ext>
            </p:extLst>
          </p:nvPr>
        </p:nvGraphicFramePr>
        <p:xfrm>
          <a:off x="4981304" y="1228521"/>
          <a:ext cx="3923210" cy="1785787"/>
        </p:xfrm>
        <a:graphic>
          <a:graphicData uri="http://schemas.openxmlformats.org/drawingml/2006/table">
            <a:tbl>
              <a:tblPr/>
              <a:tblGrid>
                <a:gridCol w="1166947"/>
                <a:gridCol w="1071155"/>
                <a:gridCol w="1685108"/>
              </a:tblGrid>
              <a:tr h="4478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Command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CONTROLLER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SERVER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4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Command outcome (successful, failure)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Cause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Failure cause (optional)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91589" y="3727275"/>
            <a:ext cx="87129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067153"/>
              </p:ext>
            </p:extLst>
          </p:nvPr>
        </p:nvGraphicFramePr>
        <p:xfrm>
          <a:off x="222066" y="3914866"/>
          <a:ext cx="4619899" cy="2307494"/>
        </p:xfrm>
        <a:graphic>
          <a:graphicData uri="http://schemas.openxmlformats.org/drawingml/2006/table">
            <a:tbl>
              <a:tblPr/>
              <a:tblGrid>
                <a:gridCol w="1237074"/>
                <a:gridCol w="1157478"/>
                <a:gridCol w="2225347"/>
              </a:tblGrid>
              <a:tr h="504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Command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UE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CONTROLLER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7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Command type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Type: {Start, Stop, …}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Allows to inform the Controller about the start of measurements or stop of measurements at UE side.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CommandTime</a:t>
                      </a:r>
                      <a:endParaRPr kumimoji="0" lang="en-US" sz="105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UE </a:t>
                      </a: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 CONTROLLER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Command day/time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745582"/>
              </p:ext>
            </p:extLst>
          </p:nvPr>
        </p:nvGraphicFramePr>
        <p:xfrm>
          <a:off x="4981304" y="3927565"/>
          <a:ext cx="3923210" cy="1820610"/>
        </p:xfrm>
        <a:graphic>
          <a:graphicData uri="http://schemas.openxmlformats.org/drawingml/2006/table">
            <a:tbl>
              <a:tblPr/>
              <a:tblGrid>
                <a:gridCol w="1166947"/>
                <a:gridCol w="1071155"/>
                <a:gridCol w="1685108"/>
              </a:tblGrid>
              <a:tr h="4920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Command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CONTROLLER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UE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48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Command outcome (successful, failure)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Cause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Failure cause (optional)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5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148046" y="252921"/>
            <a:ext cx="8995954" cy="6173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Basic Information Elements related to Client configuration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063223"/>
              </p:ext>
            </p:extLst>
          </p:nvPr>
        </p:nvGraphicFramePr>
        <p:xfrm>
          <a:off x="357051" y="1133340"/>
          <a:ext cx="8421189" cy="5198404"/>
        </p:xfrm>
        <a:graphic>
          <a:graphicData uri="http://schemas.openxmlformats.org/drawingml/2006/table">
            <a:tbl>
              <a:tblPr/>
              <a:tblGrid>
                <a:gridCol w="1558835"/>
                <a:gridCol w="1663337"/>
                <a:gridCol w="5199017"/>
              </a:tblGrid>
              <a:tr h="251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CONFIGURATION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CONTROLLER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UE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</a:tr>
              <a:tr h="25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ConfTime</a:t>
                      </a:r>
                      <a:endParaRPr kumimoji="0" lang="en-US" sz="9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CONTORLLER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Time/day of configuration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</a:t>
                      </a: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Addr</a:t>
                      </a:r>
                      <a:endParaRPr kumimoji="0" lang="en-US" sz="9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 address or FQDN. Path to public/private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C-</a:t>
                      </a: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Addr</a:t>
                      </a:r>
                      <a:endParaRPr kumimoji="0" lang="en-US" sz="9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 address or FQDN. Path to Public/Private data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Conf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-Time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often client should check Controller for configuration changes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Data Usage Limit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usage Limit: the max number of bytes the Client will transfer in one month.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Distance-Threshold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Distance threshold: land distance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 previous test a Client must exceed to perform its next test set</a:t>
                      </a:r>
                      <a:endParaRPr lang="en-GB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Time-Threshold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since previous test a Client must exceed to perform its next test set</a:t>
                      </a:r>
                      <a:endParaRPr lang="en-GB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Location Threshold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Accuracy threshold above which Client will not initiate test set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Set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 of indexes of tests to conduct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Parameters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 of test-specific parameters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Registration Interval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How often Client should re-register with Controller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[Re-registration trigger parameters]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tbd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Battery Threshold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 battery level below which the Client will not submit to Data Collector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[additional conditional triggering parameters]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tbd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Sampling user plane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1=Sampling 0=No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sampling. This field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allows configuring the sampling of user plane in measurements.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Sampling 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{uniform, session beginning, adaptive,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…}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It is the configuration of the specific sampling type.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Time/day of last configuration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UE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Batang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9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148046" y="252921"/>
            <a:ext cx="9091748" cy="6173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Basic Information Elements related to Server configuration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37411"/>
              </p:ext>
            </p:extLst>
          </p:nvPr>
        </p:nvGraphicFramePr>
        <p:xfrm>
          <a:off x="357051" y="1133340"/>
          <a:ext cx="8421189" cy="3663956"/>
        </p:xfrm>
        <a:graphic>
          <a:graphicData uri="http://schemas.openxmlformats.org/drawingml/2006/table">
            <a:tbl>
              <a:tblPr/>
              <a:tblGrid>
                <a:gridCol w="1558835"/>
                <a:gridCol w="1663337"/>
                <a:gridCol w="5199017"/>
              </a:tblGrid>
              <a:tr h="251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CONFIGURATION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CONTROLLER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SERVER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D81"/>
                    </a:solidFill>
                  </a:tcPr>
                </a:tc>
              </a:tr>
              <a:tr h="23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ConfTime</a:t>
                      </a:r>
                      <a:endParaRPr kumimoji="0" lang="en-US" sz="9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CONTORLLER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Time/day of configuration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C-</a:t>
                      </a: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Addr</a:t>
                      </a:r>
                      <a:endParaRPr kumimoji="0" lang="en-US" sz="9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 address or FQDN. Path to Public/Private data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Conf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-Time-S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often server should check Controller for configuration changes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Set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 of indexes of tests to conduct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Parameters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 of test-specific parameters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Registration Interval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How often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Server should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re-register with Controller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[Re-registration trigger parameters]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tbd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[additional conditional triggering parameters]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tbd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Sampling user plane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1=Sampling 0=No sampling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Sampling 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{uniform, session beginning, adaptive, …}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Time/day of last configuration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CONTROLLER  SERVER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Batang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52921"/>
            <a:ext cx="8321040" cy="61735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Basic IEs related to UE measurements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86558"/>
              </p:ext>
            </p:extLst>
          </p:nvPr>
        </p:nvGraphicFramePr>
        <p:xfrm>
          <a:off x="381000" y="838200"/>
          <a:ext cx="8421189" cy="5456259"/>
        </p:xfrm>
        <a:graphic>
          <a:graphicData uri="http://schemas.openxmlformats.org/drawingml/2006/table">
            <a:tbl>
              <a:tblPr/>
              <a:tblGrid>
                <a:gridCol w="1750423"/>
                <a:gridCol w="1471749"/>
                <a:gridCol w="5199017"/>
              </a:tblGrid>
              <a:tr h="251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MEASUREMENTS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UE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</a:tr>
              <a:tr h="25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S-ID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Session 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T-ID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Client identity assigned by the Controller to the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UE. 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 protected bundle (MPB)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 signals that the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measurements payload is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encrypted or in clear text. 1=Encrypted 0=Clear text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Encrypted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could be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typically used for Private Server not for Public Server.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security is assured by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underlay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TLS or if it is not important at all, then this field will be = 0.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 execution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1=Public Server 0=Private Server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Length of Meas. Data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body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Start of Meas. data body. From this point on, the message is encrypted if the previous flag MPB is set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Controller Identifier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Identifier of the destination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Controller (IP address or FQDN)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Start time of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measurements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Stop time of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measurements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Progressive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interval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Progressive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number assigned to the measurement results, in case of periodical sending.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ID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Specific Test Identifier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&gt;Application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ID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Application ID indicated with a string (e.g. DNS, HTTP, POP3/SMTP, …)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&gt;Length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of Application data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Length in byte of the entire Application ID measurements (excluding this Length field)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</a:t>
                      </a:r>
                      <a:r>
                        <a:rPr kumimoji="0" lang="en-US" sz="9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Meas.Container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ID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Progressive # of the Container including the specific measurement identifier.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Identifier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Measurement identifier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</a:t>
                      </a:r>
                      <a:r>
                        <a:rPr kumimoji="0" lang="en-US" sz="9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Param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Meas.Value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Value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UE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some cases it would be needed to provide two values for a specific measurements, for example in case of goodput (bytes, time).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Batang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1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Round table discussion on protocols for 802.16.3 WG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altLang="en-US" sz="2400" dirty="0"/>
              <a:t>Content: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Recap of strategy for identifying the suitable protocol(s).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Potential protocol candidates.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Example of protocol handshake choosing one of the best candidates.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Basic IE content proposal for the different message handshakes.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52921"/>
            <a:ext cx="8321040" cy="61735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Basic IEs related to SERVER measurements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57200" y="637800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96316"/>
              </p:ext>
            </p:extLst>
          </p:nvPr>
        </p:nvGraphicFramePr>
        <p:xfrm>
          <a:off x="228600" y="838200"/>
          <a:ext cx="8743817" cy="5569139"/>
        </p:xfrm>
        <a:graphic>
          <a:graphicData uri="http://schemas.openxmlformats.org/drawingml/2006/table">
            <a:tbl>
              <a:tblPr/>
              <a:tblGrid>
                <a:gridCol w="1750423"/>
                <a:gridCol w="1471749"/>
                <a:gridCol w="5521645"/>
              </a:tblGrid>
              <a:tr h="2519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MEASUREMENTS IE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UE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7F"/>
                    </a:solidFill>
                  </a:tcPr>
                </a:tc>
              </a:tr>
              <a:tr h="25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S-ID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 Session ID (</a:t>
                      </a:r>
                      <a:r>
                        <a:rPr lang="en-GB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 be decided if it is the test session of the server, grouping multiple UE access, or if it is referring to the specific UE Test session, measured at the server endpoint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Server identity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Server identity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 protected bundle (MPB)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 signals that the body of the measurements is encrypted or in clear text. 1=Encrypted 0=Clear text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Encrypted can be typically used for Private Server not for Public Server.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security is assured by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underlay 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TLS or if it is not important at all, then this field will be = 0.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 execution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1=Public Server 0=Private Server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Length of Meas. Data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body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Start of Meas. data body. From this point on, the message is encrypted if the previous flag MPB is set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Controller Identifier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Identifier of the destination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Controller (IP address or FQDN)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Start time of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measurements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Stop time of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measurements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Progressive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interval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Progressive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number assigned to the measurement results, in case of periodical sending.</a:t>
                      </a: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Test ID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Specific Test Identifier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&gt;Application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ID #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Application ID indicated with a string (e.g. DNS, HTTP, POP3/SMTP, …)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&gt;&gt;Length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of Application data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Length in byte of the entire Application ID measurements (excluding this Length field)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</a:t>
                      </a:r>
                      <a:r>
                        <a:rPr kumimoji="0" lang="en-US" sz="900" b="1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Meas.Container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ID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Progressive # of the Container including the specific measurement </a:t>
                      </a:r>
                      <a:r>
                        <a:rPr lang="en-US" sz="9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identifier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&gt;&gt;Meas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Identifier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Measurement identifier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Type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</a:t>
                      </a:r>
                      <a:r>
                        <a:rPr kumimoji="0" lang="en-US" sz="9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Param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Meas.Value</a:t>
                      </a:r>
                      <a:endParaRPr kumimoji="0" lang="en-US" sz="9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&gt;&gt;&gt; </a:t>
                      </a:r>
                      <a:r>
                        <a:rPr kumimoji="0" lang="en-US" sz="9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Meas. Value </a:t>
                      </a: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SERVER  COLLECTOR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some cases it would be needed to provide two values for a specific measurements, for example in case of goodput (bytes, time).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Batang"/>
                        </a:rPr>
                        <a:t>…</a:t>
                      </a:r>
                      <a:endParaRPr lang="en-US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0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Recap of strategy for identifying the suitable protocol(s)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830763"/>
          </a:xfrm>
        </p:spPr>
        <p:txBody>
          <a:bodyPr/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The protocol(s) to be adopted has/have to support the following functionalities: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Registration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Authentication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Encryption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Measurements transfer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Configuration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Commands/Notifications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/>
              <a:t>Other basic requirements are related to the mobile device domain: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Simplicity, to minimize the resources dedicated to communication tasks.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/>
              <a:t>Possibly already adopted even for other purposes on UE devices.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0006"/>
            <a:ext cx="8229600" cy="617352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Some Protocol options and functionalities</a:t>
            </a:r>
          </a:p>
        </p:txBody>
      </p:sp>
      <p:graphicFrame>
        <p:nvGraphicFramePr>
          <p:cNvPr id="59" name="Group 7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5472297"/>
              </p:ext>
            </p:extLst>
          </p:nvPr>
        </p:nvGraphicFramePr>
        <p:xfrm>
          <a:off x="405896" y="1063865"/>
          <a:ext cx="8280904" cy="4892683"/>
        </p:xfrm>
        <a:graphic>
          <a:graphicData uri="http://schemas.openxmlformats.org/drawingml/2006/table">
            <a:tbl>
              <a:tblPr/>
              <a:tblGrid>
                <a:gridCol w="985582"/>
                <a:gridCol w="3315694"/>
                <a:gridCol w="3979628"/>
              </a:tblGrid>
              <a:tr h="166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Basics on protocol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Comments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718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XCAP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Extensible Markup Language (XML) Configuration Access Protocol.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XML payload, structured protocol, adopted in Telecom environments. Typically used for configuration and manipulation of per-user data.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HTTP/HTTPS based.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can support registration and authentication. Encryption can be supported with HTTPS. Data Configuration is exactly the scope of the protocol.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measurements results could be transferred directly via HTTP, for example.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4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TR-069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XML payload, structured protocol, adopted in Telecom environments. Typically used for auto-configuration and provisioning and also for sharing statistical measurements.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SOAP/HTTP based.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protocol supports registration, authentication and encryption via TLS. Commands and notifications can be plugged using the protocol. Measurement transfer is directly supported allowing a synchronization between the file transfer and the peers’ dialogue.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Parlay/ OSA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Parlay/Open Service Access.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XML payload, structured protocol, adopted in Telecom environments. Typically used for  configuration/query of network services and applications.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SOAP/HTTP based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typically used as a network framework to authenticate and manage applications. SOAP can be based on HTTPS to manage security.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OMA DM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Mobile Alliance Device Management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XML payload, structured protocol, adopted in  several domains (e.g. WiFi domain). Typically used for configuration of devices, remote command execution and SW download.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Commands, notifications and download of information are possible. The measurement transfer could be based directly on HTTP.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JSON over HTTP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JavaScript Object Notation. Simple, not structured protocol. Typically used for serialization of structured data. It’s more a set of formatting rules than a protocol.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Authentication and security have to be supported separately from the protocol itself.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MQTT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Message Queuing Telemetry Transport.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a M2M protocol to exchange messages between subscribed devices.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a publish/subscribe messaging protocol suitable for entities with limited processing capabilities and connected even with low bandwidth. Security could be supported using SSL. 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SIP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Session Initiation Protocol.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SIP with extensions can support even PUBLISH, UPDATE, REGISTER. Already used on mobile devices.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SIP with extensions is suitable for registration and event notifications. Measurement transfer could be based on mechanisms similar to those detailed in RFC 6035.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With these mechanism, it is possible to </a:t>
                      </a:r>
                      <a:r>
                        <a:rPr kumimoji="0" lang="en-US" sz="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via SIP the RTP Control Protocol Extended Reports] metrics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 of implementation with TR-069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 smtClean="0"/>
              <a:t>Let’s take one of the candidates, TR-069 protocol, and figure out a possible schematic message flow for the different 802.16.3 basic functionalities.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In addition, let’s focus on the possible parameters needed in the different message handshakes.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73733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2"/>
          <p:cNvSpPr>
            <a:spLocks noChangeShapeType="1"/>
          </p:cNvSpPr>
          <p:nvPr/>
        </p:nvSpPr>
        <p:spPr bwMode="auto">
          <a:xfrm>
            <a:off x="59255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>
            <a:off x="2225984" y="177054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4096766" y="1758652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Registration handshake (1/3)</a:t>
            </a:r>
          </a:p>
        </p:txBody>
      </p:sp>
      <p:sp>
        <p:nvSpPr>
          <p:cNvPr id="29726" name="Text Box 27"/>
          <p:cNvSpPr txBox="1">
            <a:spLocks noChangeArrowheads="1"/>
          </p:cNvSpPr>
          <p:nvPr/>
        </p:nvSpPr>
        <p:spPr bwMode="auto">
          <a:xfrm>
            <a:off x="5359033" y="1296292"/>
            <a:ext cx="1133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DNS</a:t>
            </a:r>
          </a:p>
          <a:p>
            <a:pPr algn="ctr"/>
            <a:r>
              <a:rPr lang="en-US" altLang="en-US" dirty="0" smtClean="0"/>
              <a:t>(Controllers)</a:t>
            </a:r>
            <a:endParaRPr lang="en-US" altLang="en-US" dirty="0"/>
          </a:p>
        </p:txBody>
      </p:sp>
      <p:sp>
        <p:nvSpPr>
          <p:cNvPr id="29727" name="Rectangle 28"/>
          <p:cNvSpPr>
            <a:spLocks noChangeArrowheads="1"/>
          </p:cNvSpPr>
          <p:nvPr/>
        </p:nvSpPr>
        <p:spPr bwMode="auto">
          <a:xfrm>
            <a:off x="5406453" y="1301452"/>
            <a:ext cx="1028563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28" name="Text Box 29"/>
          <p:cNvSpPr txBox="1">
            <a:spLocks noChangeArrowheads="1"/>
          </p:cNvSpPr>
          <p:nvPr/>
        </p:nvSpPr>
        <p:spPr bwMode="auto">
          <a:xfrm>
            <a:off x="3639566" y="1301452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DNS</a:t>
            </a:r>
          </a:p>
          <a:p>
            <a:pPr algn="ctr"/>
            <a:r>
              <a:rPr lang="en-US" altLang="en-US" dirty="0" smtClean="0"/>
              <a:t>(Public)</a:t>
            </a:r>
            <a:endParaRPr lang="en-US" altLang="en-US" dirty="0"/>
          </a:p>
        </p:txBody>
      </p:sp>
      <p:sp>
        <p:nvSpPr>
          <p:cNvPr id="29729" name="Rectangle 30"/>
          <p:cNvSpPr>
            <a:spLocks noChangeArrowheads="1"/>
          </p:cNvSpPr>
          <p:nvPr/>
        </p:nvSpPr>
        <p:spPr bwMode="auto">
          <a:xfrm>
            <a:off x="3715766" y="1301452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1" name="Line 32"/>
          <p:cNvSpPr>
            <a:spLocks noChangeShapeType="1"/>
          </p:cNvSpPr>
          <p:nvPr/>
        </p:nvSpPr>
        <p:spPr bwMode="auto">
          <a:xfrm flipV="1">
            <a:off x="2264084" y="2139652"/>
            <a:ext cx="18326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732" name="Text Box 33"/>
          <p:cNvSpPr txBox="1">
            <a:spLocks noChangeArrowheads="1"/>
          </p:cNvSpPr>
          <p:nvPr/>
        </p:nvSpPr>
        <p:spPr bwMode="auto">
          <a:xfrm>
            <a:off x="2315863" y="1895176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DNS Request/Response</a:t>
            </a:r>
            <a:endParaRPr lang="en-US" altLang="en-US" sz="1000" dirty="0"/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1844984" y="1313340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1730684" y="1403440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6879154" y="1393784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6879155" y="1301452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2264084" y="2563717"/>
            <a:ext cx="36614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3244414" y="2319242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DNS Request/Response</a:t>
            </a:r>
            <a:endParaRPr lang="en-US" altLang="en-US" sz="1000" dirty="0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V="1">
            <a:off x="2236866" y="3020915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4242016" y="2783554"/>
            <a:ext cx="170470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Open connection</a:t>
            </a:r>
            <a:endParaRPr lang="en-US" altLang="en-US" sz="1000" dirty="0"/>
          </a:p>
        </p:txBody>
      </p:sp>
      <p:sp>
        <p:nvSpPr>
          <p:cNvPr id="2" name="Left-Right Arrow 1"/>
          <p:cNvSpPr/>
          <p:nvPr/>
        </p:nvSpPr>
        <p:spPr>
          <a:xfrm>
            <a:off x="2225984" y="3391226"/>
            <a:ext cx="5117993" cy="283791"/>
          </a:xfrm>
          <a:prstGeom prst="leftRight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SSL initiation</a:t>
            </a:r>
            <a:endParaRPr lang="en-US" sz="1600" dirty="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2236866" y="4409932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716380" y="4009822"/>
            <a:ext cx="4465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REQUEST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DeviceID</a:t>
            </a:r>
            <a:r>
              <a:rPr lang="en-US" altLang="en-US" sz="1000" dirty="0" smtClean="0"/>
              <a:t>, </a:t>
            </a:r>
            <a:r>
              <a:rPr lang="en-US" altLang="en-US" sz="1000" i="1" dirty="0" err="1" smtClean="0"/>
              <a:t>EventType</a:t>
            </a:r>
            <a:r>
              <a:rPr lang="en-US" altLang="en-US" sz="1000" i="1" dirty="0" smtClean="0"/>
              <a:t> = Registration,</a:t>
            </a:r>
            <a:r>
              <a:rPr lang="en-US" altLang="en-US" sz="1000" dirty="0" smtClean="0"/>
              <a:t> …)</a:t>
            </a:r>
            <a:endParaRPr lang="en-US" altLang="en-US" sz="1000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2236865" y="5006470"/>
            <a:ext cx="51179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597178" y="4760249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RESPONSE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989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 flipH="1">
            <a:off x="5611997" y="1702522"/>
            <a:ext cx="18507" cy="382715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 flipH="1">
            <a:off x="1079259" y="1699583"/>
            <a:ext cx="1" cy="3830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Registration handshake (2/3)</a:t>
            </a:r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698260" y="1242383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583960" y="1332483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5136293" y="1337654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5136294" y="1245322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1079259" y="2017999"/>
            <a:ext cx="4532739" cy="10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590896" y="1774985"/>
            <a:ext cx="14233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POST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1117359" y="2614537"/>
            <a:ext cx="45131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1608" y="2214427"/>
            <a:ext cx="58619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ParameterPath</a:t>
            </a:r>
            <a:r>
              <a:rPr lang="en-US" altLang="en-US" sz="1000" i="1" dirty="0" smtClean="0"/>
              <a:t> of Registration parameters,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1117359" y="3359975"/>
            <a:ext cx="4494639" cy="127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661537" y="2954595"/>
            <a:ext cx="38253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GETPARAMETERNAMESRESPONSE 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 with parameters’ names 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 flipV="1">
            <a:off x="1117359" y="4125474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993327" y="3678916"/>
            <a:ext cx="4632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GETPARAMETERVALUES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ParameterNames</a:t>
            </a:r>
            <a:r>
              <a:rPr lang="en-US" altLang="en-US" sz="1000" i="1" dirty="0" smtClean="0"/>
              <a:t> of registration parameters,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V="1">
            <a:off x="1117359" y="4892683"/>
            <a:ext cx="4494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1449306" y="4492573"/>
            <a:ext cx="3792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GETPARAMETERVALUESRESPONSE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 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with name-value pairs 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graphicFrame>
        <p:nvGraphicFramePr>
          <p:cNvPr id="4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231703"/>
              </p:ext>
            </p:extLst>
          </p:nvPr>
        </p:nvGraphicFramePr>
        <p:xfrm>
          <a:off x="6087704" y="3678916"/>
          <a:ext cx="2963770" cy="2210610"/>
        </p:xfrm>
        <a:graphic>
          <a:graphicData uri="http://schemas.openxmlformats.org/drawingml/2006/table">
            <a:tbl>
              <a:tblPr/>
              <a:tblGrid>
                <a:gridCol w="1169785"/>
                <a:gridCol w="1793985"/>
              </a:tblGrid>
              <a:tr h="1973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RegTime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Time/day registration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Radio Access Technology in use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LastRegTime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of last registration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S-ID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Test Session ID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Permanent Client ID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T-ID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  Temporary Client identifier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S-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Subscriber Location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621250" y="4892683"/>
            <a:ext cx="466455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 flipH="1">
            <a:off x="5287560" y="1760208"/>
            <a:ext cx="8709" cy="29301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>
            <a:off x="745025" y="1757269"/>
            <a:ext cx="0" cy="2933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Registration handshake (3/3)</a:t>
            </a:r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364025" y="1300069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249725" y="1390169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4802058" y="1395340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4802059" y="1303008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783124" y="2341281"/>
            <a:ext cx="45131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373" y="1941171"/>
            <a:ext cx="58619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SETPARAMETERVALUES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Parameterlist</a:t>
            </a:r>
            <a:r>
              <a:rPr lang="en-US" altLang="en-US" sz="1000" i="1" dirty="0" smtClean="0"/>
              <a:t> with name value pairs,</a:t>
            </a:r>
            <a:r>
              <a:rPr lang="en-US" altLang="en-US" sz="1000" dirty="0" smtClean="0"/>
              <a:t>…)</a:t>
            </a:r>
            <a:endParaRPr lang="en-US" altLang="en-US" sz="1000" dirty="0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783124" y="3086719"/>
            <a:ext cx="4494639" cy="127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327303" y="2710730"/>
            <a:ext cx="3738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SETPARAMETERVALUESRESPONSE</a:t>
            </a:r>
            <a:endParaRPr lang="en-US" altLang="en-US" sz="1000" dirty="0" smtClean="0"/>
          </a:p>
          <a:p>
            <a:pPr algn="ctr"/>
            <a:r>
              <a:rPr lang="en-US" altLang="en-US" sz="1000" dirty="0" smtClean="0"/>
              <a:t>( </a:t>
            </a:r>
            <a:r>
              <a:rPr lang="en-US" altLang="en-US" sz="1000" i="1" dirty="0" smtClean="0"/>
              <a:t>Status ,… 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39" name="Line 32"/>
          <p:cNvSpPr>
            <a:spLocks noChangeShapeType="1"/>
          </p:cNvSpPr>
          <p:nvPr/>
        </p:nvSpPr>
        <p:spPr bwMode="auto">
          <a:xfrm flipV="1">
            <a:off x="765328" y="4135288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2091759" y="3384959"/>
            <a:ext cx="21015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HTTP Response (</a:t>
            </a:r>
            <a:r>
              <a:rPr lang="en-US" altLang="en-US" sz="1000" i="1" dirty="0" smtClean="0"/>
              <a:t>empty</a:t>
            </a:r>
            <a:r>
              <a:rPr lang="en-US" altLang="en-US" sz="1000" dirty="0" smtClean="0"/>
              <a:t>)</a:t>
            </a:r>
            <a:endParaRPr lang="en-US" altLang="en-US" sz="1000" dirty="0"/>
          </a:p>
        </p:txBody>
      </p:sp>
      <p:sp>
        <p:nvSpPr>
          <p:cNvPr id="41" name="Line 32"/>
          <p:cNvSpPr>
            <a:spLocks noChangeShapeType="1"/>
          </p:cNvSpPr>
          <p:nvPr/>
        </p:nvSpPr>
        <p:spPr bwMode="auto">
          <a:xfrm flipH="1" flipV="1">
            <a:off x="765328" y="3631180"/>
            <a:ext cx="44946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2356446" y="3889067"/>
            <a:ext cx="15365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dirty="0" smtClean="0"/>
              <a:t>Close connection</a:t>
            </a:r>
            <a:endParaRPr lang="en-US" altLang="en-US" sz="1000" dirty="0"/>
          </a:p>
        </p:txBody>
      </p:sp>
      <p:graphicFrame>
        <p:nvGraphicFramePr>
          <p:cNvPr id="43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139960"/>
              </p:ext>
            </p:extLst>
          </p:nvPr>
        </p:nvGraphicFramePr>
        <p:xfrm>
          <a:off x="5917086" y="1661823"/>
          <a:ext cx="3091741" cy="1811573"/>
        </p:xfrm>
        <a:graphic>
          <a:graphicData uri="http://schemas.openxmlformats.org/drawingml/2006/table">
            <a:tbl>
              <a:tblPr/>
              <a:tblGrid>
                <a:gridCol w="1220295"/>
                <a:gridCol w="1871446"/>
              </a:tblGrid>
              <a:tr h="240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parameters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Outcome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Registration outcome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Cause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Optionally, cause of failure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0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T-ID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Temporary Client-ID assigned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9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S-ID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assigned  Test session identifier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S-Time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Session lifetime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9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312290" y="2341281"/>
            <a:ext cx="604797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9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5" name="Line 36"/>
          <p:cNvSpPr>
            <a:spLocks noChangeShapeType="1"/>
          </p:cNvSpPr>
          <p:nvPr/>
        </p:nvSpPr>
        <p:spPr bwMode="auto">
          <a:xfrm>
            <a:off x="6099882" y="1746764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>
            <a:off x="952500" y="1758652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Configuration handshake (1/2)</a:t>
            </a:r>
          </a:p>
        </p:txBody>
      </p:sp>
      <p:sp>
        <p:nvSpPr>
          <p:cNvPr id="29733" name="Rectangle 34"/>
          <p:cNvSpPr>
            <a:spLocks noChangeArrowheads="1"/>
          </p:cNvSpPr>
          <p:nvPr/>
        </p:nvSpPr>
        <p:spPr bwMode="auto">
          <a:xfrm>
            <a:off x="571500" y="1301452"/>
            <a:ext cx="838200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9734" name="Text Box 35"/>
          <p:cNvSpPr txBox="1">
            <a:spLocks noChangeArrowheads="1"/>
          </p:cNvSpPr>
          <p:nvPr/>
        </p:nvSpPr>
        <p:spPr bwMode="auto">
          <a:xfrm>
            <a:off x="457200" y="1391552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UE</a:t>
            </a:r>
            <a:endParaRPr lang="en-US" altLang="en-US" dirty="0"/>
          </a:p>
        </p:txBody>
      </p:sp>
      <p:sp>
        <p:nvSpPr>
          <p:cNvPr id="29736" name="Text Box 37"/>
          <p:cNvSpPr txBox="1">
            <a:spLocks noChangeArrowheads="1"/>
          </p:cNvSpPr>
          <p:nvPr/>
        </p:nvSpPr>
        <p:spPr bwMode="auto">
          <a:xfrm>
            <a:off x="5605670" y="1381896"/>
            <a:ext cx="9514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/>
              <a:t>Controller</a:t>
            </a:r>
            <a:endParaRPr lang="en-US" altLang="en-US" dirty="0"/>
          </a:p>
        </p:txBody>
      </p:sp>
      <p:sp>
        <p:nvSpPr>
          <p:cNvPr id="29737" name="Rectangle 38"/>
          <p:cNvSpPr>
            <a:spLocks noChangeArrowheads="1"/>
          </p:cNvSpPr>
          <p:nvPr/>
        </p:nvSpPr>
        <p:spPr bwMode="auto">
          <a:xfrm>
            <a:off x="5605671" y="1289564"/>
            <a:ext cx="951411" cy="457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  <p:sp>
        <p:nvSpPr>
          <p:cNvPr id="25" name="Line 32"/>
          <p:cNvSpPr>
            <a:spLocks noChangeShapeType="1"/>
          </p:cNvSpPr>
          <p:nvPr/>
        </p:nvSpPr>
        <p:spPr bwMode="auto">
          <a:xfrm flipV="1">
            <a:off x="963382" y="2869690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" name="Left-Right Arrow 1"/>
          <p:cNvSpPr/>
          <p:nvPr/>
        </p:nvSpPr>
        <p:spPr>
          <a:xfrm>
            <a:off x="952497" y="3353623"/>
            <a:ext cx="5117993" cy="271491"/>
          </a:xfrm>
          <a:prstGeom prst="leftRight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SSL Initiation</a:t>
            </a: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 flipV="1">
            <a:off x="952499" y="2277507"/>
            <a:ext cx="51179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1524000" y="2031286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GET(TR-069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CONNECTIONREQUEST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3323883" y="15181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1442895" y="2623469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(e.g. OK 200)</a:t>
            </a:r>
            <a:endParaRPr lang="en-US" alt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571500" y="1887496"/>
            <a:ext cx="5905645" cy="122699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49440" y="1987330"/>
            <a:ext cx="16633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configuration is </a:t>
            </a:r>
          </a:p>
          <a:p>
            <a:r>
              <a:rPr lang="en-US" sz="1400" dirty="0" smtClean="0"/>
              <a:t>initiated by the Controller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77145" y="2361859"/>
            <a:ext cx="472295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949440" y="1987330"/>
            <a:ext cx="1598023" cy="7592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963380" y="4289424"/>
            <a:ext cx="5136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1124966" y="3889314"/>
            <a:ext cx="4945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POST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REQUEST</a:t>
            </a:r>
          </a:p>
          <a:p>
            <a:pPr algn="ctr"/>
            <a:r>
              <a:rPr lang="en-US" altLang="en-US" sz="1000" dirty="0" smtClean="0"/>
              <a:t>(</a:t>
            </a:r>
            <a:r>
              <a:rPr lang="en-US" altLang="en-US" sz="1000" i="1" dirty="0" err="1" smtClean="0"/>
              <a:t>DeviceID</a:t>
            </a:r>
            <a:r>
              <a:rPr lang="en-US" altLang="en-US" sz="1000" dirty="0" smtClean="0"/>
              <a:t>, </a:t>
            </a:r>
            <a:r>
              <a:rPr lang="en-US" altLang="en-US" sz="1000" i="1" dirty="0" err="1" smtClean="0"/>
              <a:t>EventType</a:t>
            </a:r>
            <a:r>
              <a:rPr lang="en-US" altLang="en-US" sz="1000" i="1" dirty="0" smtClean="0"/>
              <a:t> = Connection Request or UE-initiated configuration,</a:t>
            </a:r>
            <a:r>
              <a:rPr lang="en-US" altLang="en-US" sz="1000" dirty="0" smtClean="0"/>
              <a:t> …)</a:t>
            </a:r>
            <a:endParaRPr lang="en-US" altLang="en-US" sz="1000" dirty="0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H="1" flipV="1">
            <a:off x="963379" y="4885962"/>
            <a:ext cx="51179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1323692" y="4639741"/>
            <a:ext cx="4465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00" dirty="0" smtClean="0"/>
              <a:t>HTTP Response (TR-069 </a:t>
            </a:r>
            <a:r>
              <a:rPr lang="en-US" altLang="en-US" sz="1000" i="1" dirty="0" smtClean="0">
                <a:solidFill>
                  <a:srgbClr val="FF0000"/>
                </a:solidFill>
              </a:rPr>
              <a:t>INFORM RESPONSE </a:t>
            </a:r>
            <a:r>
              <a:rPr lang="en-US" altLang="en-US" sz="1000" dirty="0" smtClean="0"/>
              <a:t>(…)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811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2839</Words>
  <Application>Microsoft Office PowerPoint</Application>
  <PresentationFormat>On-screen Show (4:3)</PresentationFormat>
  <Paragraphs>646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Template</vt:lpstr>
      <vt:lpstr>PowerPoint Presentation</vt:lpstr>
      <vt:lpstr>Round table discussion on protocols for 802.16.3 WG</vt:lpstr>
      <vt:lpstr>Recap of strategy for identifying the suitable protocol(s)</vt:lpstr>
      <vt:lpstr>Some Protocol options and functionalities</vt:lpstr>
      <vt:lpstr>Example of implementation with TR-069</vt:lpstr>
      <vt:lpstr>Registration handshake (1/3)</vt:lpstr>
      <vt:lpstr>Registration handshake (2/3)</vt:lpstr>
      <vt:lpstr>Registration handshake (3/3)</vt:lpstr>
      <vt:lpstr>Configuration handshake (1/2)</vt:lpstr>
      <vt:lpstr>Configuration handshake (2/2)</vt:lpstr>
      <vt:lpstr>Measurement upload</vt:lpstr>
      <vt:lpstr>Deregistration handshake (1/2)</vt:lpstr>
      <vt:lpstr>Deregistration handshake (2/2)</vt:lpstr>
      <vt:lpstr>Basic Information Elements related to Client registration</vt:lpstr>
      <vt:lpstr>Basic Information Elements related to Server registration</vt:lpstr>
      <vt:lpstr>Basic Information Elements related to commands</vt:lpstr>
      <vt:lpstr>Basic Information Elements related to Client configuration</vt:lpstr>
      <vt:lpstr>Basic Information Elements related to Server configuration</vt:lpstr>
      <vt:lpstr>Basic IEs related to UE measurements</vt:lpstr>
      <vt:lpstr>Basic IEs related to SERVER measurements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Marks</dc:creator>
  <cp:lastModifiedBy>Bovo, Antonio</cp:lastModifiedBy>
  <cp:revision>81</cp:revision>
  <cp:lastPrinted>2013-12-12T13:52:34Z</cp:lastPrinted>
  <dcterms:created xsi:type="dcterms:W3CDTF">2011-12-30T17:06:23Z</dcterms:created>
  <dcterms:modified xsi:type="dcterms:W3CDTF">2013-12-12T14:05:41Z</dcterms:modified>
</cp:coreProperties>
</file>