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6" r:id="rId4"/>
    <p:sldId id="268" r:id="rId5"/>
    <p:sldId id="267" r:id="rId6"/>
    <p:sldId id="264" r:id="rId7"/>
    <p:sldId id="265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8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%236" TargetMode="External"/><Relationship Id="rId4" Type="http://schemas.openxmlformats.org/officeDocument/2006/relationships/hyperlink" Target="http://standards.ieee.org/guides/opman/sect6.html%236.3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eee802.org/minutes/2014_03/2014_0321_Close_Minutes_R0.pdf" TargetMode="External"/><Relationship Id="rId3" Type="http://schemas.openxmlformats.org/officeDocument/2006/relationships/hyperlink" Target="http://doc.wirelessman.org/16-14-0034-0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6/scb/index.html" TargetMode="External"/><Relationship Id="rId4" Type="http://schemas.openxmlformats.org/officeDocument/2006/relationships/hyperlink" Target="http://doc.wirelessman.org/16-13-007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eee802.org/16/16q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eee802.org/16/mbnpm/index.html" TargetMode="External"/><Relationship Id="rId3" Type="http://schemas.openxmlformats.org/officeDocument/2006/relationships/hyperlink" Target="http://doc.wirelessman.org/16-12-0682-0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6/dcn/14/16-14-0048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078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Proposal to Consider Transfer of 802.16 Projects</a:t>
            </a:r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</a:t>
            </a:r>
            <a:r>
              <a:rPr lang="en-US" dirty="0" smtClean="0">
                <a:latin typeface="Times" pitchFamily="1" charset="0"/>
              </a:rPr>
              <a:t>: IEEE 802.16-14-0038-</a:t>
            </a:r>
            <a:r>
              <a:rPr lang="en-US" dirty="0" smtClean="0">
                <a:latin typeface="Times" pitchFamily="1" charset="0"/>
              </a:rPr>
              <a:t>02-</a:t>
            </a:r>
            <a:r>
              <a:rPr lang="en-US" dirty="0" smtClean="0">
                <a:latin typeface="Times" pitchFamily="1" charset="0"/>
              </a:rPr>
              <a:t>Gcon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2014-07-16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Roger Marks	</a:t>
            </a:r>
            <a:r>
              <a:rPr lang="en-US" dirty="0">
                <a:latin typeface="Times" pitchFamily="1" charset="0"/>
              </a:rPr>
              <a:t>		Voice:</a:t>
            </a:r>
            <a:r>
              <a:rPr lang="en-US" dirty="0" smtClean="0">
                <a:latin typeface="Times" pitchFamily="1" charset="0"/>
              </a:rPr>
              <a:t>	+1 802 capable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EthAirNet Associates	</a:t>
            </a:r>
            <a:r>
              <a:rPr lang="en-US" dirty="0">
                <a:latin typeface="Times" pitchFamily="1" charset="0"/>
              </a:rPr>
              <a:t>		E-mail: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 err="1" smtClean="0">
                <a:latin typeface="Times" pitchFamily="1" charset="0"/>
              </a:rPr>
              <a:t>roger@ethair.net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404 </a:t>
            </a:r>
            <a:r>
              <a:rPr lang="en-US" dirty="0" err="1" smtClean="0">
                <a:latin typeface="Times" pitchFamily="1" charset="0"/>
              </a:rPr>
              <a:t>Montview</a:t>
            </a:r>
            <a:r>
              <a:rPr lang="en-US" dirty="0" smtClean="0">
                <a:latin typeface="Times" pitchFamily="1" charset="0"/>
              </a:rPr>
              <a:t> Blvd </a:t>
            </a:r>
            <a:r>
              <a:rPr lang="en-US" dirty="0">
                <a:latin typeface="Times" pitchFamily="1" charset="0"/>
              </a:rPr>
              <a:t>			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Denver, CO 80207 USA	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To outline a proposal offering to transfer 802.16 projects to other IEEE 802 Working Groups.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</a:t>
            </a:r>
            <a:r>
              <a:rPr lang="en-US" sz="1000" dirty="0" err="1">
                <a:latin typeface="Times" pitchFamily="1" charset="0"/>
              </a:rPr>
              <a:t>Source(s</a:t>
            </a:r>
            <a:r>
              <a:rPr lang="en-US" sz="1000" dirty="0">
                <a:latin typeface="Times" pitchFamily="1" charset="0"/>
              </a:rPr>
              <a:t>)” field above. It is offered as a basis for discussion. It is not binding on the </a:t>
            </a:r>
            <a:r>
              <a:rPr lang="en-US" sz="1000" dirty="0" err="1">
                <a:latin typeface="Times" pitchFamily="1" charset="0"/>
              </a:rPr>
              <a:t>contributor(s</a:t>
            </a:r>
            <a:r>
              <a:rPr lang="en-US" sz="1000" dirty="0">
                <a:latin typeface="Times" pitchFamily="1" charset="0"/>
              </a:rPr>
              <a:t>), who </a:t>
            </a:r>
            <a:r>
              <a:rPr lang="en-US" sz="1000" dirty="0" err="1">
                <a:latin typeface="Times" pitchFamily="1" charset="0"/>
              </a:rPr>
              <a:t>reserve(s</a:t>
            </a:r>
            <a:r>
              <a:rPr lang="en-US" sz="1000" dirty="0">
                <a:latin typeface="Times" pitchFamily="1" charset="0"/>
              </a:rPr>
              <a:t>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</a:t>
            </a:r>
            <a:r>
              <a:rPr lang="en-US" sz="1000" dirty="0" err="1">
                <a:solidFill>
                  <a:srgbClr val="0000FF"/>
                </a:solidFill>
                <a:latin typeface="Times" pitchFamily="1" charset="0"/>
              </a:rPr>
              <a:t>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802.16 Working Group Activity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dirty="0" smtClean="0"/>
              <a:t>Working Group has three PARs</a:t>
            </a:r>
            <a:endParaRPr lang="en-US" sz="3100" dirty="0" smtClean="0"/>
          </a:p>
          <a:p>
            <a:r>
              <a:rPr lang="en-US" dirty="0" smtClean="0"/>
              <a:t>WG participation as a whole is light</a:t>
            </a:r>
          </a:p>
          <a:p>
            <a:pPr lvl="1"/>
            <a:r>
              <a:rPr lang="en-US" dirty="0" smtClean="0"/>
              <a:t>9 members</a:t>
            </a:r>
          </a:p>
          <a:p>
            <a:pPr lvl="1"/>
            <a:r>
              <a:rPr lang="en-US" dirty="0" smtClean="0"/>
              <a:t>1 potential member</a:t>
            </a:r>
          </a:p>
          <a:p>
            <a:r>
              <a:rPr lang="en-US" dirty="0" smtClean="0"/>
              <a:t>IEEE 802 EC members inquired during March Plenary regarding WG and project viability</a:t>
            </a:r>
          </a:p>
          <a:p>
            <a:pPr lvl="1"/>
            <a:r>
              <a:rPr lang="en-US" sz="2400" dirty="0" smtClean="0"/>
              <a:t>see </a:t>
            </a:r>
            <a:r>
              <a:rPr lang="en-US" sz="2400" dirty="0" smtClean="0">
                <a:hlinkClick r:id="rId2"/>
              </a:rPr>
              <a:t>IEEE 802 EC minutes</a:t>
            </a:r>
            <a:r>
              <a:rPr lang="en-US" sz="2400" dirty="0" smtClean="0"/>
              <a:t> and IEEE </a:t>
            </a:r>
            <a:r>
              <a:rPr lang="en-US" sz="2400" dirty="0" smtClean="0">
                <a:hlinkClick r:id="rId3"/>
              </a:rPr>
              <a:t>802.16-14-0034-03</a:t>
            </a:r>
            <a:endParaRPr lang="en-US" sz="2400" dirty="0" smtClean="0"/>
          </a:p>
          <a:p>
            <a:pPr>
              <a:buFont typeface="Helvetica" pitchFamily="-84" charset="0"/>
              <a:buNone/>
            </a:pPr>
            <a:endParaRPr lang="en-US" sz="3100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Project Relocation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800" dirty="0" smtClean="0"/>
              <a:t>Maintaining a Working Group requires overhead.</a:t>
            </a:r>
          </a:p>
          <a:p>
            <a:r>
              <a:rPr lang="en-US" sz="2800" dirty="0" smtClean="0"/>
              <a:t>For social and organizational reasons, participants may be more likely to engage in projects within their primary Working Group.</a:t>
            </a:r>
          </a:p>
          <a:p>
            <a:r>
              <a:rPr lang="en-US" sz="2800" dirty="0" smtClean="0"/>
              <a:t>It is feasible that existing 802.16 projects could attract broader participation if relocated to other, more active 802 Working Groups.</a:t>
            </a:r>
          </a:p>
          <a:p>
            <a:r>
              <a:rPr lang="en-US" sz="2800" dirty="0" smtClean="0"/>
              <a:t>Such feasibility is enhanced if the project could take advantage of synergy with other activities within the new Working Group home.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IEEE Std 802.16 Amendment Projects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400" dirty="0" smtClean="0">
                <a:hlinkClick r:id="rId2"/>
              </a:rPr>
              <a:t>P802.16q</a:t>
            </a:r>
            <a:r>
              <a:rPr lang="en-US" sz="2400" dirty="0" smtClean="0"/>
              <a:t>: multi-tier (small-cells, etc.)</a:t>
            </a:r>
          </a:p>
          <a:p>
            <a:pPr lvl="1"/>
            <a:r>
              <a:rPr lang="en-US" sz="2000" dirty="0" smtClean="0"/>
              <a:t>PAR: August 2012 (expires Dec 2016)</a:t>
            </a:r>
          </a:p>
          <a:p>
            <a:pPr lvl="1"/>
            <a:r>
              <a:rPr lang="en-US" sz="2000" dirty="0" smtClean="0"/>
              <a:t>Good progress; draft in WG Letter Ballot</a:t>
            </a:r>
          </a:p>
          <a:p>
            <a:r>
              <a:rPr lang="en-US" sz="2400" dirty="0" smtClean="0">
                <a:hlinkClick r:id="rId3"/>
              </a:rPr>
              <a:t>P802.16r</a:t>
            </a:r>
            <a:r>
              <a:rPr lang="en-US" sz="2400" dirty="0" smtClean="0"/>
              <a:t>: small-cell backhaul</a:t>
            </a:r>
          </a:p>
          <a:p>
            <a:pPr lvl="1"/>
            <a:r>
              <a:rPr lang="en-US" sz="2000" dirty="0" smtClean="0"/>
              <a:t>PAR: Dec 2012 (expires Dec 2016)</a:t>
            </a:r>
          </a:p>
          <a:p>
            <a:pPr lvl="1"/>
            <a:r>
              <a:rPr lang="en-US" sz="2000" dirty="0" smtClean="0"/>
              <a:t>incomplete </a:t>
            </a:r>
            <a:r>
              <a:rPr lang="en-US" sz="2000" dirty="0" smtClean="0">
                <a:hlinkClick r:id="rId4"/>
              </a:rPr>
              <a:t>Architecture and Requirements Document</a:t>
            </a:r>
            <a:endParaRPr lang="en-US" sz="2000" dirty="0" smtClean="0"/>
          </a:p>
          <a:p>
            <a:pPr lvl="1"/>
            <a:r>
              <a:rPr lang="en-US" sz="2000" dirty="0" smtClean="0"/>
              <a:t>interest mainly in Ethernet backhaul and SDN aspects</a:t>
            </a:r>
          </a:p>
          <a:p>
            <a:r>
              <a:rPr lang="en-US" sz="2400" dirty="0" smtClean="0"/>
              <a:t>Projects and base standard should not be renamed or renumbered.</a:t>
            </a:r>
          </a:p>
          <a:p>
            <a:r>
              <a:rPr lang="en-US" sz="2400" dirty="0" smtClean="0"/>
              <a:t>If projects are moved, then ongoing maintenance of the base standard should be moved together with projects.</a:t>
            </a:r>
          </a:p>
          <a:p>
            <a:r>
              <a:rPr lang="en-US" sz="2400" dirty="0" smtClean="0"/>
              <a:t>IEEE Std 802.16 is being used in specialized smart grid and utility applications that may be synergistic with, for example, 802.15 Working Group activities. 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Standalone Project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dirty="0" smtClean="0">
                <a:hlinkClick r:id="rId2"/>
              </a:rPr>
              <a:t>P802.16.3</a:t>
            </a:r>
            <a:r>
              <a:rPr lang="en-US" dirty="0" smtClean="0"/>
              <a:t>: Mobile Broadband Network Performance Measurements</a:t>
            </a:r>
          </a:p>
          <a:p>
            <a:pPr lvl="1"/>
            <a:r>
              <a:rPr lang="en-US" dirty="0" smtClean="0"/>
              <a:t>PAR: August 2012 (expires Dec 2016)</a:t>
            </a:r>
          </a:p>
          <a:p>
            <a:pPr lvl="1"/>
            <a:r>
              <a:rPr lang="en-US" dirty="0" smtClean="0"/>
              <a:t>Good progress; solid </a:t>
            </a:r>
            <a:r>
              <a:rPr lang="en-US" dirty="0" smtClean="0">
                <a:hlinkClick r:id="rId3"/>
              </a:rPr>
              <a:t>Architecture and Requirements Document</a:t>
            </a:r>
            <a:endParaRPr lang="en-US" dirty="0" smtClean="0"/>
          </a:p>
          <a:p>
            <a:pPr lvl="1"/>
            <a:r>
              <a:rPr lang="en-US" dirty="0" smtClean="0"/>
              <a:t>not directed at 802.16 air interface; could be easily relocated to a different IEEE 802 Working Group</a:t>
            </a:r>
          </a:p>
          <a:p>
            <a:pPr lvl="1"/>
            <a:r>
              <a:rPr lang="en-US" dirty="0" smtClean="0"/>
              <a:t>could be renumbered without serious implications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smtClean="0"/>
              <a:t>Possible Project Relocation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800" dirty="0" smtClean="0"/>
              <a:t>Consider opportunities to move projects into other 802 WGs.</a:t>
            </a:r>
          </a:p>
          <a:p>
            <a:r>
              <a:rPr lang="en-US" sz="2800" dirty="0" smtClean="0"/>
              <a:t>Invite other WGs to consider interest in IEEE 802.16 standards and projects.</a:t>
            </a:r>
          </a:p>
          <a:p>
            <a:r>
              <a:rPr lang="en-US" sz="2800" dirty="0" smtClean="0"/>
              <a:t>Change of WG assignment would require a PAR change, because PAR specifies WG.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smtClean="0"/>
              <a:t>Suggestions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900" dirty="0" smtClean="0"/>
              <a:t>802.16 WG should solicit interest from other WGs in current base standards and projects</a:t>
            </a:r>
          </a:p>
          <a:p>
            <a:r>
              <a:rPr lang="en-US" sz="2800" dirty="0" smtClean="0"/>
              <a:t>802.16 WG should solicit suggestions regarding practicality and advisability of various approaches</a:t>
            </a:r>
          </a:p>
          <a:p>
            <a:r>
              <a:rPr lang="en-US" sz="2800" dirty="0" smtClean="0"/>
              <a:t>If nothing changes and the projects remain within 802.16, their development should continue as long as participants continue to advance the work</a:t>
            </a:r>
          </a:p>
          <a:p>
            <a:pPr lvl="1"/>
            <a:r>
              <a:rPr lang="en-US" sz="2400" dirty="0" smtClean="0"/>
              <a:t>additional participation from other WGs participants, and from those outside the current 802 community, should be encouraged</a:t>
            </a:r>
          </a:p>
          <a:p>
            <a:r>
              <a:rPr lang="en-US" sz="2800" dirty="0" smtClean="0"/>
              <a:t>Any plan should be based on 802 EC coordination and consensus prior to formal decision.</a:t>
            </a:r>
          </a:p>
          <a:p>
            <a:pPr>
              <a:buNone/>
            </a:pPr>
            <a:endParaRPr lang="en-US" sz="2500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lIns="82058" tIns="41029" rIns="82058" bIns="41029"/>
          <a:lstStyle/>
          <a:p>
            <a:r>
              <a:rPr lang="en-US" dirty="0" smtClean="0"/>
              <a:t>802.16 Project Activity Schedules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90080" y="1344706"/>
            <a:ext cx="8563841" cy="5286375"/>
          </a:xfrm>
        </p:spPr>
        <p:txBody>
          <a:bodyPr lIns="82058" tIns="41029" rIns="82058" bIns="41029"/>
          <a:lstStyle/>
          <a:p>
            <a:r>
              <a:rPr lang="en-US" sz="2900" dirty="0" smtClean="0">
                <a:hlinkClick r:id="rId2"/>
              </a:rPr>
              <a:t>https://mentor.ieee.org/802.16/dcn/14/16-14-0048</a:t>
            </a:r>
            <a:endParaRPr lang="en-US" sz="2900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430</TotalTime>
  <Words>748</Words>
  <Application>Microsoft Macintosh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802.16 Working Group Activity</vt:lpstr>
      <vt:lpstr>Project Relocation</vt:lpstr>
      <vt:lpstr>IEEE Std 802.16 Amendment Projects</vt:lpstr>
      <vt:lpstr>Standalone Project</vt:lpstr>
      <vt:lpstr>Possible Project Relocation</vt:lpstr>
      <vt:lpstr>Suggestions</vt:lpstr>
      <vt:lpstr>802.16 Project Activity Schedules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Roger Marks</cp:lastModifiedBy>
  <cp:revision>81</cp:revision>
  <cp:lastPrinted>1998-02-10T13:28:06Z</cp:lastPrinted>
  <dcterms:created xsi:type="dcterms:W3CDTF">2014-07-16T17:44:24Z</dcterms:created>
  <dcterms:modified xsi:type="dcterms:W3CDTF">2014-07-16T17:56:28Z</dcterms:modified>
</cp:coreProperties>
</file>