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3" r:id="rId2"/>
    <p:sldId id="264" r:id="rId3"/>
    <p:sldId id="268" r:id="rId4"/>
    <p:sldId id="272" r:id="rId5"/>
    <p:sldId id="265" r:id="rId6"/>
    <p:sldId id="269" r:id="rId7"/>
    <p:sldId id="273" r:id="rId8"/>
    <p:sldId id="274" r:id="rId9"/>
    <p:sldId id="277" r:id="rId10"/>
    <p:sldId id="275" r:id="rId11"/>
    <p:sldId id="27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48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115543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837787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1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standards.ieee.org/board/pat" TargetMode="External"/><Relationship Id="rId3" Type="http://schemas.openxmlformats.org/officeDocument/2006/relationships/hyperlink" Target="mailto:hschung@etri.re.kr" TargetMode="External"/><Relationship Id="rId7" Type="http://schemas.openxmlformats.org/officeDocument/2006/relationships/hyperlink" Target="http://standards.ieee.org/board/pat/pat-material.html" TargetMode="External"/><Relationship Id="rId2" Type="http://schemas.openxmlformats.org/officeDocument/2006/relationships/hyperlink" Target="mailto:jhkim41jf@etri.re.k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guides/opman/sect6.html#6.3" TargetMode="External"/><Relationship Id="rId5" Type="http://schemas.openxmlformats.org/officeDocument/2006/relationships/hyperlink" Target="http://standards.ieee.org/guides/bylaws/sect6-7.html#6" TargetMode="External"/><Relationship Id="rId4" Type="http://schemas.openxmlformats.org/officeDocument/2006/relationships/hyperlink" Target="mailto:igkim@etri.re.kr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>
                <a:latin typeface="Times" pitchFamily="1" charset="0"/>
              </a:rPr>
              <a:t>Standardization of Mobile Wireless Small Cell Backhaul (SCB</a:t>
            </a:r>
            <a:r>
              <a:rPr lang="en-US" sz="1400" b="1" dirty="0" smtClean="0">
                <a:latin typeface="Times" pitchFamily="1" charset="0"/>
              </a:rPr>
              <a:t>)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Document </a:t>
            </a:r>
            <a:r>
              <a:rPr lang="en-US" dirty="0">
                <a:latin typeface="Times" pitchFamily="1" charset="0"/>
              </a:rPr>
              <a:t>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 smtClean="0">
                <a:latin typeface="Times" pitchFamily="1" charset="0"/>
              </a:rPr>
              <a:t>802.16-14-0075-00-000r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2014-09-17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err="1" smtClean="0">
                <a:latin typeface="Times" pitchFamily="1" charset="0"/>
              </a:rPr>
              <a:t>Junhyeong</a:t>
            </a:r>
            <a:r>
              <a:rPr lang="en-US" dirty="0" smtClean="0">
                <a:latin typeface="Times" pitchFamily="1" charset="0"/>
              </a:rPr>
              <a:t> Kim, </a:t>
            </a:r>
            <a:r>
              <a:rPr lang="en-US" dirty="0" err="1" smtClean="0">
                <a:latin typeface="Times" pitchFamily="1" charset="0"/>
              </a:rPr>
              <a:t>Hee</a:t>
            </a:r>
            <a:r>
              <a:rPr lang="en-US" dirty="0" smtClean="0">
                <a:latin typeface="Times" pitchFamily="1" charset="0"/>
              </a:rPr>
              <a:t>-Sang Chung, and Il </a:t>
            </a:r>
            <a:r>
              <a:rPr lang="en-US" dirty="0" err="1" smtClean="0">
                <a:latin typeface="Times" pitchFamily="1" charset="0"/>
              </a:rPr>
              <a:t>Gyu</a:t>
            </a:r>
            <a:r>
              <a:rPr lang="en-US" dirty="0" smtClean="0">
                <a:latin typeface="Times" pitchFamily="1" charset="0"/>
              </a:rPr>
              <a:t> Kim</a:t>
            </a:r>
            <a:r>
              <a:rPr lang="en-US" dirty="0">
                <a:latin typeface="Times" pitchFamily="1" charset="0"/>
              </a:rPr>
              <a:t>	</a:t>
            </a:r>
            <a:r>
              <a:rPr lang="en-US" dirty="0" smtClean="0">
                <a:latin typeface="Times" pitchFamily="1" charset="0"/>
              </a:rPr>
              <a:t>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Electronics </a:t>
            </a:r>
            <a:r>
              <a:rPr lang="en-US" dirty="0">
                <a:latin typeface="Times" pitchFamily="1" charset="0"/>
              </a:rPr>
              <a:t>and Telecommunications Research Institute (</a:t>
            </a:r>
            <a:r>
              <a:rPr lang="en-US" dirty="0" smtClean="0">
                <a:latin typeface="Times" pitchFamily="1" charset="0"/>
              </a:rPr>
              <a:t>ETRI)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E-mail:	</a:t>
            </a:r>
            <a:r>
              <a:rPr lang="en-US" dirty="0" smtClean="0">
                <a:latin typeface="Times" pitchFamily="1" charset="0"/>
                <a:hlinkClick r:id="rId2"/>
              </a:rPr>
              <a:t>jhkim41jf@etri.re.kr</a:t>
            </a:r>
            <a:r>
              <a:rPr lang="en-US" dirty="0" smtClean="0">
                <a:latin typeface="Times" pitchFamily="1" charset="0"/>
              </a:rPr>
              <a:t>, </a:t>
            </a:r>
            <a:r>
              <a:rPr lang="en-US" dirty="0" smtClean="0">
                <a:latin typeface="Times" pitchFamily="1" charset="0"/>
                <a:hlinkClick r:id="rId3"/>
              </a:rPr>
              <a:t>hschung@etri.re.kr</a:t>
            </a:r>
            <a:r>
              <a:rPr lang="en-US" dirty="0" smtClean="0">
                <a:latin typeface="Times" pitchFamily="1" charset="0"/>
              </a:rPr>
              <a:t>, </a:t>
            </a:r>
            <a:r>
              <a:rPr lang="en-US" dirty="0" smtClean="0">
                <a:latin typeface="Times" pitchFamily="1" charset="0"/>
                <a:hlinkClick r:id="rId4"/>
              </a:rPr>
              <a:t>igkim@etri.re.kr</a:t>
            </a:r>
            <a:r>
              <a:rPr lang="en-US" dirty="0" smtClean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Re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Call for </a:t>
            </a:r>
            <a:r>
              <a:rPr lang="en-US" dirty="0">
                <a:latin typeface="Times" pitchFamily="1" charset="0"/>
              </a:rPr>
              <a:t>Contributions (</a:t>
            </a:r>
            <a:r>
              <a:rPr lang="en-US" dirty="0" smtClean="0">
                <a:latin typeface="Times" pitchFamily="1" charset="0"/>
              </a:rPr>
              <a:t>16-14-0064-01-000r)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altLang="ko-KR" dirty="0" smtClean="0">
                <a:latin typeface="Times" pitchFamily="1" charset="0"/>
              </a:rPr>
              <a:t>16-14-0071-00-000r</a:t>
            </a:r>
            <a:r>
              <a:rPr lang="en-US" altLang="ko-KR" dirty="0">
                <a:latin typeface="Times" pitchFamily="1" charset="0"/>
              </a:rPr>
              <a:t>, </a:t>
            </a:r>
            <a:r>
              <a:rPr lang="en-US" altLang="ko-KR" dirty="0" smtClean="0">
                <a:latin typeface="Times" pitchFamily="1" charset="0"/>
              </a:rPr>
              <a:t>16-14-0074-00-000r</a:t>
            </a:r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To </a:t>
            </a:r>
            <a:r>
              <a:rPr lang="en-US" dirty="0" smtClean="0">
                <a:latin typeface="Times" pitchFamily="1" charset="0"/>
              </a:rPr>
              <a:t>review the draft PAR and discuss whether to modify the existing PAR or to propose a new PAR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7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8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8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  <p:extLst>
      <p:ext uri="{BB962C8B-B14F-4D97-AF65-F5344CB8AC3E}">
        <p14:creationId xmlns:p14="http://schemas.microsoft.com/office/powerpoint/2010/main" val="11818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Five Criteria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(5. Economic Feasibility)</a:t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(a) Known cost factors, reliable data</a:t>
            </a:r>
          </a:p>
          <a:p>
            <a:pPr lvl="1"/>
            <a:r>
              <a:rPr lang="en-US" altLang="ko-KR" dirty="0" smtClean="0"/>
              <a:t>Higher order modulation</a:t>
            </a:r>
          </a:p>
          <a:p>
            <a:pPr lvl="1"/>
            <a:r>
              <a:rPr lang="en-US" altLang="ko-KR" dirty="0" smtClean="0"/>
              <a:t>Higher frequency with larger bandwidth (millimeter-wave)</a:t>
            </a:r>
          </a:p>
          <a:p>
            <a:r>
              <a:rPr lang="en-US" altLang="ko-KR" dirty="0" smtClean="0"/>
              <a:t>(b) Reasonable </a:t>
            </a:r>
            <a:r>
              <a:rPr lang="en-US" altLang="ko-KR" dirty="0"/>
              <a:t>cost for </a:t>
            </a:r>
            <a:r>
              <a:rPr lang="en-US" altLang="ko-KR" dirty="0" smtClean="0"/>
              <a:t>performance</a:t>
            </a:r>
          </a:p>
          <a:p>
            <a:pPr lvl="1"/>
            <a:r>
              <a:rPr lang="en-US" altLang="ko-KR" dirty="0" smtClean="0"/>
              <a:t>A </a:t>
            </a:r>
            <a:r>
              <a:rPr lang="en-US" altLang="ko-KR" dirty="0"/>
              <a:t>vast amount of radio spectrum with relatively low cost remains underutilized in millimeter-wave</a:t>
            </a:r>
            <a:endParaRPr lang="en-US" altLang="ko-KR" dirty="0" smtClean="0"/>
          </a:p>
          <a:p>
            <a:r>
              <a:rPr lang="en-US" altLang="ko-KR" dirty="0" smtClean="0"/>
              <a:t>(c) Consideration </a:t>
            </a:r>
            <a:r>
              <a:rPr lang="en-US" altLang="ko-KR" dirty="0"/>
              <a:t>of installation </a:t>
            </a:r>
            <a:r>
              <a:rPr lang="en-US" altLang="ko-KR" dirty="0" smtClean="0"/>
              <a:t>costs</a:t>
            </a:r>
          </a:p>
          <a:p>
            <a:pPr lvl="1"/>
            <a:r>
              <a:rPr lang="en-US" altLang="ko-KR" dirty="0" smtClean="0"/>
              <a:t>Unchanged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2050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Standardization of Mobile Wireless Small Cell Backhaul (</a:t>
            </a:r>
            <a:r>
              <a:rPr lang="en-US" altLang="ko-KR" dirty="0" smtClean="0"/>
              <a:t>SCB)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PAR</a:t>
            </a:r>
          </a:p>
          <a:p>
            <a:pPr lvl="1"/>
            <a:r>
              <a:rPr lang="en-US" altLang="ko-KR" smtClean="0"/>
              <a:t>Modify </a:t>
            </a:r>
            <a:r>
              <a:rPr lang="en-US" altLang="ko-KR" dirty="0"/>
              <a:t>the existing PAR </a:t>
            </a:r>
            <a:r>
              <a:rPr lang="en-US" altLang="ko-KR"/>
              <a:t>or </a:t>
            </a:r>
            <a:r>
              <a:rPr lang="en-US" altLang="ko-KR" smtClean="0"/>
              <a:t>propose </a:t>
            </a:r>
            <a:r>
              <a:rPr lang="en-US" altLang="ko-KR" dirty="0"/>
              <a:t>a new PAR</a:t>
            </a:r>
          </a:p>
        </p:txBody>
      </p:sp>
    </p:spTree>
    <p:extLst>
      <p:ext uri="{BB962C8B-B14F-4D97-AF65-F5344CB8AC3E}">
        <p14:creationId xmlns:p14="http://schemas.microsoft.com/office/powerpoint/2010/main" val="1298302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draft PAR for Development of Mobile Wireless Small Cell Backhaul (SCB)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Proposed draft PAR</a:t>
            </a:r>
          </a:p>
          <a:p>
            <a:pPr lvl="1"/>
            <a:r>
              <a:rPr lang="en-US" altLang="ko-KR" dirty="0" smtClean="0"/>
              <a:t>Modified based on the existing PAR document (P802.16r, IEEE 802.16-12-0587-05-Gdoc)</a:t>
            </a:r>
          </a:p>
          <a:p>
            <a:pPr lvl="1"/>
            <a:r>
              <a:rPr lang="en-US" altLang="ko-KR" dirty="0" smtClean="0"/>
              <a:t>Five Criteria</a:t>
            </a:r>
          </a:p>
          <a:p>
            <a:pPr lvl="2"/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endParaRPr lang="ko-KR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21132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Scope of the project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Operating in licensed or unlicensed bands from 3 to 40 GHz</a:t>
            </a:r>
          </a:p>
          <a:p>
            <a:r>
              <a:rPr lang="en-US" altLang="ko-KR" dirty="0" smtClean="0"/>
              <a:t>Bandwidth</a:t>
            </a:r>
          </a:p>
          <a:p>
            <a:pPr lvl="1"/>
            <a:r>
              <a:rPr lang="en-US" altLang="ko-KR" dirty="0" smtClean="0"/>
              <a:t>Up to 1 GHz</a:t>
            </a:r>
          </a:p>
          <a:p>
            <a:pPr lvl="1"/>
            <a:r>
              <a:rPr lang="en-US" altLang="ko-KR" dirty="0" smtClean="0"/>
              <a:t>Backhaul </a:t>
            </a:r>
            <a:r>
              <a:rPr lang="en-US" altLang="ko-KR" dirty="0"/>
              <a:t>radio operates far enough outside the band of the small cells that interference is negligible</a:t>
            </a:r>
            <a:endParaRPr lang="en-US" altLang="ko-KR" dirty="0" smtClean="0"/>
          </a:p>
          <a:p>
            <a:pPr lvl="1"/>
            <a:endParaRPr lang="ko-KR" altLang="en-US" sz="2200" dirty="0"/>
          </a:p>
        </p:txBody>
      </p:sp>
    </p:spTree>
    <p:extLst>
      <p:ext uri="{BB962C8B-B14F-4D97-AF65-F5344CB8AC3E}">
        <p14:creationId xmlns:p14="http://schemas.microsoft.com/office/powerpoint/2010/main" val="4086641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Scope of the project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Modulation order</a:t>
            </a:r>
          </a:p>
          <a:p>
            <a:pPr lvl="1"/>
            <a:r>
              <a:rPr lang="en-US" altLang="ko-KR" dirty="0" smtClean="0"/>
              <a:t>Only 256 QAM is added</a:t>
            </a:r>
          </a:p>
          <a:p>
            <a:pPr lvl="1"/>
            <a:r>
              <a:rPr lang="en-US" altLang="ko-KR" dirty="0" smtClean="0"/>
              <a:t>Higher order modulation (512QAM/1024QAM) is hard to implement in millimeter-wave and high-speed moving environment</a:t>
            </a:r>
          </a:p>
          <a:p>
            <a:pPr lvl="2"/>
            <a:r>
              <a:rPr lang="en-US" altLang="ko-KR" dirty="0" smtClean="0"/>
              <a:t>Phase noise</a:t>
            </a:r>
          </a:p>
          <a:p>
            <a:pPr lvl="2"/>
            <a:r>
              <a:rPr lang="en-US" altLang="ko-KR" dirty="0" smtClean="0"/>
              <a:t>Low-power source</a:t>
            </a:r>
          </a:p>
          <a:p>
            <a:pPr lvl="2"/>
            <a:r>
              <a:rPr lang="en-US" altLang="ko-KR" dirty="0"/>
              <a:t>Doppler effect</a:t>
            </a:r>
          </a:p>
          <a:p>
            <a:pPr lvl="2"/>
            <a:endParaRPr lang="en-US" altLang="ko-KR" dirty="0" smtClean="0"/>
          </a:p>
          <a:p>
            <a:pPr lvl="2"/>
            <a:endParaRPr lang="ko-KR" altLang="en-US" sz="2200" dirty="0"/>
          </a:p>
        </p:txBody>
      </p:sp>
    </p:spTree>
    <p:extLst>
      <p:ext uri="{BB962C8B-B14F-4D97-AF65-F5344CB8AC3E}">
        <p14:creationId xmlns:p14="http://schemas.microsoft.com/office/powerpoint/2010/main" val="777528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Need for the project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 smtClean="0"/>
              <a:t>Bandwidth : wide spectrum</a:t>
            </a:r>
          </a:p>
          <a:p>
            <a:pPr lvl="1"/>
            <a:r>
              <a:rPr lang="en-US" altLang="ko-KR" sz="2400" dirty="0" smtClean="0"/>
              <a:t>A </a:t>
            </a:r>
            <a:r>
              <a:rPr lang="en-US" altLang="ko-KR" sz="2400" dirty="0"/>
              <a:t>vast amount of </a:t>
            </a:r>
            <a:r>
              <a:rPr lang="en-US" altLang="ko-KR" sz="2400" dirty="0" smtClean="0"/>
              <a:t>radio spectrum </a:t>
            </a:r>
            <a:r>
              <a:rPr lang="en-US" altLang="ko-KR" sz="2400" dirty="0"/>
              <a:t>remains </a:t>
            </a:r>
            <a:r>
              <a:rPr lang="en-US" altLang="ko-KR" sz="2400" dirty="0" smtClean="0"/>
              <a:t>underutilized</a:t>
            </a:r>
          </a:p>
          <a:p>
            <a:pPr lvl="1"/>
            <a:r>
              <a:rPr lang="en-US" altLang="ko-KR" sz="2400" dirty="0" smtClean="0"/>
              <a:t>Allow </a:t>
            </a:r>
            <a:r>
              <a:rPr lang="en-US" altLang="ko-KR" sz="2400" dirty="0"/>
              <a:t>for larger bandwidth channels and greater data speeds.</a:t>
            </a:r>
            <a:endParaRPr lang="en-US" altLang="ko-KR" sz="2400" dirty="0" smtClean="0"/>
          </a:p>
          <a:p>
            <a:pPr lvl="1"/>
            <a:r>
              <a:rPr lang="en-US" altLang="ko-KR" sz="2400" dirty="0" smtClean="0"/>
              <a:t>Key point : </a:t>
            </a:r>
            <a:r>
              <a:rPr lang="en-US" altLang="ko-KR" sz="2400" dirty="0"/>
              <a:t>n</a:t>
            </a:r>
            <a:r>
              <a:rPr lang="en-US" altLang="ko-KR" sz="2400" dirty="0" smtClean="0">
                <a:sym typeface="Wingdings" panose="05000000000000000000" pitchFamily="2" charset="2"/>
              </a:rPr>
              <a:t>etwork capacity improvement </a:t>
            </a:r>
          </a:p>
          <a:p>
            <a:pPr lvl="2"/>
            <a:r>
              <a:rPr lang="en-US" altLang="ko-KR" sz="2000" dirty="0" smtClean="0">
                <a:sym typeface="Wingdings" panose="05000000000000000000" pitchFamily="2" charset="2"/>
              </a:rPr>
              <a:t>high order modulation and large bandwidth </a:t>
            </a:r>
          </a:p>
          <a:p>
            <a:r>
              <a:rPr lang="en-US" altLang="ko-KR" sz="2800" dirty="0" smtClean="0">
                <a:sym typeface="Wingdings" panose="05000000000000000000" pitchFamily="2" charset="2"/>
              </a:rPr>
              <a:t>Mobile wireless backhaul for high-speed moving environment (moving small cell)</a:t>
            </a:r>
          </a:p>
          <a:p>
            <a:pPr lvl="1"/>
            <a:r>
              <a:rPr lang="en-US" altLang="ko-KR" sz="2400" dirty="0" smtClean="0">
                <a:sym typeface="Wingdings" panose="05000000000000000000" pitchFamily="2" charset="2"/>
              </a:rPr>
              <a:t>High-speed train, subway, bus, and </a:t>
            </a:r>
            <a:r>
              <a:rPr lang="en-US" altLang="ko-KR" sz="2400" dirty="0" err="1" smtClean="0">
                <a:sym typeface="Wingdings" panose="05000000000000000000" pitchFamily="2" charset="2"/>
              </a:rPr>
              <a:t>etc</a:t>
            </a:r>
            <a:r>
              <a:rPr lang="en-US" altLang="ko-KR" sz="2400" dirty="0" smtClean="0"/>
              <a:t> </a:t>
            </a:r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98821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Five Criteria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en-US" altLang="ko-KR" dirty="0"/>
              <a:t>Broad Market </a:t>
            </a:r>
            <a:r>
              <a:rPr lang="en-US" altLang="ko-KR" dirty="0" smtClean="0"/>
              <a:t>Potential</a:t>
            </a:r>
          </a:p>
          <a:p>
            <a:r>
              <a:rPr lang="en-US" altLang="ko-KR" dirty="0" smtClean="0"/>
              <a:t>2. Compatibility</a:t>
            </a:r>
          </a:p>
          <a:p>
            <a:r>
              <a:rPr lang="en-US" altLang="ko-KR" dirty="0" smtClean="0">
                <a:solidFill>
                  <a:schemeClr val="accent2"/>
                </a:solidFill>
              </a:rPr>
              <a:t>3. Distinct Identity</a:t>
            </a:r>
          </a:p>
          <a:p>
            <a:r>
              <a:rPr lang="en-US" altLang="ko-KR" dirty="0" smtClean="0">
                <a:solidFill>
                  <a:schemeClr val="accent2"/>
                </a:solidFill>
              </a:rPr>
              <a:t>4. Technical Feasibility</a:t>
            </a:r>
          </a:p>
          <a:p>
            <a:r>
              <a:rPr lang="en-US" altLang="ko-KR" dirty="0" smtClean="0">
                <a:solidFill>
                  <a:schemeClr val="accent2"/>
                </a:solidFill>
              </a:rPr>
              <a:t>5. Economic Feasibility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179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Five Criteria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(3</a:t>
            </a:r>
            <a:r>
              <a:rPr lang="en-US" altLang="ko-KR" dirty="0"/>
              <a:t>. Distinct </a:t>
            </a:r>
            <a:r>
              <a:rPr lang="en-US" altLang="ko-KR" dirty="0" smtClean="0"/>
              <a:t>Identity)</a:t>
            </a:r>
            <a:r>
              <a:rPr lang="en-US" altLang="ko-KR" dirty="0"/>
              <a:t/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P802.16r</a:t>
            </a:r>
          </a:p>
          <a:p>
            <a:pPr lvl="1"/>
            <a:r>
              <a:rPr lang="en-US" altLang="ko-KR" dirty="0" smtClean="0"/>
              <a:t>Air interface based on IEEE </a:t>
            </a:r>
            <a:r>
              <a:rPr lang="en-US" altLang="ko-KR" dirty="0" err="1" smtClean="0"/>
              <a:t>Std</a:t>
            </a:r>
            <a:r>
              <a:rPr lang="en-US" altLang="ko-KR" dirty="0" smtClean="0"/>
              <a:t> 802.16-2012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Proposing standard</a:t>
            </a:r>
          </a:p>
          <a:p>
            <a:pPr lvl="1"/>
            <a:r>
              <a:rPr lang="en-US" altLang="ko-KR" dirty="0" smtClean="0"/>
              <a:t>New RAT (Radio Access Technology) based on millimeter-wave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37340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Five Criteria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(4. Technical Feasibility</a:t>
            </a:r>
            <a:r>
              <a:rPr lang="en-US" altLang="ko-KR" dirty="0" smtClean="0"/>
              <a:t>) (1/2)</a:t>
            </a:r>
            <a:r>
              <a:rPr lang="en-US" altLang="ko-KR" dirty="0"/>
              <a:t/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 smtClean="0"/>
              <a:t>(a) Demonstrated </a:t>
            </a:r>
            <a:r>
              <a:rPr lang="en-US" altLang="ko-KR" sz="2800" dirty="0"/>
              <a:t>system </a:t>
            </a:r>
            <a:r>
              <a:rPr lang="en-US" altLang="ko-KR" sz="2800" dirty="0" smtClean="0"/>
              <a:t>feasibility</a:t>
            </a:r>
          </a:p>
          <a:p>
            <a:pPr lvl="1"/>
            <a:r>
              <a:rPr lang="en-US" altLang="ko-KR" sz="2400" dirty="0" smtClean="0"/>
              <a:t>60GHz : </a:t>
            </a:r>
            <a:r>
              <a:rPr lang="en-US" altLang="ko-KR" sz="2400" dirty="0" err="1" smtClean="0"/>
              <a:t>WiGig</a:t>
            </a:r>
            <a:r>
              <a:rPr lang="en-US" altLang="ko-KR" sz="2400" dirty="0" smtClean="0"/>
              <a:t>, IEEE 802.11ad</a:t>
            </a:r>
          </a:p>
          <a:p>
            <a:pPr lvl="1"/>
            <a:r>
              <a:rPr lang="en-US" altLang="ko-KR" sz="2400" dirty="0" smtClean="0"/>
              <a:t>E-band : millimeter-wave fixed wireless system</a:t>
            </a:r>
          </a:p>
          <a:p>
            <a:r>
              <a:rPr lang="en-US" altLang="ko-KR" sz="2800" dirty="0" smtClean="0"/>
              <a:t>(b) Proven </a:t>
            </a:r>
            <a:r>
              <a:rPr lang="en-US" altLang="ko-KR" sz="2800" dirty="0"/>
              <a:t>technology, reasonable </a:t>
            </a:r>
            <a:r>
              <a:rPr lang="en-US" altLang="ko-KR" sz="2800" dirty="0" smtClean="0"/>
              <a:t>testing</a:t>
            </a:r>
          </a:p>
          <a:p>
            <a:pPr lvl="1"/>
            <a:r>
              <a:rPr lang="en-US" altLang="ko-KR" sz="2400" dirty="0" smtClean="0"/>
              <a:t>Higher MIMO orders</a:t>
            </a:r>
          </a:p>
          <a:p>
            <a:pPr lvl="1"/>
            <a:r>
              <a:rPr lang="en-US" altLang="ko-KR" sz="2400" dirty="0" smtClean="0"/>
              <a:t>Higher </a:t>
            </a:r>
            <a:r>
              <a:rPr lang="en-US" altLang="ko-KR" sz="2400" dirty="0"/>
              <a:t>frequency with larger </a:t>
            </a:r>
            <a:r>
              <a:rPr lang="en-US" altLang="ko-KR" sz="2400" dirty="0" smtClean="0"/>
              <a:t>bandwidth</a:t>
            </a:r>
          </a:p>
          <a:p>
            <a:pPr lvl="1"/>
            <a:r>
              <a:rPr lang="en-US" altLang="ko-KR" sz="2400" dirty="0" smtClean="0"/>
              <a:t>High-speed </a:t>
            </a:r>
            <a:r>
              <a:rPr lang="en-US" altLang="ko-KR" sz="2400" dirty="0"/>
              <a:t>moving environment</a:t>
            </a:r>
            <a:endParaRPr lang="en-US" altLang="ko-KR" sz="2400" dirty="0" smtClean="0"/>
          </a:p>
          <a:p>
            <a:r>
              <a:rPr lang="en-US" altLang="ko-KR" sz="2800" dirty="0" smtClean="0"/>
              <a:t>(c) Confidence </a:t>
            </a:r>
            <a:r>
              <a:rPr lang="en-US" altLang="ko-KR" sz="2800" dirty="0"/>
              <a:t>in </a:t>
            </a:r>
            <a:r>
              <a:rPr lang="en-US" altLang="ko-KR" sz="2800" dirty="0" smtClean="0"/>
              <a:t>reliability</a:t>
            </a:r>
          </a:p>
          <a:p>
            <a:pPr lvl="1"/>
            <a:r>
              <a:rPr lang="en-US" altLang="ko-KR" sz="2400" dirty="0" smtClean="0"/>
              <a:t>Unchanged</a:t>
            </a:r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2050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Five Criteria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(4. Technical Feasibility</a:t>
            </a:r>
            <a:r>
              <a:rPr lang="en-US" altLang="ko-KR" dirty="0" smtClean="0"/>
              <a:t>) (2/2)</a:t>
            </a:r>
            <a:r>
              <a:rPr lang="en-US" altLang="ko-KR" dirty="0"/>
              <a:t/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 smtClean="0"/>
              <a:t>4.1 </a:t>
            </a:r>
            <a:r>
              <a:rPr lang="en-US" altLang="ko-KR" sz="2800" dirty="0"/>
              <a:t>Coexistence of IEEE 802 LMSC wireless standards specifying devices for unlicensed </a:t>
            </a:r>
            <a:r>
              <a:rPr lang="en-US" altLang="ko-KR" sz="2800" dirty="0" smtClean="0"/>
              <a:t>operation</a:t>
            </a:r>
          </a:p>
          <a:p>
            <a:pPr lvl="1"/>
            <a:r>
              <a:rPr lang="en-US" altLang="ko-KR" sz="2400" dirty="0" smtClean="0"/>
              <a:t>Coexistence Assurance (CA) document</a:t>
            </a:r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0070761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698</TotalTime>
  <Words>380</Words>
  <Application>Microsoft Office PowerPoint</Application>
  <PresentationFormat>화면 슬라이드 쇼(4:3)</PresentationFormat>
  <Paragraphs>86</Paragraphs>
  <Slides>11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Template</vt:lpstr>
      <vt:lpstr>PowerPoint 프레젠테이션</vt:lpstr>
      <vt:lpstr>Proposed draft PAR for Development of Mobile Wireless Small Cell Backhaul (SCB)</vt:lpstr>
      <vt:lpstr>Scope of the project (1/2)</vt:lpstr>
      <vt:lpstr>Scope of the project (2/2)</vt:lpstr>
      <vt:lpstr>Need for the project</vt:lpstr>
      <vt:lpstr>Five Criteria </vt:lpstr>
      <vt:lpstr>Five Criteria (3. Distinct Identity) </vt:lpstr>
      <vt:lpstr>Five Criteria (4. Technical Feasibility) (1/2) </vt:lpstr>
      <vt:lpstr>Five Criteria (4. Technical Feasibility) (2/2) </vt:lpstr>
      <vt:lpstr>Five Criteria (5. Economic Feasibility) </vt:lpstr>
      <vt:lpstr>Standardization of Mobile Wireless Small Cell Backhaul (SCB)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김준형</cp:lastModifiedBy>
  <cp:revision>181</cp:revision>
  <cp:lastPrinted>1998-02-10T13:28:06Z</cp:lastPrinted>
  <dcterms:created xsi:type="dcterms:W3CDTF">2011-12-30T17:06:23Z</dcterms:created>
  <dcterms:modified xsi:type="dcterms:W3CDTF">2014-09-17T10:10:05Z</dcterms:modified>
</cp:coreProperties>
</file>