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1" r:id="rId2"/>
    <p:sldId id="266" r:id="rId3"/>
    <p:sldId id="283" r:id="rId4"/>
    <p:sldId id="265" r:id="rId5"/>
    <p:sldId id="282" r:id="rId6"/>
    <p:sldId id="284" r:id="rId7"/>
    <p:sldId id="285" r:id="rId8"/>
    <p:sldId id="286" r:id="rId9"/>
    <p:sldId id="287" r:id="rId10"/>
    <p:sldId id="288" r:id="rId11"/>
    <p:sldId id="289" r:id="rId12"/>
    <p:sldId id="290" r:id="rId13"/>
    <p:sldId id="291" r:id="rId14"/>
    <p:sldId id="292" r:id="rId15"/>
  </p:sldIdLst>
  <p:sldSz cx="9144000" cy="6858000" type="screen4x3"/>
  <p:notesSz cx="6797675" cy="9856788"/>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94" autoAdjust="0"/>
  </p:normalViewPr>
  <p:slideViewPr>
    <p:cSldViewPr>
      <p:cViewPr>
        <p:scale>
          <a:sx n="134" d="100"/>
          <a:sy n="134" d="100"/>
        </p:scale>
        <p:origin x="-8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696" y="-90"/>
      </p:cViewPr>
      <p:guideLst>
        <p:guide orient="horz" pos="3104"/>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08908" y="9468992"/>
            <a:ext cx="2180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80079" y="411402"/>
            <a:ext cx="5437518"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72298" y="9468991"/>
            <a:ext cx="5588474"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597598" y="9468991"/>
            <a:ext cx="726481"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32636" y="119712"/>
            <a:ext cx="99578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839920" y="119712"/>
            <a:ext cx="161454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631383" y="9468991"/>
            <a:ext cx="1673856"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911574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942975" y="744538"/>
            <a:ext cx="4911725" cy="3684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682228"/>
            <a:ext cx="4986207" cy="443606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281551" y="93880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72298" y="9388059"/>
            <a:ext cx="537838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34948" y="315296"/>
            <a:ext cx="552778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06135" y="9345909"/>
            <a:ext cx="726481"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82036" y="38781"/>
            <a:ext cx="99578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541121" y="38781"/>
            <a:ext cx="161454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183185" y="9388060"/>
            <a:ext cx="1673856"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80561658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atatracker.ietf.org/wg/ipp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001095"/>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Metrics integration in 802.16.3 architecture: proposals overview</a:t>
            </a:r>
            <a:endParaRPr lang="en-US" dirty="0">
              <a:latin typeface="Times" pitchFamily="1" charset="0"/>
            </a:endParaRPr>
          </a:p>
          <a:p>
            <a:pPr marL="114300" algn="ctr" defTabSz="1016000"/>
            <a:endParaRPr lang="en-US" dirty="0">
              <a:latin typeface="Times" pitchFamily="1" charset="0"/>
            </a:endParaRPr>
          </a:p>
          <a:p>
            <a:pPr marL="114300" defTabSz="1016000"/>
            <a:r>
              <a:rPr lang="en-US" dirty="0" smtClean="0">
                <a:latin typeface="Times" pitchFamily="1" charset="0"/>
              </a:rPr>
              <a:t>Document </a:t>
            </a:r>
            <a:r>
              <a:rPr lang="en-US" dirty="0">
                <a:latin typeface="Times" pitchFamily="1" charset="0"/>
              </a:rPr>
              <a:t>Number</a:t>
            </a:r>
            <a:r>
              <a:rPr lang="en-US" dirty="0" smtClean="0">
                <a:latin typeface="Times" pitchFamily="1" charset="0"/>
              </a:rPr>
              <a:t>: IEEE </a:t>
            </a:r>
            <a:r>
              <a:rPr lang="en-US" dirty="0">
                <a:latin typeface="Times" pitchFamily="1" charset="0"/>
              </a:rPr>
              <a:t>802.16-14-0080-00-03R0</a:t>
            </a:r>
            <a:endParaRPr lang="en-US" dirty="0">
              <a:latin typeface="Times" pitchFamily="1" charset="0"/>
            </a:endParaRPr>
          </a:p>
          <a:p>
            <a:pPr marL="342900" lvl="1" defTabSz="1016000"/>
            <a:endParaRPr lang="en-US" dirty="0">
              <a:latin typeface="Times" pitchFamily="1" charset="0"/>
            </a:endParaRPr>
          </a:p>
          <a:p>
            <a:pPr marL="114300" defTabSz="1016000"/>
            <a:r>
              <a:rPr lang="en-US" dirty="0">
                <a:latin typeface="Times" pitchFamily="1" charset="0"/>
              </a:rPr>
              <a:t>Date Submitted</a:t>
            </a:r>
            <a:r>
              <a:rPr lang="en-US" dirty="0" smtClean="0">
                <a:latin typeface="Times" pitchFamily="1" charset="0"/>
              </a:rPr>
              <a:t>: </a:t>
            </a:r>
            <a:r>
              <a:rPr lang="en-US" dirty="0" smtClean="0">
                <a:latin typeface="Times" pitchFamily="1" charset="0"/>
              </a:rPr>
              <a:t>2014-10-23</a:t>
            </a:r>
            <a:endParaRPr lang="en-US" dirty="0">
              <a:latin typeface="Times" pitchFamily="1" charset="0"/>
            </a:endParaRPr>
          </a:p>
          <a:p>
            <a:pPr marL="114300" defTabSz="1016000"/>
            <a:r>
              <a:rPr lang="en-US" dirty="0" smtClean="0">
                <a:latin typeface="Times" pitchFamily="1" charset="0"/>
              </a:rPr>
              <a:t>Source</a:t>
            </a:r>
            <a:r>
              <a:rPr lang="en-US" dirty="0">
                <a:latin typeface="Times" pitchFamily="1" charset="0"/>
              </a:rPr>
              <a:t>:</a:t>
            </a:r>
          </a:p>
          <a:p>
            <a:pPr marL="342900" lvl="1" defTabSz="1016000"/>
            <a:r>
              <a:rPr lang="en-US" dirty="0" smtClean="0">
                <a:latin typeface="Times" pitchFamily="1" charset="0"/>
              </a:rPr>
              <a:t>Antonio Bovo</a:t>
            </a:r>
            <a:r>
              <a:rPr lang="en-US" dirty="0">
                <a:latin typeface="Times" pitchFamily="1" charset="0"/>
              </a:rPr>
              <a:t>			Voice:	</a:t>
            </a:r>
            <a:r>
              <a:rPr lang="en-US" dirty="0" smtClean="0">
                <a:latin typeface="Times" pitchFamily="1" charset="0"/>
              </a:rPr>
              <a:t>+390497623908</a:t>
            </a:r>
          </a:p>
          <a:p>
            <a:pPr marL="342900" lvl="1" defTabSz="1016000"/>
            <a:r>
              <a:rPr lang="en-US" dirty="0" smtClean="0">
                <a:latin typeface="Times" pitchFamily="1" charset="0"/>
              </a:rPr>
              <a:t>TEKCOMMS			E-mail:	antonio.bovo@tekcomms.com</a:t>
            </a:r>
          </a:p>
          <a:p>
            <a:pPr marL="342900" lvl="1" defTabSz="1016000"/>
            <a:r>
              <a:rPr lang="en-US" dirty="0" smtClean="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smtClean="0">
                <a:latin typeface="Times" pitchFamily="1" charset="0"/>
              </a:rPr>
              <a:t>Re: </a:t>
            </a:r>
            <a:r>
              <a:rPr lang="en-US" dirty="0" smtClean="0">
                <a:latin typeface="Times" pitchFamily="1" charset="0"/>
              </a:rPr>
              <a:t>16-14-0080-00-03R0</a:t>
            </a:r>
            <a:r>
              <a:rPr lang="en-US" b="1" dirty="0" smtClean="0">
                <a:solidFill>
                  <a:srgbClr val="FF0000"/>
                </a:solidFill>
              </a:rPr>
              <a:t> </a:t>
            </a:r>
          </a:p>
          <a:p>
            <a:pPr marL="114300" defTabSz="1016000"/>
            <a:r>
              <a:rPr lang="en-US" dirty="0" smtClean="0">
                <a:latin typeface="Times" pitchFamily="1" charset="0"/>
              </a:rPr>
              <a:t>Base </a:t>
            </a:r>
            <a:r>
              <a:rPr lang="en-US" dirty="0">
                <a:latin typeface="Times" pitchFamily="1" charset="0"/>
              </a:rPr>
              <a:t>Contribution:</a:t>
            </a:r>
          </a:p>
          <a:p>
            <a:pPr marL="114300" defTabSz="1016000"/>
            <a:r>
              <a:rPr lang="en-US" dirty="0" smtClean="0">
                <a:latin typeface="Times" pitchFamily="1" charset="0"/>
              </a:rPr>
              <a:t>Purpose: WG discussion</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lgn="l"/>
            <a:r>
              <a:rPr lang="en-US" sz="2800" dirty="0" smtClean="0">
                <a:latin typeface="Arial" panose="020B0604020202020204" pitchFamily="34" charset="0"/>
                <a:cs typeface="Arial" panose="020B0604020202020204" pitchFamily="34" charset="0"/>
              </a:rPr>
              <a:t>Highlights on TWAMP/OWAMP – 802.16.3 IW</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077200" cy="49530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From the slides just presented it is possible an interworking between TWAMP/OWAMP and 802.16.3 protocols for mobile broadband network performance measurements.</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Basically, 802.16.3 allows a framework that is encapsulating the former TWAMP/OWAMP maintaining their behavior and message handshake.</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What is provided in addition is the possibility to configure in a more flexible way the measurements to be done, providing also a set of identifiers to track the results later.</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Even the possibility to download the measurements on a Data Collector allows a flexible way to manage the measurements’ results, in order to characterize more the network behavior than the single Client/UE behavior, with the possibility of aggregating several results together in a structured way.</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Now let’s discuss an example of an IPPM measurement (eventually using TWAMP or OWAMP, depending on the measurement type) integrated over 802.16.3, to analyze the specific handling necessary to support the IPPM measurements.</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Note that TWAMP and OWAMP adopt UDP for sending Test packets. On the other hand, in some cases IPPM metrics are based on TCP instead of UDP.</a:t>
            </a:r>
            <a:endParaRPr lang="en-US" altLang="en-US" sz="1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1124966" y="6356354"/>
            <a:ext cx="2895600" cy="365125"/>
          </a:xfrm>
          <a:prstGeom prst="rect">
            <a:avLst/>
          </a:prstGeom>
        </p:spPr>
        <p:txBody>
          <a:bodyPr/>
          <a:lstStyle/>
          <a:p>
            <a:r>
              <a:rPr lang="en-US" smtClean="0">
                <a:solidFill>
                  <a:srgbClr val="000000"/>
                </a:solidFill>
              </a:rPr>
              <a:t>For 802.16.3 WG discussion only</a:t>
            </a:r>
            <a:endParaRPr lang="en-US" dirty="0">
              <a:solidFill>
                <a:srgbClr val="000000"/>
              </a:solidFill>
            </a:endParaRPr>
          </a:p>
        </p:txBody>
      </p:sp>
    </p:spTree>
    <p:extLst>
      <p:ext uri="{BB962C8B-B14F-4D97-AF65-F5344CB8AC3E}">
        <p14:creationId xmlns:p14="http://schemas.microsoft.com/office/powerpoint/2010/main" val="2303670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lgn="l"/>
            <a:r>
              <a:rPr lang="en-US" sz="2800" dirty="0" smtClean="0">
                <a:latin typeface="Arial" panose="020B0604020202020204" pitchFamily="34" charset="0"/>
                <a:cs typeface="Arial" panose="020B0604020202020204" pitchFamily="34" charset="0"/>
              </a:rPr>
              <a:t>Example of IPPM RTT over 802.16.3 framework</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077200" cy="49530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IPPM Round Trip Time (RTT) measurement is defined in RFC 2681.</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metric is named “Type-P-Round-trip-Delay”, where Type-P refers to the general requirements specified in RFC 2330 for the IPPM metrics framework.</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It is explicitly specified in RFC 2681 that the measurement depends on the Type-P packet choice, for example considering the application protocol, the TCP or UDP transport and port (well-known or arbitrary), the size of the packet and eventually any applied priority/precedence.</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RFC 2681 states also the need for accurate timing measurements, including client and server synchronization, and also the need to measure calibration. </a:t>
            </a:r>
            <a:endParaRPr lang="en-US" altLang="en-US" sz="1400" dirty="0">
              <a:latin typeface="Arial" panose="020B0604020202020204" pitchFamily="34" charset="0"/>
              <a:cs typeface="Arial" panose="020B0604020202020204" pitchFamily="34" charset="0"/>
            </a:endParaRP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It is discussed even the generation of a single Type-P packet for testing or a stream of Poisson Type-P packets with certain flow characteristics.</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Finally the RFC describes some guidelines about how to aggregate and report the results.</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About the integration within 802.1.6.3 framework:</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802.16.3 framework doesn’t prevent the usage of such IPPM metric.</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Client and Server can adopt all the guidelines specified in RFC 2681 to provide the RTT measurements.</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Even the timing synchronization between client and server is not prevented by the 802.16.3 framework.</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What is specifically added is the possibility to configure such measurement, assign proper identifiers to the session and finally concentrate the results at the Data Collector in a flexible way.</a:t>
            </a:r>
            <a:endParaRPr lang="en-US" altLang="en-US" sz="1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1124966" y="6356354"/>
            <a:ext cx="2895600" cy="365125"/>
          </a:xfrm>
          <a:prstGeom prst="rect">
            <a:avLst/>
          </a:prstGeom>
        </p:spPr>
        <p:txBody>
          <a:bodyPr/>
          <a:lstStyle/>
          <a:p>
            <a:r>
              <a:rPr lang="en-US" smtClean="0">
                <a:solidFill>
                  <a:srgbClr val="000000"/>
                </a:solidFill>
              </a:rPr>
              <a:t>For 802.16.3 WG discussion only</a:t>
            </a:r>
            <a:endParaRPr lang="en-US" dirty="0">
              <a:solidFill>
                <a:srgbClr val="000000"/>
              </a:solidFill>
            </a:endParaRPr>
          </a:p>
        </p:txBody>
      </p:sp>
    </p:spTree>
    <p:extLst>
      <p:ext uri="{BB962C8B-B14F-4D97-AF65-F5344CB8AC3E}">
        <p14:creationId xmlns:p14="http://schemas.microsoft.com/office/powerpoint/2010/main" val="1182721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586" y="914400"/>
            <a:ext cx="721992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RTT RFC2681 and 802.16.3 IW (1/2)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609600" y="6446360"/>
            <a:ext cx="2895600" cy="365125"/>
          </a:xfrm>
          <a:prstGeom prst="rect">
            <a:avLst/>
          </a:prstGeom>
        </p:spPr>
        <p:txBody>
          <a:bodyPr/>
          <a:lstStyle/>
          <a:p>
            <a:r>
              <a:rPr lang="en-US" dirty="0" smtClean="0">
                <a:solidFill>
                  <a:srgbClr val="000000"/>
                </a:solidFill>
              </a:rPr>
              <a:t>For 802.16.3 WG discussion only</a:t>
            </a:r>
            <a:endParaRPr lang="en-US" dirty="0">
              <a:solidFill>
                <a:srgbClr val="000000"/>
              </a:solidFill>
            </a:endParaRPr>
          </a:p>
        </p:txBody>
      </p:sp>
      <p:sp>
        <p:nvSpPr>
          <p:cNvPr id="6" name="TextBox 5"/>
          <p:cNvSpPr txBox="1"/>
          <p:nvPr/>
        </p:nvSpPr>
        <p:spPr>
          <a:xfrm>
            <a:off x="3276600" y="958908"/>
            <a:ext cx="2922595" cy="230832"/>
          </a:xfrm>
          <a:prstGeom prst="rect">
            <a:avLst/>
          </a:prstGeom>
          <a:noFill/>
        </p:spPr>
        <p:txBody>
          <a:bodyPr wrap="none" rtlCol="0">
            <a:spAutoFit/>
          </a:bodyPr>
          <a:lstStyle/>
          <a:p>
            <a:r>
              <a:rPr lang="en-US" sz="900" i="1" dirty="0" smtClean="0">
                <a:latin typeface="Arial" panose="020B0604020202020204" pitchFamily="34" charset="0"/>
                <a:cs typeface="Arial" panose="020B0604020202020204" pitchFamily="34" charset="0"/>
              </a:rPr>
              <a:t>It has been omitted the initial phase with DNS queries</a:t>
            </a:r>
            <a:endParaRPr lang="en-US" sz="900" i="1" dirty="0">
              <a:latin typeface="Arial" panose="020B0604020202020204" pitchFamily="34" charset="0"/>
              <a:cs typeface="Arial" panose="020B0604020202020204" pitchFamily="34" charset="0"/>
            </a:endParaRPr>
          </a:p>
        </p:txBody>
      </p:sp>
      <p:sp>
        <p:nvSpPr>
          <p:cNvPr id="7" name="Content Placeholder 2"/>
          <p:cNvSpPr>
            <a:spLocks noGrp="1"/>
          </p:cNvSpPr>
          <p:nvPr>
            <p:ph idx="1"/>
          </p:nvPr>
        </p:nvSpPr>
        <p:spPr>
          <a:xfrm>
            <a:off x="76200" y="914400"/>
            <a:ext cx="1828800" cy="5188688"/>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This synthetic message flow is related to the integration of IPPM RTT within the 802.16.3 framework.</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Note that, after the initial 802.16.3 phases, there is a dialogue for establishing the connection to TWAN Server.</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RTT Packet flows and related Ack messages allow the RTT calculation, followed by an optional calibration phase.</a:t>
            </a:r>
            <a:endParaRPr lang="en-US" altLang="en-US"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782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a:t>
            </a:r>
            <a:r>
              <a:rPr lang="en-US" sz="2400" dirty="0">
                <a:latin typeface="Arial" panose="020B0604020202020204" pitchFamily="34" charset="0"/>
                <a:cs typeface="Arial" panose="020B0604020202020204" pitchFamily="34" charset="0"/>
              </a:rPr>
              <a:t>RTT RFC2681 and </a:t>
            </a:r>
            <a:r>
              <a:rPr lang="en-US" sz="2400" dirty="0" smtClean="0">
                <a:latin typeface="Arial" panose="020B0604020202020204" pitchFamily="34" charset="0"/>
                <a:cs typeface="Arial" panose="020B0604020202020204" pitchFamily="34" charset="0"/>
              </a:rPr>
              <a:t>802.16.3 IW (2/2)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152400" y="6400800"/>
            <a:ext cx="2895600" cy="365125"/>
          </a:xfrm>
          <a:prstGeom prst="rect">
            <a:avLst/>
          </a:prstGeom>
        </p:spPr>
        <p:txBody>
          <a:bodyPr/>
          <a:lstStyle/>
          <a:p>
            <a:r>
              <a:rPr lang="en-US" dirty="0" smtClean="0">
                <a:solidFill>
                  <a:srgbClr val="000000"/>
                </a:solidFill>
              </a:rPr>
              <a:t>For 802.16.3 WG discussion only</a:t>
            </a:r>
            <a:endParaRPr lang="en-US" dirty="0">
              <a:solidFill>
                <a:srgbClr val="00000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14400"/>
            <a:ext cx="6591739"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a:spLocks noGrp="1"/>
          </p:cNvSpPr>
          <p:nvPr>
            <p:ph idx="1"/>
          </p:nvPr>
        </p:nvSpPr>
        <p:spPr>
          <a:xfrm>
            <a:off x="304800" y="914400"/>
            <a:ext cx="1828800" cy="5188688"/>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Once the measurement is done, it could be possible transferring the results to the Data Collector with usual 802.16.3 mechanism.</a:t>
            </a:r>
            <a:endParaRPr lang="en-US" altLang="en-US"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71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algn="l"/>
            <a:r>
              <a:rPr lang="en-US" sz="2000" dirty="0" smtClean="0">
                <a:latin typeface="Arial" panose="020B0604020202020204" pitchFamily="34" charset="0"/>
                <a:cs typeface="Arial" panose="020B0604020202020204" pitchFamily="34" charset="0"/>
              </a:rPr>
              <a:t>Example of passive RTT measurement over 802.16.3 framework</a:t>
            </a:r>
            <a:endParaRPr lang="en-US" sz="2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685800"/>
            <a:ext cx="8458200" cy="56388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Passive measurements are basically different from active ones, due to the fact that the peers are exchanging real traffic (not test traffic) under real user experience </a:t>
            </a:r>
            <a:r>
              <a:rPr lang="en-US" altLang="en-US" sz="1400" dirty="0">
                <a:latin typeface="Arial" panose="020B0604020202020204" pitchFamily="34" charset="0"/>
                <a:cs typeface="Arial" panose="020B0604020202020204" pitchFamily="34" charset="0"/>
              </a:rPr>
              <a:t>conditions. </a:t>
            </a:r>
            <a:endParaRPr lang="en-US" altLang="en-US" sz="1400" dirty="0" smtClean="0">
              <a:latin typeface="Arial" panose="020B0604020202020204" pitchFamily="34" charset="0"/>
              <a:cs typeface="Arial" panose="020B0604020202020204" pitchFamily="34" charset="0"/>
            </a:endParaRP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802.16.3 architecture considers both active and passive measurements in principle.</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So, let’s make an example of a typical well-known measurement, as the “Packet loss”, and the implications of implementing it within such 802.16.3 architecture. RFC 2680 </a:t>
            </a:r>
            <a:r>
              <a:rPr lang="en-US" altLang="en-US" sz="1400" dirty="0">
                <a:latin typeface="Arial" panose="020B0604020202020204" pitchFamily="34" charset="0"/>
                <a:cs typeface="Arial" panose="020B0604020202020204" pitchFamily="34" charset="0"/>
              </a:rPr>
              <a:t>specification </a:t>
            </a:r>
            <a:r>
              <a:rPr lang="en-US" altLang="en-US" sz="1400" dirty="0" smtClean="0">
                <a:latin typeface="Arial" panose="020B0604020202020204" pitchFamily="34" charset="0"/>
                <a:cs typeface="Arial" panose="020B0604020202020204" pitchFamily="34" charset="0"/>
              </a:rPr>
              <a:t>is related </a:t>
            </a:r>
            <a:r>
              <a:rPr lang="en-US" altLang="en-US" sz="1400" dirty="0">
                <a:latin typeface="Arial" panose="020B0604020202020204" pitchFamily="34" charset="0"/>
                <a:cs typeface="Arial" panose="020B0604020202020204" pitchFamily="34" charset="0"/>
              </a:rPr>
              <a:t>to the </a:t>
            </a:r>
            <a:r>
              <a:rPr lang="en-US" altLang="en-US" sz="1400" dirty="0" smtClean="0">
                <a:latin typeface="Arial" panose="020B0604020202020204" pitchFamily="34" charset="0"/>
                <a:cs typeface="Arial" panose="020B0604020202020204" pitchFamily="34" charset="0"/>
              </a:rPr>
              <a:t>definition </a:t>
            </a:r>
            <a:r>
              <a:rPr lang="en-US" altLang="en-US" sz="1400" dirty="0">
                <a:latin typeface="Arial" panose="020B0604020202020204" pitchFamily="34" charset="0"/>
                <a:cs typeface="Arial" panose="020B0604020202020204" pitchFamily="34" charset="0"/>
              </a:rPr>
              <a:t>of Packet loss </a:t>
            </a:r>
            <a:r>
              <a:rPr lang="en-US" altLang="en-US" sz="1400" dirty="0" smtClean="0">
                <a:latin typeface="Arial" panose="020B0604020202020204" pitchFamily="34" charset="0"/>
                <a:cs typeface="Arial" panose="020B0604020202020204" pitchFamily="34" charset="0"/>
              </a:rPr>
              <a:t>active test. </a:t>
            </a:r>
            <a:endParaRPr lang="en-US" altLang="en-US" sz="1400" dirty="0">
              <a:latin typeface="Arial" panose="020B0604020202020204" pitchFamily="34" charset="0"/>
              <a:cs typeface="Arial" panose="020B0604020202020204" pitchFamily="34" charset="0"/>
            </a:endParaRP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Let’s restrict for the moment the “Packet loss” measurement definition to one of the typical protocols involved in a VoIP call, the RTP protocol.</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One possibility to infer “Packet loss” measurement is to monitor the information within the RTCP reports, that include the “Packet lost” information, while an alternative option is monitoring directly the RTP packets sequence numbers to detect lost packets, based on missing sequence numbers. Then it can be applied for example the algorithm specified in RFC 3550 Appendix A.3 to compute the metric.</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In any case, a Software Agent running on a mobile (Client-UE) could monitor passively the RTP traffic to a certain destination and measure the number of lost packets in a specific timeframe. This is a measurement instance that can be considered for example to compute Max, Min, and Mean values or eventually populating “bin” values.</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Now, about the integration within 802.16.3 framework:</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802.16.3 framework doesn’t prevent the usage of passive metrics, configuring a specific passive measurement to the client.</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Based on this configuration the Client should activate the Software Agent running the passive measurements just configured.</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At the end of the measurement period, configured as well by the Controller, the Software Agent can download the results (for example as min/max/mean values or bin values), correlated with the specific destinations and services involved.</a:t>
            </a:r>
          </a:p>
        </p:txBody>
      </p:sp>
      <p:sp>
        <p:nvSpPr>
          <p:cNvPr id="4" name="Footer Placeholder 3"/>
          <p:cNvSpPr>
            <a:spLocks noGrp="1"/>
          </p:cNvSpPr>
          <p:nvPr>
            <p:ph type="ftr" sz="quarter" idx="4294967295"/>
          </p:nvPr>
        </p:nvSpPr>
        <p:spPr>
          <a:xfrm>
            <a:off x="1124966" y="6356354"/>
            <a:ext cx="2895600" cy="365125"/>
          </a:xfrm>
          <a:prstGeom prst="rect">
            <a:avLst/>
          </a:prstGeom>
        </p:spPr>
        <p:txBody>
          <a:bodyPr/>
          <a:lstStyle/>
          <a:p>
            <a:r>
              <a:rPr lang="en-US" smtClean="0">
                <a:solidFill>
                  <a:srgbClr val="000000"/>
                </a:solidFill>
              </a:rPr>
              <a:t>For 802.16.3 WG discussion only</a:t>
            </a:r>
            <a:endParaRPr lang="en-US" dirty="0">
              <a:solidFill>
                <a:srgbClr val="000000"/>
              </a:solidFill>
            </a:endParaRPr>
          </a:p>
        </p:txBody>
      </p:sp>
    </p:spTree>
    <p:extLst>
      <p:ext uri="{BB962C8B-B14F-4D97-AF65-F5344CB8AC3E}">
        <p14:creationId xmlns:p14="http://schemas.microsoft.com/office/powerpoint/2010/main" val="3059673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latin typeface="Arial" panose="020B0604020202020204" pitchFamily="34" charset="0"/>
                <a:cs typeface="Arial" panose="020B0604020202020204" pitchFamily="34" charset="0"/>
              </a:rPr>
              <a:t>Goal of the document</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830763"/>
          </a:xfrm>
        </p:spPr>
        <p:txBody>
          <a:bodyPr/>
          <a:lstStyle/>
          <a:p>
            <a:pPr marL="0" indent="0">
              <a:buClr>
                <a:srgbClr val="C00000"/>
              </a:buClr>
              <a:buNone/>
            </a:pPr>
            <a:r>
              <a:rPr lang="en-US" altLang="en-US" sz="2400" dirty="0">
                <a:latin typeface="Arial" panose="020B0604020202020204" pitchFamily="34" charset="0"/>
                <a:cs typeface="Arial" panose="020B0604020202020204" pitchFamily="34" charset="0"/>
              </a:rPr>
              <a:t>Allow discussion on </a:t>
            </a:r>
            <a:r>
              <a:rPr lang="en-US" altLang="en-US" sz="2400" dirty="0" smtClean="0">
                <a:latin typeface="Arial" panose="020B0604020202020204" pitchFamily="34" charset="0"/>
                <a:cs typeface="Arial" panose="020B0604020202020204" pitchFamily="34" charset="0"/>
              </a:rPr>
              <a:t>“</a:t>
            </a:r>
            <a:r>
              <a:rPr lang="en-US" altLang="en-US" sz="2400" dirty="0">
                <a:latin typeface="Arial" panose="020B0604020202020204" pitchFamily="34" charset="0"/>
                <a:cs typeface="Arial" panose="020B0604020202020204" pitchFamily="34" charset="0"/>
              </a:rPr>
              <a:t>active” or “passive” measurements integration over </a:t>
            </a:r>
            <a:r>
              <a:rPr lang="en-US" altLang="en-US" sz="2400" dirty="0" smtClean="0">
                <a:latin typeface="Arial" panose="020B0604020202020204" pitchFamily="34" charset="0"/>
                <a:cs typeface="Arial" panose="020B0604020202020204" pitchFamily="34" charset="0"/>
              </a:rPr>
              <a:t>802.16.3 by means of:</a:t>
            </a:r>
            <a:endParaRPr lang="en-US" altLang="en-US" sz="2400" dirty="0">
              <a:latin typeface="Arial" panose="020B0604020202020204" pitchFamily="34" charset="0"/>
              <a:cs typeface="Arial" panose="020B0604020202020204" pitchFamily="34" charset="0"/>
            </a:endParaRPr>
          </a:p>
          <a:p>
            <a:pPr lvl="1">
              <a:buClr>
                <a:srgbClr val="C00000"/>
              </a:buClr>
            </a:pPr>
            <a:r>
              <a:rPr lang="en-US" altLang="en-US" sz="2000" dirty="0">
                <a:latin typeface="Arial" panose="020B0604020202020204" pitchFamily="34" charset="0"/>
                <a:cs typeface="Arial" panose="020B0604020202020204" pitchFamily="34" charset="0"/>
              </a:rPr>
              <a:t>A proposal about IPPM measurements </a:t>
            </a:r>
            <a:r>
              <a:rPr lang="en-US" altLang="en-US" sz="2000" dirty="0" smtClean="0">
                <a:latin typeface="Arial" panose="020B0604020202020204" pitchFamily="34" charset="0"/>
                <a:cs typeface="Arial" panose="020B0604020202020204" pitchFamily="34" charset="0"/>
              </a:rPr>
              <a:t>protocols integration </a:t>
            </a:r>
            <a:r>
              <a:rPr lang="en-US" altLang="en-US" sz="2000" dirty="0">
                <a:latin typeface="Arial" panose="020B0604020202020204" pitchFamily="34" charset="0"/>
                <a:cs typeface="Arial" panose="020B0604020202020204" pitchFamily="34" charset="0"/>
              </a:rPr>
              <a:t>over the 802.16.3 architecture environment.</a:t>
            </a:r>
          </a:p>
          <a:p>
            <a:pPr lvl="1">
              <a:buClr>
                <a:srgbClr val="C00000"/>
              </a:buClr>
            </a:pPr>
            <a:r>
              <a:rPr lang="en-US" altLang="en-US" sz="2000" dirty="0" smtClean="0">
                <a:latin typeface="Arial" panose="020B0604020202020204" pitchFamily="34" charset="0"/>
                <a:cs typeface="Arial" panose="020B0604020202020204" pitchFamily="34" charset="0"/>
              </a:rPr>
              <a:t>An example of a possible IPPM active measurement integration over the 802.16.3 architecture environment.</a:t>
            </a:r>
          </a:p>
          <a:p>
            <a:pPr lvl="1">
              <a:buClr>
                <a:srgbClr val="C00000"/>
              </a:buClr>
            </a:pPr>
            <a:r>
              <a:rPr lang="en-US" altLang="en-US" sz="2000" dirty="0" smtClean="0">
                <a:latin typeface="Arial" panose="020B0604020202020204" pitchFamily="34" charset="0"/>
                <a:cs typeface="Arial" panose="020B0604020202020204" pitchFamily="34" charset="0"/>
              </a:rPr>
              <a:t>An example of a possible passive measurement integration over the 802.16.3 architecture environment.</a:t>
            </a:r>
          </a:p>
        </p:txBody>
      </p:sp>
      <p:sp>
        <p:nvSpPr>
          <p:cNvPr id="4" name="Footer Placeholder 3"/>
          <p:cNvSpPr>
            <a:spLocks noGrp="1"/>
          </p:cNvSpPr>
          <p:nvPr>
            <p:ph type="ftr" sz="quarter" idx="4294967295"/>
          </p:nvPr>
        </p:nvSpPr>
        <p:spPr>
          <a:xfrm>
            <a:off x="1124966" y="6356354"/>
            <a:ext cx="2895600" cy="365125"/>
          </a:xfrm>
          <a:prstGeom prst="rect">
            <a:avLst/>
          </a:prstGeom>
        </p:spPr>
        <p:txBody>
          <a:bodyPr/>
          <a:lstStyle/>
          <a:p>
            <a:r>
              <a:rPr lang="en-US" smtClean="0"/>
              <a:t>For 802.16.3 WG discussion only</a:t>
            </a:r>
            <a:endParaRPr lang="en-US" dirty="0"/>
          </a:p>
        </p:txBody>
      </p:sp>
    </p:spTree>
    <p:extLst>
      <p:ext uri="{BB962C8B-B14F-4D97-AF65-F5344CB8AC3E}">
        <p14:creationId xmlns:p14="http://schemas.microsoft.com/office/powerpoint/2010/main" val="1764310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latin typeface="Arial" panose="020B0604020202020204" pitchFamily="34" charset="0"/>
                <a:cs typeface="Arial" panose="020B0604020202020204" pitchFamily="34" charset="0"/>
              </a:rPr>
              <a:t>Recap of available IPPM documents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4953000"/>
          </a:xfrm>
        </p:spPr>
        <p:txBody>
          <a:bodyPr/>
          <a:lstStyle/>
          <a:p>
            <a:pPr marL="285750" indent="-285750">
              <a:buClr>
                <a:srgbClr val="C00000"/>
              </a:buClr>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Summary of IPPM-related specifications is available at: </a:t>
            </a:r>
            <a:r>
              <a:rPr lang="en-US" altLang="en-US" sz="1600" dirty="0">
                <a:latin typeface="Arial" panose="020B0604020202020204" pitchFamily="34" charset="0"/>
                <a:cs typeface="Arial" panose="020B0604020202020204" pitchFamily="34" charset="0"/>
                <a:hlinkClick r:id="rId2"/>
              </a:rPr>
              <a:t>http://datatracker.ietf.org/wg/ippm/</a:t>
            </a:r>
            <a:r>
              <a:rPr lang="en-US" altLang="en-US" sz="1600" dirty="0">
                <a:latin typeface="Arial" panose="020B0604020202020204" pitchFamily="34" charset="0"/>
                <a:cs typeface="Arial" panose="020B0604020202020204" pitchFamily="34" charset="0"/>
              </a:rPr>
              <a:t> </a:t>
            </a:r>
          </a:p>
          <a:p>
            <a:pPr marL="285750" indent="-285750">
              <a:buClr>
                <a:srgbClr val="C00000"/>
              </a:buClr>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There are either stable specifications or drafts related to new proposals (I-D Initial Default state</a:t>
            </a:r>
            <a:r>
              <a:rPr lang="en-US" altLang="en-US" sz="1600" dirty="0" smtClean="0">
                <a:latin typeface="Arial" panose="020B0604020202020204" pitchFamily="34" charset="0"/>
                <a:cs typeface="Arial" panose="020B0604020202020204" pitchFamily="34" charset="0"/>
              </a:rPr>
              <a:t>).</a:t>
            </a:r>
          </a:p>
          <a:p>
            <a:pPr marL="285750">
              <a:buClr>
                <a:srgbClr val="C00000"/>
              </a:buClr>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A couple of specifications describe the so called “</a:t>
            </a:r>
            <a:r>
              <a:rPr lang="en-US" sz="1600" dirty="0">
                <a:latin typeface="Arial" panose="020B0604020202020204" pitchFamily="34" charset="0"/>
                <a:cs typeface="Arial" panose="020B0604020202020204" pitchFamily="34" charset="0"/>
              </a:rPr>
              <a:t>Two-Way Active Measurement Protocol” (TWAMP) and the “One-way Active Measurement Protocol” (OWAMP)</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These protocols are dedicated to activation, control and results’ collection for one-way or two-way metrics</a:t>
            </a:r>
            <a:r>
              <a:rPr lang="en-US" altLang="en-US" sz="1400" dirty="0" smtClean="0">
                <a:latin typeface="Arial" panose="020B0604020202020204" pitchFamily="34" charset="0"/>
                <a:cs typeface="Arial" panose="020B0604020202020204" pitchFamily="34" charset="0"/>
              </a:rPr>
              <a:t>.</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specifications are RFC 5357 (TWAMP) and RFC 4656 (OWAMP).</a:t>
            </a:r>
            <a:endParaRPr lang="en-US" altLang="en-US" sz="1400" dirty="0">
              <a:latin typeface="Arial" panose="020B0604020202020204" pitchFamily="34" charset="0"/>
              <a:cs typeface="Arial" panose="020B0604020202020204" pitchFamily="34" charset="0"/>
            </a:endParaRPr>
          </a:p>
          <a:p>
            <a:pPr marL="285750" indent="-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IPPM specified metrics are </a:t>
            </a:r>
            <a:r>
              <a:rPr lang="en-US" altLang="en-US" sz="1600" dirty="0">
                <a:latin typeface="Arial" panose="020B0604020202020204" pitchFamily="34" charset="0"/>
                <a:cs typeface="Arial" panose="020B0604020202020204" pitchFamily="34" charset="0"/>
              </a:rPr>
              <a:t>related to the active test scenario (so called Type-T testing).</a:t>
            </a:r>
          </a:p>
          <a:p>
            <a:pPr marL="285750" indent="-285750">
              <a:buClr>
                <a:srgbClr val="C00000"/>
              </a:buClr>
              <a:buFont typeface="Arial" panose="020B0604020202020204" pitchFamily="34" charset="0"/>
              <a:buChar char="•"/>
            </a:pPr>
            <a:r>
              <a:rPr lang="en-US" altLang="en-US" sz="1600" dirty="0">
                <a:latin typeface="Arial" panose="020B0604020202020204" pitchFamily="34" charset="0"/>
                <a:cs typeface="Arial" panose="020B0604020202020204" pitchFamily="34" charset="0"/>
              </a:rPr>
              <a:t>There are several IP Performance metrics defined, </a:t>
            </a:r>
            <a:r>
              <a:rPr lang="en-US" altLang="en-US" sz="1600" dirty="0" smtClean="0">
                <a:latin typeface="Arial" panose="020B0604020202020204" pitchFamily="34" charset="0"/>
                <a:cs typeface="Arial" panose="020B0604020202020204" pitchFamily="34" charset="0"/>
              </a:rPr>
              <a:t>as for </a:t>
            </a:r>
            <a:r>
              <a:rPr lang="en-US" altLang="en-US" sz="1600" dirty="0">
                <a:latin typeface="Arial" panose="020B0604020202020204" pitchFamily="34" charset="0"/>
                <a:cs typeface="Arial" panose="020B0604020202020204" pitchFamily="34" charset="0"/>
              </a:rPr>
              <a:t>example:</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ROUND TRIP DELAY</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ONE-WAY CONNECTIVITY</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ONE-WAY DELAY</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ONE-WAY LOSS</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LOSS DISTRIBUTION, LOSS PATTERNS</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JITTER</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ROUND TRIP PACKET LOSS</a:t>
            </a:r>
          </a:p>
          <a:p>
            <a:pPr marL="685800" lvl="1">
              <a:buClr>
                <a:srgbClr val="C00000"/>
              </a:buClr>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TCP THROUGHPUT</a:t>
            </a:r>
          </a:p>
          <a:p>
            <a:pPr marL="685800" lvl="1">
              <a:buClr>
                <a:srgbClr val="C00000"/>
              </a:buClr>
              <a:buFont typeface="Arial" panose="020B0604020202020204" pitchFamily="34" charset="0"/>
              <a:buChar char="•"/>
            </a:pPr>
            <a:r>
              <a:rPr lang="en-US" altLang="en-US" sz="1200" dirty="0" smtClean="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4294967295"/>
          </p:nvPr>
        </p:nvSpPr>
        <p:spPr>
          <a:xfrm>
            <a:off x="1124966" y="6356354"/>
            <a:ext cx="2895600" cy="365125"/>
          </a:xfrm>
          <a:prstGeom prst="rect">
            <a:avLst/>
          </a:prstGeom>
        </p:spPr>
        <p:txBody>
          <a:bodyPr/>
          <a:lstStyle/>
          <a:p>
            <a:r>
              <a:rPr lang="en-US" smtClean="0"/>
              <a:t>For 802.16.3 WG discussion only</a:t>
            </a:r>
            <a:endParaRPr lang="en-US" dirty="0"/>
          </a:p>
        </p:txBody>
      </p:sp>
    </p:spTree>
    <p:extLst>
      <p:ext uri="{BB962C8B-B14F-4D97-AF65-F5344CB8AC3E}">
        <p14:creationId xmlns:p14="http://schemas.microsoft.com/office/powerpoint/2010/main" val="3405048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457200" y="340006"/>
            <a:ext cx="8229600" cy="617352"/>
          </a:xfrm>
        </p:spPr>
        <p:txBody>
          <a:bodyPr>
            <a:noAutofit/>
          </a:bodyPr>
          <a:lstStyle/>
          <a:p>
            <a:pPr algn="l"/>
            <a:r>
              <a:rPr lang="en-US" altLang="en-US" sz="2400" dirty="0" smtClean="0">
                <a:latin typeface="Arial" panose="020B0604020202020204" pitchFamily="34" charset="0"/>
                <a:cs typeface="Arial" panose="020B0604020202020204" pitchFamily="34" charset="0"/>
              </a:rPr>
              <a:t>Interworking of TWAMP with 802.16.3 architecture</a:t>
            </a:r>
          </a:p>
        </p:txBody>
      </p:sp>
      <p:graphicFrame>
        <p:nvGraphicFramePr>
          <p:cNvPr id="59" name="Group 74"/>
          <p:cNvGraphicFramePr>
            <a:graphicFrameLocks noGrp="1"/>
          </p:cNvGraphicFramePr>
          <p:nvPr>
            <p:ph sz="half" idx="4294967295"/>
            <p:extLst>
              <p:ext uri="{D42A27DB-BD31-4B8C-83A1-F6EECF244321}">
                <p14:modId xmlns:p14="http://schemas.microsoft.com/office/powerpoint/2010/main" val="3766891391"/>
              </p:ext>
            </p:extLst>
          </p:nvPr>
        </p:nvGraphicFramePr>
        <p:xfrm>
          <a:off x="381000" y="990600"/>
          <a:ext cx="8458200" cy="5196844"/>
        </p:xfrm>
        <a:graphic>
          <a:graphicData uri="http://schemas.openxmlformats.org/drawingml/2006/table">
            <a:tbl>
              <a:tblPr/>
              <a:tblGrid>
                <a:gridCol w="914400"/>
                <a:gridCol w="5467696"/>
                <a:gridCol w="2076104"/>
              </a:tblGrid>
              <a:tr h="228160">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tx1"/>
                          </a:solidFill>
                          <a:effectLst/>
                          <a:latin typeface="Arial" charset="0"/>
                        </a:rPr>
                        <a:t>Protocol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F37B"/>
                    </a:solidFill>
                  </a:tcPr>
                </a:tc>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tx1"/>
                          </a:solidFill>
                          <a:effectLst/>
                          <a:latin typeface="Arial" charset="0"/>
                        </a:rPr>
                        <a:t>Basics on TWAMP protocol</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F37B"/>
                    </a:solidFill>
                  </a:tcPr>
                </a:tc>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bg1"/>
                          </a:solidFill>
                          <a:effectLst/>
                          <a:latin typeface="Arial" charset="0"/>
                        </a:rPr>
                        <a:t>802.16.3</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r>
              <a:tr h="4496240">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1" i="1" u="none" strike="noStrike" cap="none" normalizeH="0" baseline="0" dirty="0" smtClean="0">
                          <a:ln>
                            <a:noFill/>
                          </a:ln>
                          <a:solidFill>
                            <a:schemeClr val="tx1"/>
                          </a:solidFill>
                          <a:effectLst/>
                          <a:latin typeface="Arial" charset="0"/>
                        </a:rPr>
                        <a:t>TWAMP</a:t>
                      </a:r>
                    </a:p>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1" i="1" u="none" strike="noStrike" cap="none" normalizeH="0" baseline="0" dirty="0" smtClean="0">
                          <a:ln>
                            <a:noFill/>
                          </a:ln>
                          <a:solidFill>
                            <a:schemeClr val="tx1"/>
                          </a:solidFill>
                          <a:effectLst/>
                          <a:latin typeface="Arial" charset="0"/>
                        </a:rPr>
                        <a:t>(Two Way Active Measurement Protocol)</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TWAMP is defined in RFC 5357 and it is related to two-way active measurements (e.g. round trip measurements).</a:t>
                      </a:r>
                    </a:p>
                    <a:p>
                      <a:pPr marL="0" marR="0" lvl="0" indent="0" algn="l"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The Logical entities defined in TWAMP are: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Session-Sender (sending endpoint)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Session-Reflector (it is also the Session-Receiver endpoint)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Control-Client (it initiates the session and start/stop it)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Server (it manages the test sessions and eventually configure the pre-test status of endpoints)</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Control-Client and Session-Sender can be co-located (let’s name it CC-SS); the same for Session-Reflector and Server (SR-S, in this case).</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Control Client and Server are connected via a TCP connection over a well-known port #862.</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They negotiate security for both integrity and encryption.</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Control-Client request establishment of a test session with a TWAMP Control message sent to the server, that responds back for acceptance.</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All test session starts with a Start-Session message, acknowledged by the Server.</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Session-Sender sends test packet to Session-Reflector that responds accordingly to the test. These packets are sent via UDP protocol.</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The control and test messages from Control-Client/Session-Sender and from Session-Reflector/Server are the following:</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1" u="none" strike="noStrike" cap="none" normalizeH="0" baseline="0" dirty="0" smtClean="0">
                          <a:ln>
                            <a:noFill/>
                          </a:ln>
                          <a:solidFill>
                            <a:schemeClr val="tx1"/>
                          </a:solidFill>
                          <a:effectLst/>
                          <a:latin typeface="Arial" charset="0"/>
                        </a:rPr>
                        <a:t>            CC-SS                                      SR-S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Request-TW-Session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Accept-Session </a:t>
                      </a:r>
                      <a:r>
                        <a:rPr kumimoji="0" lang="en-US" sz="800" b="0" i="0" u="none" strike="noStrike" cap="none" normalizeH="0" baseline="0" dirty="0" smtClean="0">
                          <a:ln>
                            <a:noFill/>
                          </a:ln>
                          <a:solidFill>
                            <a:schemeClr val="tx1"/>
                          </a:solidFill>
                          <a:effectLst/>
                          <a:latin typeface="Arial" charset="0"/>
                        </a:rPr>
                        <a:t>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Start-Sessions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Start-Ack</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TWAMP-Test Packet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TWAMP-Test Packet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Continue the test with additional packets sent ….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…continue the test with additional packets sent back</a:t>
                      </a:r>
                      <a:endParaRPr kumimoji="0" lang="en-US" sz="800" b="0" i="0" u="none" strike="noStrike" cap="none" normalizeH="0" baseline="0" dirty="0" smtClean="0">
                        <a:ln>
                          <a:noFill/>
                        </a:ln>
                        <a:solidFill>
                          <a:schemeClr val="tx1"/>
                        </a:solidFill>
                        <a:effectLst/>
                        <a:latin typeface="Arial" charset="0"/>
                      </a:endParaRP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Stop-Sessions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a:t>
                      </a:r>
                      <a:endParaRPr kumimoji="0" lang="en-US" sz="800" b="0" i="0" u="none" strike="noStrike" cap="none" normalizeH="0" baseline="0" dirty="0" smtClean="0">
                        <a:ln>
                          <a:noFill/>
                        </a:ln>
                        <a:solidFill>
                          <a:schemeClr val="tx1"/>
                        </a:solidFill>
                        <a:effectLst/>
                        <a:latin typeface="Arial" charset="0"/>
                      </a:endParaRP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The </a:t>
                      </a:r>
                      <a:r>
                        <a:rPr kumimoji="0" lang="en-US" sz="800" b="0" i="0" u="none" strike="noStrike" cap="none" normalizeH="0" baseline="0" dirty="0" smtClean="0">
                          <a:ln>
                            <a:noFill/>
                          </a:ln>
                          <a:solidFill>
                            <a:schemeClr val="tx1"/>
                          </a:solidFill>
                          <a:effectLst/>
                          <a:latin typeface="Arial" charset="0"/>
                        </a:rPr>
                        <a:t>Session-Reflector/Server is stopping all the sessions indicated in the received      </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                          `                         message.</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Control-Client sends a stop message for terminating one or more sessions from the same endpoint.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40000"/>
                        </a:spcBef>
                        <a:spcAft>
                          <a:spcPct val="0"/>
                        </a:spcAft>
                        <a:buClr>
                          <a:schemeClr val="tx2"/>
                        </a:buClr>
                        <a:buSzTx/>
                        <a:buFont typeface="Arial" panose="020B0604020202020204" pitchFamily="34" charset="0"/>
                        <a:buNone/>
                        <a:tabLst/>
                      </a:pPr>
                      <a:r>
                        <a:rPr kumimoji="0" lang="en-US" sz="800" b="0" i="1" u="none" strike="noStrike" cap="none" normalizeH="0" baseline="0" dirty="0" smtClean="0">
                          <a:ln>
                            <a:noFill/>
                          </a:ln>
                          <a:solidFill>
                            <a:schemeClr val="tx1"/>
                          </a:solidFill>
                          <a:effectLst/>
                          <a:latin typeface="Arial" charset="0"/>
                        </a:rPr>
                        <a:t>The logical entities are:</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Client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Controller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Server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Data Collector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endParaRPr kumimoji="0" lang="en-US" sz="800" b="0" i="1" u="none" strike="noStrike" cap="none" normalizeH="0" baseline="0" dirty="0" smtClean="0">
                        <a:ln>
                          <a:noFill/>
                        </a:ln>
                        <a:solidFill>
                          <a:schemeClr val="tx1"/>
                        </a:solidFill>
                        <a:effectLst/>
                        <a:latin typeface="Arial" charset="0"/>
                      </a:endParaRP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Client can be mapped to Session-Sender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Server has a role similar to Session-Reflector and partly to Server in TWAMP.</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Data Collector is not there in TWAMP</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802.16.3 Controller is not there with the same functionalities in TWAMP: part of its functionalities are included in TWAMP Control-Client (those related to session initiation/start/stop), once it has been already chosen which test to perform.</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4294967295"/>
          </p:nvPr>
        </p:nvSpPr>
        <p:spPr>
          <a:xfrm>
            <a:off x="1124966" y="6356354"/>
            <a:ext cx="2895600" cy="365125"/>
          </a:xfrm>
          <a:prstGeom prst="rect">
            <a:avLst/>
          </a:prstGeom>
        </p:spPr>
        <p:txBody>
          <a:bodyPr/>
          <a:lstStyle/>
          <a:p>
            <a:r>
              <a:rPr lang="en-US" dirty="0" smtClean="0"/>
              <a:t>For 802.16.3 WG discussion only</a:t>
            </a:r>
            <a:endParaRPr lang="en-US" dirty="0"/>
          </a:p>
        </p:txBody>
      </p:sp>
    </p:spTree>
    <p:extLst>
      <p:ext uri="{BB962C8B-B14F-4D97-AF65-F5344CB8AC3E}">
        <p14:creationId xmlns:p14="http://schemas.microsoft.com/office/powerpoint/2010/main" val="2147974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TWAMP-802.16.3 IW (1/2)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381000" y="6400800"/>
            <a:ext cx="2895600" cy="365125"/>
          </a:xfrm>
          <a:prstGeom prst="rect">
            <a:avLst/>
          </a:prstGeom>
        </p:spPr>
        <p:txBody>
          <a:bodyPr/>
          <a:lstStyle/>
          <a:p>
            <a:r>
              <a:rPr lang="en-US" dirty="0" smtClean="0"/>
              <a:t>For 802.16.3 WG discussion only</a:t>
            </a:r>
            <a:endParaRPr lang="en-US" dirty="0"/>
          </a:p>
        </p:txBody>
      </p:sp>
      <p:sp>
        <p:nvSpPr>
          <p:cNvPr id="5" name="Content Placeholder 2"/>
          <p:cNvSpPr>
            <a:spLocks noGrp="1"/>
          </p:cNvSpPr>
          <p:nvPr>
            <p:ph idx="1"/>
          </p:nvPr>
        </p:nvSpPr>
        <p:spPr>
          <a:xfrm>
            <a:off x="228600" y="990600"/>
            <a:ext cx="1981200" cy="51816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basic idea for interworking TWAMP and 802.16.3 is  encapsulating the TWAMP dialogue into a 802.16.3 dialogue.</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This allows the 802.16.3 Controller to configure the test session and being informed about the session starting.</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At the same time, there’s the dialogue between Client and TWAMP server to establish the session.</a:t>
            </a:r>
            <a:endParaRPr lang="en-US" altLang="en-US" sz="1100" dirty="0" smtClean="0">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14400"/>
            <a:ext cx="6648450" cy="539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3875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TWAMP-802.16.3 IW (2/2)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152400" y="6400800"/>
            <a:ext cx="2895600" cy="365125"/>
          </a:xfrm>
          <a:prstGeom prst="rect">
            <a:avLst/>
          </a:prstGeom>
        </p:spPr>
        <p:txBody>
          <a:bodyPr/>
          <a:lstStyle/>
          <a:p>
            <a:r>
              <a:rPr lang="en-US" dirty="0" smtClean="0"/>
              <a:t>For 802.16.3 WG discussion only</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14400"/>
            <a:ext cx="6915922"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a:spLocks noGrp="1"/>
          </p:cNvSpPr>
          <p:nvPr>
            <p:ph idx="1"/>
          </p:nvPr>
        </p:nvSpPr>
        <p:spPr>
          <a:xfrm>
            <a:off x="228600" y="914400"/>
            <a:ext cx="1905000" cy="49530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Then, once the TWAMP test is completed, the 802.16.3 UE can proceed with the measurement transfer to the Data Collector.</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Finally the UE is informing either the 802.16.3 Controller or the TWAMP server about the termination of the session, with proper “stop” messaging.</a:t>
            </a:r>
            <a:endParaRPr lang="en-US" altLang="en-US"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5728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457200" y="152400"/>
            <a:ext cx="8229600" cy="617352"/>
          </a:xfrm>
        </p:spPr>
        <p:txBody>
          <a:bodyPr>
            <a:noAutofit/>
          </a:bodyPr>
          <a:lstStyle/>
          <a:p>
            <a:pPr algn="l"/>
            <a:r>
              <a:rPr lang="en-US" altLang="en-US" sz="2400" dirty="0" smtClean="0">
                <a:latin typeface="Arial" panose="020B0604020202020204" pitchFamily="34" charset="0"/>
                <a:cs typeface="Arial" panose="020B0604020202020204" pitchFamily="34" charset="0"/>
              </a:rPr>
              <a:t>Interworking of OWAMP with 802.16.3 architecture</a:t>
            </a:r>
          </a:p>
        </p:txBody>
      </p:sp>
      <p:graphicFrame>
        <p:nvGraphicFramePr>
          <p:cNvPr id="59" name="Group 74"/>
          <p:cNvGraphicFramePr>
            <a:graphicFrameLocks noGrp="1"/>
          </p:cNvGraphicFramePr>
          <p:nvPr>
            <p:ph sz="half" idx="4294967295"/>
            <p:extLst>
              <p:ext uri="{D42A27DB-BD31-4B8C-83A1-F6EECF244321}">
                <p14:modId xmlns:p14="http://schemas.microsoft.com/office/powerpoint/2010/main" val="2902441793"/>
              </p:ext>
            </p:extLst>
          </p:nvPr>
        </p:nvGraphicFramePr>
        <p:xfrm>
          <a:off x="228600" y="685800"/>
          <a:ext cx="8686800" cy="5715000"/>
        </p:xfrm>
        <a:graphic>
          <a:graphicData uri="http://schemas.openxmlformats.org/drawingml/2006/table">
            <a:tbl>
              <a:tblPr/>
              <a:tblGrid>
                <a:gridCol w="914400"/>
                <a:gridCol w="5877098"/>
                <a:gridCol w="1895302"/>
              </a:tblGrid>
              <a:tr h="228846">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tx1"/>
                          </a:solidFill>
                          <a:effectLst/>
                          <a:latin typeface="Arial" charset="0"/>
                        </a:rPr>
                        <a:t>Protocol </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F37B"/>
                    </a:solidFill>
                  </a:tcPr>
                </a:tc>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tx1"/>
                          </a:solidFill>
                          <a:effectLst/>
                          <a:latin typeface="Arial" charset="0"/>
                        </a:rPr>
                        <a:t>Basics on OWAMP protocol</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F37B"/>
                    </a:solidFill>
                  </a:tcPr>
                </a:tc>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900" b="1" i="1" u="none" strike="noStrike" cap="none" normalizeH="0" baseline="0" dirty="0" smtClean="0">
                          <a:ln>
                            <a:noFill/>
                          </a:ln>
                          <a:solidFill>
                            <a:schemeClr val="bg1"/>
                          </a:solidFill>
                          <a:effectLst/>
                          <a:latin typeface="Arial" charset="0"/>
                        </a:rPr>
                        <a:t>802.16.3</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r>
              <a:tr h="5486154">
                <a:tc>
                  <a:txBody>
                    <a:bodyPr/>
                    <a:lstStyle/>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1" i="1" u="none" strike="noStrike" cap="none" normalizeH="0" baseline="0" dirty="0" smtClean="0">
                          <a:ln>
                            <a:noFill/>
                          </a:ln>
                          <a:solidFill>
                            <a:schemeClr val="tx1"/>
                          </a:solidFill>
                          <a:effectLst/>
                          <a:latin typeface="Arial" charset="0"/>
                        </a:rPr>
                        <a:t>OWAMP</a:t>
                      </a:r>
                    </a:p>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defRPr/>
                      </a:pPr>
                      <a:r>
                        <a:rPr kumimoji="0" lang="en-US" sz="800" b="1" i="1" u="none" strike="noStrike" cap="none" normalizeH="0" baseline="0" dirty="0" smtClean="0">
                          <a:ln>
                            <a:noFill/>
                          </a:ln>
                          <a:solidFill>
                            <a:schemeClr val="tx1"/>
                          </a:solidFill>
                          <a:effectLst/>
                          <a:latin typeface="Arial" charset="0"/>
                        </a:rPr>
                        <a:t>(One Way Active Measurement Protocol)</a:t>
                      </a:r>
                    </a:p>
                    <a:p>
                      <a:pPr marL="0" marR="0" lvl="0" indent="0" algn="ctr" defTabSz="914400" rtl="0" eaLnBrk="1" fontAlgn="base" latinLnBrk="0" hangingPunct="1">
                        <a:lnSpc>
                          <a:spcPct val="100000"/>
                        </a:lnSpc>
                        <a:spcBef>
                          <a:spcPct val="40000"/>
                        </a:spcBef>
                        <a:spcAft>
                          <a:spcPct val="0"/>
                        </a:spcAft>
                        <a:buClr>
                          <a:schemeClr val="tx2"/>
                        </a:buClr>
                        <a:buSzTx/>
                        <a:buFont typeface="Wingdings" pitchFamily="2" charset="2"/>
                        <a:buNone/>
                        <a:tabLst/>
                      </a:pPr>
                      <a:endParaRPr kumimoji="0" lang="en-US" sz="800" b="1" i="1" u="none" strike="noStrike" cap="none" normalizeH="0" baseline="0" dirty="0" smtClean="0">
                        <a:ln>
                          <a:noFill/>
                        </a:ln>
                        <a:solidFill>
                          <a:schemeClr val="tx1"/>
                        </a:solidFill>
                        <a:effectLst/>
                        <a:latin typeface="Arial"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40000"/>
                        </a:spcBef>
                        <a:spcAft>
                          <a:spcPct val="0"/>
                        </a:spcAft>
                        <a:buClr>
                          <a:schemeClr val="tx2"/>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The Logical entities are: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Session-Sender    (sender endpoint for tests)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Session-Receiver (receiver endpoint for tests)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Control-Client        (it manages the start/stop of the test session and it requests the test sessions)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Server                   (it can return the test sessions results)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Fetch-Client          (this is an entity in charge of fetching measurements about a completed test session)</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Control-Client, Fetch-Client and Session-Sender can be co-located; the same for Session-Receiver and Server. Let’s name them CC-FC-SS and SRC-S, respectively. Control Client and Server are connected via a TCP connection over a well-known port #86; the connection is established with a “Connection Setup”. On the other hand, OWAMP-Test packets are sent via UDP, using a port negotiated at the beginning during session establishment (Request/Accept Session messages). The peers can negotiate security for both integrity and encryption.</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0" u="none" strike="noStrike" cap="none" normalizeH="0" baseline="0" dirty="0" smtClean="0">
                          <a:ln>
                            <a:noFill/>
                          </a:ln>
                          <a:solidFill>
                            <a:schemeClr val="tx1"/>
                          </a:solidFill>
                          <a:effectLst/>
                          <a:latin typeface="Arial" charset="0"/>
                        </a:rPr>
                        <a:t>The control and test messages from CC-FC-SS and from SRC-S are the following:</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1" u="none" strike="noStrike" cap="none" normalizeH="0" baseline="0" dirty="0" smtClean="0">
                          <a:ln>
                            <a:noFill/>
                          </a:ln>
                          <a:solidFill>
                            <a:schemeClr val="tx1"/>
                          </a:solidFill>
                          <a:effectLst/>
                          <a:latin typeface="Arial" charset="0"/>
                        </a:rPr>
                        <a:t>         CC-FC-SS                                SRC-S</a:t>
                      </a:r>
                    </a:p>
                    <a:p>
                      <a:pPr marL="0" marR="0" lvl="0" indent="0" algn="l" defTabSz="914400" rtl="0" eaLnBrk="1" fontAlgn="base" latinLnBrk="0" hangingPunct="1">
                        <a:lnSpc>
                          <a:spcPct val="100000"/>
                        </a:lnSpc>
                        <a:spcBef>
                          <a:spcPct val="40000"/>
                        </a:spcBef>
                        <a:spcAft>
                          <a:spcPct val="0"/>
                        </a:spcAft>
                        <a:buClr>
                          <a:schemeClr val="tx2"/>
                        </a:buClr>
                        <a:buSzTx/>
                        <a:buFontTx/>
                        <a:buNone/>
                        <a:tabLst/>
                        <a:defRPr/>
                      </a:pPr>
                      <a:r>
                        <a:rPr kumimoji="0" lang="en-US" sz="800" b="0" i="1" u="none" strike="noStrike" cap="none" normalizeH="0" baseline="0" dirty="0" smtClean="0">
                          <a:ln>
                            <a:noFill/>
                          </a:ln>
                          <a:solidFill>
                            <a:schemeClr val="tx1"/>
                          </a:solidFill>
                          <a:effectLst/>
                          <a:latin typeface="Arial" charset="0"/>
                        </a:rPr>
                        <a:t>INITIAL PHASE</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Connection Setup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Server-Greeting</a:t>
                      </a:r>
                      <a:endParaRPr kumimoji="0" lang="en-US" sz="800" b="0" i="0" u="none" strike="noStrike" cap="none" normalizeH="0" baseline="0" dirty="0" smtClean="0">
                        <a:ln>
                          <a:noFill/>
                        </a:ln>
                        <a:solidFill>
                          <a:schemeClr val="tx1"/>
                        </a:solidFill>
                        <a:effectLst/>
                        <a:latin typeface="Arial" charset="0"/>
                      </a:endParaRP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rPr>
                        <a:t>Setup-Response        </a:t>
                      </a: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Server-Start</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1" u="none" strike="noStrike" cap="none" normalizeH="0" baseline="0" dirty="0" smtClean="0">
                          <a:ln>
                            <a:noFill/>
                          </a:ln>
                          <a:solidFill>
                            <a:schemeClr val="tx1"/>
                          </a:solidFill>
                          <a:effectLst/>
                          <a:latin typeface="Arial" charset="0"/>
                          <a:sym typeface="Wingdings" panose="05000000000000000000" pitchFamily="2" charset="2"/>
                        </a:rPr>
                        <a:t>SESSION ESTABLISHMENT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Request-Session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Accept-Session</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1" u="none" strike="noStrike" cap="none" normalizeH="0" baseline="0" dirty="0" smtClean="0">
                          <a:ln>
                            <a:noFill/>
                          </a:ln>
                          <a:solidFill>
                            <a:schemeClr val="tx1"/>
                          </a:solidFill>
                          <a:effectLst/>
                          <a:latin typeface="Arial" charset="0"/>
                          <a:sym typeface="Wingdings" panose="05000000000000000000" pitchFamily="2" charset="2"/>
                        </a:rPr>
                        <a:t>SESSION TEST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Start-Session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Start-Ack</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OWAMP-Test packet 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defRPr/>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Continue the test with additional OWAMP-Test packets sent …. </a:t>
                      </a:r>
                    </a:p>
                    <a:p>
                      <a:pPr marL="0" marR="0" lvl="0" indent="0" algn="l" defTabSz="914400" rtl="0" eaLnBrk="1" fontAlgn="base" latinLnBrk="0" hangingPunct="1">
                        <a:lnSpc>
                          <a:spcPct val="100000"/>
                        </a:lnSpc>
                        <a:spcBef>
                          <a:spcPct val="40000"/>
                        </a:spcBef>
                        <a:spcAft>
                          <a:spcPct val="0"/>
                        </a:spcAft>
                        <a:buClr>
                          <a:schemeClr val="tx2"/>
                        </a:buClr>
                        <a:buSzTx/>
                        <a:buFontTx/>
                        <a:buNone/>
                        <a:tabLst/>
                        <a:defRPr/>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a:t>
                      </a:r>
                    </a:p>
                    <a:p>
                      <a:pPr marL="0" marR="0" lvl="0" indent="0" algn="l" defTabSz="914400" rtl="0" eaLnBrk="1" fontAlgn="base" latinLnBrk="0" hangingPunct="1">
                        <a:lnSpc>
                          <a:spcPct val="100000"/>
                        </a:lnSpc>
                        <a:spcBef>
                          <a:spcPct val="40000"/>
                        </a:spcBef>
                        <a:spcAft>
                          <a:spcPct val="0"/>
                        </a:spcAft>
                        <a:buClr>
                          <a:schemeClr val="tx2"/>
                        </a:buClr>
                        <a:buSzTx/>
                        <a:buFontTx/>
                        <a:buNone/>
                        <a:tabLst/>
                        <a:defRPr/>
                      </a:pPr>
                      <a:r>
                        <a:rPr kumimoji="0" lang="en-US" sz="800" b="0" i="1" u="none" strike="noStrike" cap="none" normalizeH="0" baseline="0" dirty="0" smtClean="0">
                          <a:ln>
                            <a:noFill/>
                          </a:ln>
                          <a:solidFill>
                            <a:schemeClr val="tx1"/>
                          </a:solidFill>
                          <a:effectLst/>
                          <a:latin typeface="Arial" charset="0"/>
                          <a:sym typeface="Wingdings" panose="05000000000000000000" pitchFamily="2" charset="2"/>
                        </a:rPr>
                        <a:t>STOP TEST and RETRIEVE RESULTS</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defRPr/>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Stop-Session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defRPr/>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 Even the server can send the Stop-Session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defRPr/>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Fetch-Session             </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Fetch-Ack</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0" u="none" strike="noStrike" cap="none" normalizeH="0" baseline="0" dirty="0" smtClean="0">
                          <a:ln>
                            <a:noFill/>
                          </a:ln>
                          <a:solidFill>
                            <a:schemeClr val="tx1"/>
                          </a:solidFill>
                          <a:effectLst/>
                          <a:latin typeface="Arial" charset="0"/>
                          <a:sym typeface="Wingdings" panose="05000000000000000000" pitchFamily="2" charset="2"/>
                        </a:rPr>
                        <a:t>                                               In case of Fetch accepted, it is sent back the OWAMP-Test session data.</a:t>
                      </a:r>
                      <a:endParaRPr kumimoji="0" lang="en-US" sz="800" b="0" i="0" u="none" strike="noStrike" cap="none" normalizeH="0" baseline="0" dirty="0" smtClean="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40000"/>
                        </a:spcBef>
                        <a:spcAft>
                          <a:spcPct val="0"/>
                        </a:spcAft>
                        <a:buClr>
                          <a:schemeClr val="tx2"/>
                        </a:buClr>
                        <a:buSzTx/>
                        <a:buFont typeface="Arial" panose="020B0604020202020204" pitchFamily="34" charset="0"/>
                        <a:buNone/>
                        <a:tabLst/>
                      </a:pPr>
                      <a:r>
                        <a:rPr kumimoji="0" lang="en-US" sz="800" b="0" i="1" u="none" strike="noStrike" cap="none" normalizeH="0" baseline="0" dirty="0" smtClean="0">
                          <a:ln>
                            <a:noFill/>
                          </a:ln>
                          <a:solidFill>
                            <a:schemeClr val="tx1"/>
                          </a:solidFill>
                          <a:effectLst/>
                          <a:latin typeface="Arial" charset="0"/>
                        </a:rPr>
                        <a:t>As described before, the logical entities for 802.1.6.3 are:</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Client</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Controller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Server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Data Collector</a:t>
                      </a:r>
                    </a:p>
                    <a:p>
                      <a:pPr marL="0" marR="0" lvl="0" indent="0" algn="l" defTabSz="914400" rtl="0" eaLnBrk="1" fontAlgn="base" latinLnBrk="0" hangingPunct="1">
                        <a:lnSpc>
                          <a:spcPct val="100000"/>
                        </a:lnSpc>
                        <a:spcBef>
                          <a:spcPct val="40000"/>
                        </a:spcBef>
                        <a:spcAft>
                          <a:spcPct val="0"/>
                        </a:spcAft>
                        <a:buClr>
                          <a:schemeClr val="tx2"/>
                        </a:buClr>
                        <a:buSzTx/>
                        <a:buFontTx/>
                        <a:buNone/>
                        <a:tabLst/>
                      </a:pPr>
                      <a:r>
                        <a:rPr kumimoji="0" lang="en-US" sz="800" b="0" i="1" u="none" strike="noStrike" cap="none" normalizeH="0" baseline="0" dirty="0" smtClean="0">
                          <a:ln>
                            <a:noFill/>
                          </a:ln>
                          <a:solidFill>
                            <a:schemeClr val="tx1"/>
                          </a:solidFill>
                          <a:effectLst/>
                          <a:latin typeface="Arial" charset="0"/>
                        </a:rPr>
                        <a:t>A possible mapping between 802.16.3 and OWAMP logical entities is the following:</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802.16.3 Client can be mapped to OWAMP Session-Sender.</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802.16.3 Server has a role very similar to TWAMP Server, if Session-Receiver and Server logical entities are collapsed.</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Data Collector is not there in OWAMP. OWAMP Control-Client is fetching the session results without downloading them to any other entity.</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802.16.3 Controller is not there with the same functionalities in OWAMP: part of its functionalities are included in Control-Client (those related to session setup), once it has been already chosen which test session to perform.</a:t>
                      </a:r>
                    </a:p>
                    <a:p>
                      <a:pPr marL="171450" marR="0" lvl="0" indent="-171450" algn="l" defTabSz="914400" rtl="0" eaLnBrk="1" fontAlgn="base" latinLnBrk="0" hangingPunct="1">
                        <a:lnSpc>
                          <a:spcPct val="100000"/>
                        </a:lnSpc>
                        <a:spcBef>
                          <a:spcPct val="40000"/>
                        </a:spcBef>
                        <a:spcAft>
                          <a:spcPct val="0"/>
                        </a:spcAft>
                        <a:buClr>
                          <a:schemeClr val="tx2"/>
                        </a:buClr>
                        <a:buSzTx/>
                        <a:buFontTx/>
                        <a:buChar char="-"/>
                        <a:tabLst/>
                      </a:pPr>
                      <a:r>
                        <a:rPr kumimoji="0" lang="en-US" sz="800" b="0" i="1" u="none" strike="noStrike" cap="none" normalizeH="0" baseline="0" dirty="0" smtClean="0">
                          <a:ln>
                            <a:noFill/>
                          </a:ln>
                          <a:solidFill>
                            <a:schemeClr val="tx1"/>
                          </a:solidFill>
                          <a:effectLst/>
                          <a:latin typeface="Arial" charset="0"/>
                        </a:rPr>
                        <a:t>As Control-Client can fetch the measurements results, it is the best candidate to download them to the 802.16.3 Data Collector, as in the previous TWAMP-802.16.3  scenario.</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oter Placeholder 1"/>
          <p:cNvSpPr>
            <a:spLocks noGrp="1"/>
          </p:cNvSpPr>
          <p:nvPr>
            <p:ph type="ftr" sz="quarter" idx="4294967295"/>
          </p:nvPr>
        </p:nvSpPr>
        <p:spPr>
          <a:xfrm>
            <a:off x="152400" y="6553200"/>
            <a:ext cx="2895600" cy="365125"/>
          </a:xfrm>
          <a:prstGeom prst="rect">
            <a:avLst/>
          </a:prstGeom>
        </p:spPr>
        <p:txBody>
          <a:bodyPr/>
          <a:lstStyle/>
          <a:p>
            <a:r>
              <a:rPr lang="en-US" dirty="0" smtClean="0"/>
              <a:t>For 802.16.3 WG discussion only</a:t>
            </a:r>
            <a:endParaRPr lang="en-US" dirty="0"/>
          </a:p>
        </p:txBody>
      </p:sp>
    </p:spTree>
    <p:extLst>
      <p:ext uri="{BB962C8B-B14F-4D97-AF65-F5344CB8AC3E}">
        <p14:creationId xmlns:p14="http://schemas.microsoft.com/office/powerpoint/2010/main" val="522753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OWAMP-802.16.3 IW (1/2)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609600" y="6446360"/>
            <a:ext cx="2895600" cy="365125"/>
          </a:xfrm>
          <a:prstGeom prst="rect">
            <a:avLst/>
          </a:prstGeom>
        </p:spPr>
        <p:txBody>
          <a:bodyPr/>
          <a:lstStyle/>
          <a:p>
            <a:r>
              <a:rPr lang="en-US" dirty="0" smtClean="0">
                <a:solidFill>
                  <a:srgbClr val="000000"/>
                </a:solidFill>
              </a:rPr>
              <a:t>For 802.16.3 WG discussion only</a:t>
            </a:r>
            <a:endParaRPr lang="en-US" dirty="0">
              <a:solidFill>
                <a:srgbClr val="000000"/>
              </a:solidFill>
            </a:endParaRPr>
          </a:p>
        </p:txBody>
      </p:sp>
      <p:sp>
        <p:nvSpPr>
          <p:cNvPr id="5" name="Content Placeholder 2"/>
          <p:cNvSpPr>
            <a:spLocks noGrp="1"/>
          </p:cNvSpPr>
          <p:nvPr>
            <p:ph idx="1"/>
          </p:nvPr>
        </p:nvSpPr>
        <p:spPr>
          <a:xfrm>
            <a:off x="228600" y="990600"/>
            <a:ext cx="1981200" cy="51816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As before, the idea for interworking OWAMP and 802.16.3 is  again encapsulating the OWAMP dialogue into a 802.16.3 dialogue.</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This allows the 802.16.3 Controller to configure the test session and being informed about the session starting.</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At the same time, there’s the dialogue between Client and OWAMP server to establish the session.</a:t>
            </a:r>
            <a:endParaRPr lang="en-US" altLang="en-US" sz="1100" dirty="0" smtClean="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914400"/>
            <a:ext cx="6564524" cy="5282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052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OWAMP-802.16.3 IW (2/2)</a:t>
            </a:r>
            <a:endParaRPr lang="en-US" sz="24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294967295"/>
          </p:nvPr>
        </p:nvSpPr>
        <p:spPr>
          <a:xfrm>
            <a:off x="152400" y="6400800"/>
            <a:ext cx="2895600" cy="365125"/>
          </a:xfrm>
          <a:prstGeom prst="rect">
            <a:avLst/>
          </a:prstGeom>
        </p:spPr>
        <p:txBody>
          <a:bodyPr/>
          <a:lstStyle/>
          <a:p>
            <a:r>
              <a:rPr lang="en-US" dirty="0" smtClean="0">
                <a:solidFill>
                  <a:srgbClr val="000000"/>
                </a:solidFill>
              </a:rPr>
              <a:t>For 802.16.3 WG discussion only</a:t>
            </a:r>
            <a:endParaRPr lang="en-US" dirty="0">
              <a:solidFill>
                <a:srgbClr val="000000"/>
              </a:solidFill>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617" y="990600"/>
            <a:ext cx="7023984"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a:spLocks noGrp="1"/>
          </p:cNvSpPr>
          <p:nvPr>
            <p:ph idx="1"/>
          </p:nvPr>
        </p:nvSpPr>
        <p:spPr>
          <a:xfrm>
            <a:off x="160082" y="983512"/>
            <a:ext cx="1828800" cy="49530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Then, once the OWAMP test is completed, the Client can fetch the results from the TWAMP server and proceed with the measurement transfer to the Data Collector.</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Finally the Client UE is informing the 802.16.3 Controller about the termination of the session, with proper “stop” messaging.</a:t>
            </a:r>
            <a:endParaRPr lang="en-US" altLang="en-US" sz="1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1876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1581</TotalTime>
  <Words>2211</Words>
  <Application>Microsoft Office PowerPoint</Application>
  <PresentationFormat>On-screen Show (4:3)</PresentationFormat>
  <Paragraphs>194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PowerPoint Presentation</vt:lpstr>
      <vt:lpstr>Goal of the document</vt:lpstr>
      <vt:lpstr>Recap of available IPPM documents</vt:lpstr>
      <vt:lpstr>Interworking of TWAMP with 802.16.3 architecture</vt:lpstr>
      <vt:lpstr>Example of TWAMP-802.16.3 IW (1/2)</vt:lpstr>
      <vt:lpstr>Example of TWAMP-802.16.3 IW (2/2)</vt:lpstr>
      <vt:lpstr>Interworking of OWAMP with 802.16.3 architecture</vt:lpstr>
      <vt:lpstr>Example of OWAMP-802.16.3 IW (1/2)</vt:lpstr>
      <vt:lpstr>Example of OWAMP-802.16.3 IW (2/2)</vt:lpstr>
      <vt:lpstr>Highlights on TWAMP/OWAMP – 802.16.3 IW</vt:lpstr>
      <vt:lpstr>Example of IPPM RTT over 802.16.3 framework</vt:lpstr>
      <vt:lpstr>Example of RTT RFC2681 and 802.16.3 IW (1/2)</vt:lpstr>
      <vt:lpstr>Example of RTT RFC2681 and 802.16.3 IW (2/2)</vt:lpstr>
      <vt:lpstr>Example of passive RTT measurement over 802.16.3 framework</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Marks</dc:creator>
  <cp:lastModifiedBy>Bovo, Antonio</cp:lastModifiedBy>
  <cp:revision>156</cp:revision>
  <cp:lastPrinted>2014-10-22T10:56:44Z</cp:lastPrinted>
  <dcterms:created xsi:type="dcterms:W3CDTF">2011-12-30T17:06:23Z</dcterms:created>
  <dcterms:modified xsi:type="dcterms:W3CDTF">2014-10-23T07:25:15Z</dcterms:modified>
</cp:coreProperties>
</file>