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2" r:id="rId2"/>
    <p:sldId id="273" r:id="rId3"/>
    <p:sldId id="277" r:id="rId4"/>
    <p:sldId id="276" r:id="rId5"/>
    <p:sldId id="279" r:id="rId6"/>
    <p:sldId id="280" r:id="rId7"/>
    <p:sldId id="281" r:id="rId8"/>
    <p:sldId id="27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56" autoAdjust="0"/>
    <p:restoredTop sz="94660"/>
  </p:normalViewPr>
  <p:slideViewPr>
    <p:cSldViewPr>
      <p:cViewPr varScale="1">
        <p:scale>
          <a:sx n="115" d="100"/>
          <a:sy n="115" d="100"/>
        </p:scale>
        <p:origin x="20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29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081896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dirty="0"/>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err="1">
                <a:latin typeface="Times New Roman" charset="0"/>
              </a:rPr>
              <a:t>Authorname</a:t>
            </a:r>
            <a:r>
              <a:rPr lang="en-US" dirty="0">
                <a:latin typeface="Times New Roman" charset="0"/>
              </a:rPr>
              <a:t>, Affiliation</a:t>
            </a:r>
          </a:p>
        </p:txBody>
      </p:sp>
    </p:spTree>
    <p:extLst>
      <p:ext uri="{BB962C8B-B14F-4D97-AF65-F5344CB8AC3E}">
        <p14:creationId xmlns:p14="http://schemas.microsoft.com/office/powerpoint/2010/main" val="330435273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5029200" y="0"/>
            <a:ext cx="3733800" cy="276999"/>
          </a:xfrm>
          <a:prstGeom prst="rect">
            <a:avLst/>
          </a:prstGeom>
          <a:noFill/>
        </p:spPr>
        <p:txBody>
          <a:bodyPr wrap="square" rtlCol="0">
            <a:spAutoFit/>
          </a:bodyPr>
          <a:lstStyle/>
          <a:p>
            <a:pPr lvl="0" algn="r"/>
            <a:r>
              <a:rPr lang="en-US" sz="1200" b="0" i="0" dirty="0" smtClean="0">
                <a:solidFill>
                  <a:srgbClr val="000000"/>
                </a:solidFill>
                <a:latin typeface="Arial"/>
                <a:ea typeface="Lucida Grande"/>
                <a:cs typeface="Arial"/>
              </a:rPr>
              <a:t>IEEE </a:t>
            </a:r>
            <a:r>
              <a:rPr lang="en-US" sz="1200" b="0" i="0" kern="1200" dirty="0" smtClean="0">
                <a:solidFill>
                  <a:srgbClr val="000000"/>
                </a:solidFill>
                <a:latin typeface="Arial"/>
                <a:ea typeface="Lucida Grande"/>
                <a:cs typeface="Arial"/>
              </a:rPr>
              <a:t>802</a:t>
            </a:r>
            <a:r>
              <a:rPr lang="en-US" sz="1200" b="0" i="0" kern="1200" dirty="0" smtClean="0">
                <a:solidFill>
                  <a:srgbClr val="000000"/>
                </a:solidFill>
                <a:latin typeface="Arial"/>
                <a:ea typeface="Lucida Grande"/>
                <a:cs typeface="Arial"/>
              </a:rPr>
              <a:t>.</a:t>
            </a:r>
            <a:r>
              <a:rPr lang="en-GB" sz="1200" b="0" i="0" kern="1200" dirty="0" smtClean="0">
                <a:solidFill>
                  <a:srgbClr val="000000"/>
                </a:solidFill>
                <a:latin typeface="Arial"/>
                <a:ea typeface="Lucida Grande"/>
                <a:cs typeface="Arial"/>
              </a:rPr>
              <a:t> 16-15-0005-01-03R0</a:t>
            </a:r>
            <a:endParaRPr lang="en-US" sz="1200" b="0" i="0" kern="1200" dirty="0">
              <a:solidFill>
                <a:srgbClr val="000000"/>
              </a:solidFill>
              <a:latin typeface="Arial"/>
              <a:ea typeface="Lucida Grande"/>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pitchFamily="1" charset="0"/>
              </a:rPr>
              <a:t>802.16.3 </a:t>
            </a:r>
            <a:r>
              <a:rPr lang="en-US" b="1" dirty="0" err="1" smtClean="0">
                <a:latin typeface="Times" pitchFamily="1" charset="0"/>
              </a:rPr>
              <a:t>lmap</a:t>
            </a:r>
            <a:endParaRPr lang="en-US" dirty="0"/>
          </a:p>
        </p:txBody>
      </p:sp>
      <p:sp>
        <p:nvSpPr>
          <p:cNvPr id="3" name="Content Placeholder 2"/>
          <p:cNvSpPr>
            <a:spLocks noGrp="1"/>
          </p:cNvSpPr>
          <p:nvPr>
            <p:ph idx="1"/>
          </p:nvPr>
        </p:nvSpPr>
        <p:spPr>
          <a:xfrm>
            <a:off x="457200" y="1570037"/>
            <a:ext cx="8229600" cy="4525963"/>
          </a:xfrm>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23 Feb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pitchFamily="1" charset="0"/>
              </a:rPr>
              <a:t>Lmap</a:t>
            </a:r>
            <a:r>
              <a:rPr lang="en-US" b="1" dirty="0" smtClean="0">
                <a:latin typeface="Times" pitchFamily="1" charset="0"/>
              </a:rPr>
              <a:t> Overview</a:t>
            </a:r>
            <a:endParaRPr lang="en-US" dirty="0"/>
          </a:p>
        </p:txBody>
      </p:sp>
      <p:sp>
        <p:nvSpPr>
          <p:cNvPr id="3" name="Content Placeholder 2"/>
          <p:cNvSpPr>
            <a:spLocks noGrp="1"/>
          </p:cNvSpPr>
          <p:nvPr>
            <p:ph idx="1"/>
          </p:nvPr>
        </p:nvSpPr>
        <p:spPr>
          <a:xfrm>
            <a:off x="457200" y="1570037"/>
            <a:ext cx="8229600" cy="4525963"/>
          </a:xfrm>
        </p:spPr>
        <p:txBody>
          <a:bodyPr/>
          <a:lstStyle/>
          <a:p>
            <a:r>
              <a:rPr lang="en-GB" sz="2400" dirty="0" smtClean="0"/>
              <a:t>draft-ietf-lmap-framework-12 introductory section:</a:t>
            </a:r>
          </a:p>
          <a:p>
            <a:pPr marL="685800" lvl="2" indent="-342900"/>
            <a:r>
              <a:rPr lang="en-GB" sz="1600" dirty="0" smtClean="0"/>
              <a:t>“There </a:t>
            </a:r>
            <a:r>
              <a:rPr lang="en-GB" sz="1600" dirty="0"/>
              <a:t>is a desire to be able to coordinate the execution of </a:t>
            </a:r>
            <a:r>
              <a:rPr lang="en-GB" sz="1600" b="1" dirty="0"/>
              <a:t>broadband</a:t>
            </a:r>
            <a:r>
              <a:rPr lang="en-GB" sz="1600" dirty="0"/>
              <a:t> measurements and the collection of measurement results across a </a:t>
            </a:r>
            <a:r>
              <a:rPr lang="en-GB" sz="1600" dirty="0" smtClean="0"/>
              <a:t>large-scale </a:t>
            </a:r>
            <a:r>
              <a:rPr lang="en-GB" sz="1600" dirty="0"/>
              <a:t>set of Measurement Agents (MAs</a:t>
            </a:r>
            <a:r>
              <a:rPr lang="en-GB" sz="1600" dirty="0" smtClean="0"/>
              <a:t>).”</a:t>
            </a:r>
            <a:endParaRPr lang="en-GB" sz="1600" dirty="0"/>
          </a:p>
          <a:p>
            <a:r>
              <a:rPr lang="en-GB" sz="2400" dirty="0" err="1" smtClean="0"/>
              <a:t>lmap</a:t>
            </a:r>
            <a:r>
              <a:rPr lang="en-GB" sz="2400" dirty="0" smtClean="0"/>
              <a:t> </a:t>
            </a:r>
            <a:r>
              <a:rPr lang="en-GB" sz="2400" dirty="0"/>
              <a:t>Use Cases </a:t>
            </a:r>
            <a:r>
              <a:rPr lang="en-GB" sz="2400" dirty="0" smtClean="0"/>
              <a:t>Scenario (draft-ietf-lmap-use-cases-06)</a:t>
            </a:r>
            <a:endParaRPr lang="en-GB" sz="2400" dirty="0"/>
          </a:p>
          <a:p>
            <a:pPr lvl="1">
              <a:buFont typeface="Arial" panose="020B0604020202020204" pitchFamily="34" charset="0"/>
              <a:buChar char="•"/>
            </a:pPr>
            <a:r>
              <a:rPr lang="en-GB" sz="1600" dirty="0"/>
              <a:t>From the </a:t>
            </a:r>
            <a:r>
              <a:rPr lang="en-GB" sz="1600" dirty="0" smtClean="0"/>
              <a:t>LMAP </a:t>
            </a:r>
            <a:r>
              <a:rPr lang="en-GB" sz="1600" dirty="0"/>
              <a:t>perspective, there is no difference between fixed service and mobile (cellular) service used for Internet access. Hence, like measurements will take place on both fixed and mobile networks. Fixed services include technologies like Digital Subscriber Line (DSL), Cable, and Carrier Ethernet. Mobile services include all those advertised as 2G, 3G, 4G, and Long-Term Evolution (LTE). A metric defined to measure end-to-end services will execute similarly on all access technologies. Other metrics may be access technology specific. The LMAP architecture covers both IPv4 and IPv6 networks.</a:t>
            </a:r>
          </a:p>
          <a:p>
            <a:r>
              <a:rPr lang="en-GB" sz="2400" dirty="0" err="1" smtClean="0"/>
              <a:t>lmap</a:t>
            </a:r>
            <a:r>
              <a:rPr lang="en-GB" sz="2400" dirty="0" smtClean="0"/>
              <a:t> use cases currently do not include Wireless Broadband 802.16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bwMode="auto">
          <a:xfrm>
            <a:off x="457200" y="274638"/>
            <a:ext cx="8229600" cy="792162"/>
          </a:xfrm>
          <a:noFill/>
          <a:ln>
            <a:miter lim="800000"/>
            <a:headEnd/>
            <a:tailEnd/>
          </a:ln>
        </p:spPr>
        <p:txBody>
          <a:bodyPr wrap="square" lIns="91440" tIns="45720" rIns="91440" bIns="45720" numCol="1" anchor="t" anchorCtr="0" compatLnSpc="1">
            <a:prstTxWarp prst="textNoShape">
              <a:avLst/>
            </a:prstTxWarp>
          </a:bodyPr>
          <a:lstStyle/>
          <a:p>
            <a:r>
              <a:rPr lang="en-US" dirty="0" smtClean="0">
                <a:cs typeface="ＭＳ Ｐゴシック" pitchFamily="-84" charset="-128"/>
              </a:rPr>
              <a:t>Comparison </a:t>
            </a:r>
            <a:r>
              <a:rPr lang="en-US" dirty="0" err="1" smtClean="0">
                <a:cs typeface="ＭＳ Ｐゴシック" pitchFamily="-84" charset="-128"/>
              </a:rPr>
              <a:t>lmap</a:t>
            </a:r>
            <a:r>
              <a:rPr lang="en-US" dirty="0" smtClean="0">
                <a:cs typeface="ＭＳ Ｐゴシック" pitchFamily="-84" charset="-128"/>
              </a:rPr>
              <a:t> vs 802.16.3</a:t>
            </a:r>
            <a:br>
              <a:rPr lang="en-US" dirty="0" smtClean="0">
                <a:cs typeface="ＭＳ Ｐゴシック" pitchFamily="-84" charset="-128"/>
              </a:rPr>
            </a:br>
            <a:r>
              <a:rPr lang="en-US" sz="2000" dirty="0" smtClean="0">
                <a:cs typeface="ＭＳ Ｐゴシック" pitchFamily="-84" charset="-128"/>
              </a:rPr>
              <a:t>Functional Entities</a:t>
            </a:r>
            <a:endParaRPr lang="en-US" dirty="0">
              <a:ea typeface="ＭＳ Ｐゴシック" pitchFamily="-84" charset="-128"/>
              <a:cs typeface="ＭＳ Ｐゴシック" pitchFamily="-84" charset="-128"/>
            </a:endParaRPr>
          </a:p>
        </p:txBody>
      </p:sp>
      <p:pic>
        <p:nvPicPr>
          <p:cNvPr id="4" name="Content Placeholder 3" descr="arch-double.eps"/>
          <p:cNvPicPr>
            <a:picLocks noGrp="1"/>
          </p:cNvPicPr>
          <p:nvPr>
            <p:ph idx="1"/>
          </p:nvPr>
        </p:nvPicPr>
        <p:blipFill>
          <a:blip r:embed="rId2"/>
          <a:stretch>
            <a:fillRect/>
          </a:stretch>
        </p:blipFill>
        <p:spPr>
          <a:xfrm>
            <a:off x="352425" y="1781175"/>
            <a:ext cx="4495238" cy="3212698"/>
          </a:xfrm>
          <a:prstGeom prst="rect">
            <a:avLst/>
          </a:prstGeom>
        </p:spPr>
      </p:pic>
      <p:sp>
        <p:nvSpPr>
          <p:cNvPr id="6" name="Text Box 2"/>
          <p:cNvSpPr txBox="1">
            <a:spLocks noChangeArrowheads="1"/>
          </p:cNvSpPr>
          <p:nvPr/>
        </p:nvSpPr>
        <p:spPr bwMode="auto">
          <a:xfrm>
            <a:off x="4828613" y="1752600"/>
            <a:ext cx="4191000" cy="44196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0"/>
              </a:spcAft>
            </a:pP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|End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user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|End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user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|Measurement|                            |Measurement|   Non-LMAP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Peer     |                            |   Peer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traffic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Measurement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+-----------------&gt;|   Agent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Instruction |       |  Report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(over Control  |       | (over Control Channel)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Channel)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v           LMAP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Controller |           |  Collector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v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GB"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Bootstrapper</a:t>
            </a: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|Subscriber|---&gt;|  data  |&lt;---| Results  |  Out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|parameter |    |analysis|    |repository|  of</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|database  |    | tools  |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Rectangle 2"/>
          <p:cNvSpPr/>
          <p:nvPr/>
        </p:nvSpPr>
        <p:spPr>
          <a:xfrm>
            <a:off x="4828613" y="6200775"/>
            <a:ext cx="4572000" cy="461665"/>
          </a:xfrm>
          <a:prstGeom prst="rect">
            <a:avLst/>
          </a:prstGeom>
        </p:spPr>
        <p:txBody>
          <a:bodyPr>
            <a:spAutoFit/>
          </a:bodyPr>
          <a:lstStyle/>
          <a:p>
            <a:r>
              <a:rPr lang="en-GB" dirty="0">
                <a:solidFill>
                  <a:srgbClr val="000000"/>
                </a:solidFill>
                <a:latin typeface="Courier New" panose="02070309020205020404" pitchFamily="49" charset="0"/>
                <a:ea typeface="Calibri" panose="020F0502020204030204" pitchFamily="34" charset="0"/>
              </a:rPr>
              <a:t>Figure 1: Schematic of main elements of an LMAP-based </a:t>
            </a:r>
            <a:r>
              <a:rPr lang="en-GB" dirty="0" smtClean="0">
                <a:solidFill>
                  <a:srgbClr val="000000"/>
                </a:solidFill>
                <a:latin typeface="Courier New" panose="02070309020205020404" pitchFamily="49" charset="0"/>
                <a:ea typeface="Calibri" panose="020F0502020204030204" pitchFamily="34" charset="0"/>
              </a:rPr>
              <a:t>Measurement System</a:t>
            </a:r>
            <a:endParaRPr lang="en-GB" dirty="0"/>
          </a:p>
        </p:txBody>
      </p:sp>
      <p:sp>
        <p:nvSpPr>
          <p:cNvPr id="5" name="Rectangle 4"/>
          <p:cNvSpPr/>
          <p:nvPr/>
        </p:nvSpPr>
        <p:spPr>
          <a:xfrm>
            <a:off x="533400" y="4993873"/>
            <a:ext cx="3623813" cy="276999"/>
          </a:xfrm>
          <a:prstGeom prst="rect">
            <a:avLst/>
          </a:prstGeom>
        </p:spPr>
        <p:txBody>
          <a:bodyPr wrap="none">
            <a:spAutoFit/>
          </a:bodyPr>
          <a:lstStyle/>
          <a:p>
            <a:pPr algn="ctr">
              <a:spcBef>
                <a:spcPts val="1200"/>
              </a:spcBef>
              <a:spcAft>
                <a:spcPts val="600"/>
              </a:spcAft>
            </a:pPr>
            <a:r>
              <a:rPr lang="en-US" dirty="0">
                <a:latin typeface="Times New Roman" panose="02020603050405020304" pitchFamily="18" charset="0"/>
                <a:ea typeface="Times New Roman" panose="02020603050405020304" pitchFamily="18" charset="0"/>
              </a:rPr>
              <a:t>Figure 2: Application of Architectural Reference Model</a:t>
            </a:r>
            <a:endParaRPr lang="en-GB" sz="1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a:cs typeface="ＭＳ Ｐゴシック" pitchFamily="-84" charset="-128"/>
              </a:rPr>
              <a:t>Functional Entities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7431392"/>
              </p:ext>
            </p:extLst>
          </p:nvPr>
        </p:nvGraphicFramePr>
        <p:xfrm>
          <a:off x="484909" y="1524000"/>
          <a:ext cx="8153401" cy="4505389"/>
        </p:xfrm>
        <a:graphic>
          <a:graphicData uri="http://schemas.openxmlformats.org/drawingml/2006/table">
            <a:tbl>
              <a:tblPr firstRow="1" firstCol="1" bandRow="1" bandCol="1">
                <a:tableStyleId>{5C22544A-7EE6-4342-B048-85BDC9FD1C3A}</a:tableStyleId>
              </a:tblPr>
              <a:tblGrid>
                <a:gridCol w="1526039"/>
                <a:gridCol w="692386"/>
                <a:gridCol w="3256998"/>
                <a:gridCol w="2677978"/>
              </a:tblGrid>
              <a:tr h="125241">
                <a:tc>
                  <a:txBody>
                    <a:bodyPr/>
                    <a:lstStyle/>
                    <a:p>
                      <a:pPr algn="just">
                        <a:lnSpc>
                          <a:spcPct val="107000"/>
                        </a:lnSpc>
                        <a:spcAft>
                          <a:spcPts val="600"/>
                        </a:spcAft>
                      </a:pPr>
                      <a:r>
                        <a:rPr lang="en-US" sz="900" kern="50" dirty="0">
                          <a:effectLst/>
                          <a:latin typeface="Arial" panose="020B0604020202020204" pitchFamily="34" charset="0"/>
                          <a:cs typeface="Arial" panose="020B0604020202020204" pitchFamily="34" charset="0"/>
                        </a:rPr>
                        <a:t>Functional Entity</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a:effectLst/>
                          <a:latin typeface="Arial" panose="020B0604020202020204" pitchFamily="34" charset="0"/>
                          <a:cs typeface="Arial" panose="020B0604020202020204" pitchFamily="34" charset="0"/>
                        </a:rPr>
                        <a:t>Type</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dirty="0">
                          <a:effectLst/>
                          <a:latin typeface="Arial" panose="020B0604020202020204" pitchFamily="34" charset="0"/>
                          <a:cs typeface="Arial" panose="020B0604020202020204" pitchFamily="34" charset="0"/>
                        </a:rPr>
                        <a:t>Description</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dirty="0" err="1" smtClean="0">
                          <a:effectLst/>
                          <a:latin typeface="Arial" panose="020B0604020202020204" pitchFamily="34" charset="0"/>
                          <a:cs typeface="Arial" panose="020B0604020202020204" pitchFamily="34" charset="0"/>
                        </a:rPr>
                        <a:t>Lmap</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1387093">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Client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Central Element </a:t>
                      </a:r>
                      <a:r>
                        <a:rPr lang="en-US" sz="900" kern="50" dirty="0">
                          <a:effectLst/>
                          <a:latin typeface="Arial" panose="020B0604020202020204" pitchFamily="34" charset="0"/>
                          <a:cs typeface="Arial" panose="020B0604020202020204" pitchFamily="34" charset="0"/>
                        </a:rPr>
                        <a:t>of the Architectural Reference Model. </a:t>
                      </a:r>
                      <a:r>
                        <a:rPr lang="en-US" sz="900" kern="50" dirty="0" smtClean="0">
                          <a:effectLst/>
                          <a:latin typeface="Arial" panose="020B0604020202020204" pitchFamily="34" charset="0"/>
                          <a:cs typeface="Arial" panose="020B0604020202020204" pitchFamily="34" charset="0"/>
                        </a:rPr>
                        <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Typically </a:t>
                      </a:r>
                      <a:r>
                        <a:rPr lang="en-US" sz="900" kern="50" dirty="0">
                          <a:effectLst/>
                          <a:latin typeface="Arial" panose="020B0604020202020204" pitchFamily="34" charset="0"/>
                          <a:cs typeface="Arial" panose="020B0604020202020204" pitchFamily="34" charset="0"/>
                        </a:rPr>
                        <a:t>embodied as software executing on </a:t>
                      </a:r>
                      <a:r>
                        <a:rPr lang="en-US" sz="900" kern="50" dirty="0" smtClean="0">
                          <a:effectLst/>
                          <a:latin typeface="Arial" panose="020B0604020202020204" pitchFamily="34" charset="0"/>
                          <a:cs typeface="Arial" panose="020B0604020202020204" pitchFamily="34" charset="0"/>
                        </a:rPr>
                        <a:t>user </a:t>
                      </a:r>
                      <a:r>
                        <a:rPr lang="en-US" sz="900" kern="50" dirty="0">
                          <a:effectLst/>
                          <a:latin typeface="Arial" panose="020B0604020202020204" pitchFamily="34" charset="0"/>
                          <a:cs typeface="Arial" panose="020B0604020202020204" pitchFamily="34" charset="0"/>
                        </a:rPr>
                        <a:t>edge device (the Client Device), typically a mobile </a:t>
                      </a:r>
                      <a:r>
                        <a:rPr lang="en-US" sz="900" kern="50" dirty="0" smtClean="0">
                          <a:effectLst/>
                          <a:latin typeface="Arial" panose="020B0604020202020204" pitchFamily="34" charset="0"/>
                          <a:cs typeface="Arial" panose="020B0604020202020204" pitchFamily="34" charset="0"/>
                        </a:rPr>
                        <a:t>terminal.</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case </a:t>
                      </a:r>
                      <a:r>
                        <a:rPr lang="en-US" sz="900" kern="50" dirty="0">
                          <a:effectLst/>
                          <a:latin typeface="Arial" panose="020B0604020202020204" pitchFamily="34" charset="0"/>
                          <a:cs typeface="Arial" panose="020B0604020202020204" pitchFamily="34" charset="0"/>
                        </a:rPr>
                        <a:t>of </a:t>
                      </a:r>
                      <a:r>
                        <a:rPr lang="en-US" sz="900" b="1" u="sng" kern="50" dirty="0">
                          <a:effectLst/>
                          <a:latin typeface="Arial" panose="020B0604020202020204" pitchFamily="34" charset="0"/>
                          <a:cs typeface="Arial" panose="020B0604020202020204" pitchFamily="34" charset="0"/>
                        </a:rPr>
                        <a:t>passive measurements</a:t>
                      </a:r>
                      <a:r>
                        <a:rPr lang="en-US" sz="900" kern="50" dirty="0">
                          <a:effectLst/>
                          <a:latin typeface="Arial" panose="020B0604020202020204" pitchFamily="34" charset="0"/>
                          <a:cs typeface="Arial" panose="020B0604020202020204" pitchFamily="34" charset="0"/>
                        </a:rPr>
                        <a:t>, the Client will </a:t>
                      </a:r>
                      <a:r>
                        <a:rPr lang="en-US" sz="900" b="1" u="sng" kern="50" dirty="0">
                          <a:effectLst/>
                          <a:latin typeface="Arial" panose="020B0604020202020204" pitchFamily="34" charset="0"/>
                          <a:cs typeface="Arial" panose="020B0604020202020204" pitchFamily="34" charset="0"/>
                        </a:rPr>
                        <a:t>collect</a:t>
                      </a:r>
                      <a:r>
                        <a:rPr lang="en-US" sz="900" kern="50" dirty="0">
                          <a:effectLst/>
                          <a:latin typeface="Arial" panose="020B0604020202020204" pitchFamily="34" charset="0"/>
                          <a:cs typeface="Arial" panose="020B0604020202020204" pitchFamily="34" charset="0"/>
                        </a:rPr>
                        <a:t> performance data characterizing communications to and from the Client </a:t>
                      </a:r>
                      <a:r>
                        <a:rPr lang="en-US" sz="900" kern="50" dirty="0" smtClean="0">
                          <a:effectLst/>
                          <a:latin typeface="Arial" panose="020B0604020202020204" pitchFamily="34" charset="0"/>
                          <a:cs typeface="Arial" panose="020B0604020202020204" pitchFamily="34" charset="0"/>
                        </a:rPr>
                        <a:t>Device.</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case </a:t>
                      </a:r>
                      <a:r>
                        <a:rPr lang="en-US" sz="900" kern="50" dirty="0">
                          <a:effectLst/>
                          <a:latin typeface="Arial" panose="020B0604020202020204" pitchFamily="34" charset="0"/>
                          <a:cs typeface="Arial" panose="020B0604020202020204" pitchFamily="34" charset="0"/>
                        </a:rPr>
                        <a:t>of </a:t>
                      </a:r>
                      <a:r>
                        <a:rPr lang="en-US" sz="900" b="1" u="sng" kern="50" dirty="0">
                          <a:effectLst/>
                          <a:latin typeface="Arial" panose="020B0604020202020204" pitchFamily="34" charset="0"/>
                          <a:cs typeface="Arial" panose="020B0604020202020204" pitchFamily="34" charset="0"/>
                        </a:rPr>
                        <a:t>active measurements</a:t>
                      </a:r>
                      <a:r>
                        <a:rPr lang="en-US" sz="900" kern="50" dirty="0">
                          <a:effectLst/>
                          <a:latin typeface="Arial" panose="020B0604020202020204" pitchFamily="34" charset="0"/>
                          <a:cs typeface="Arial" panose="020B0604020202020204" pitchFamily="34" charset="0"/>
                        </a:rPr>
                        <a:t>, the Client will </a:t>
                      </a:r>
                      <a:r>
                        <a:rPr lang="en-US" sz="900" b="1" u="sng" kern="50" dirty="0">
                          <a:effectLst/>
                          <a:latin typeface="Arial" panose="020B0604020202020204" pitchFamily="34" charset="0"/>
                          <a:cs typeface="Arial" panose="020B0604020202020204" pitchFamily="34" charset="0"/>
                        </a:rPr>
                        <a:t>initiate</a:t>
                      </a:r>
                      <a:r>
                        <a:rPr lang="en-US" sz="900" kern="50" dirty="0">
                          <a:effectLst/>
                          <a:latin typeface="Arial" panose="020B0604020202020204" pitchFamily="34" charset="0"/>
                          <a:cs typeface="Arial" panose="020B0604020202020204" pitchFamily="34" charset="0"/>
                        </a:rPr>
                        <a:t> communications, for measurement purposes, with the </a:t>
                      </a:r>
                      <a:r>
                        <a:rPr lang="en-US" sz="900" kern="50" dirty="0" smtClean="0">
                          <a:effectLst/>
                          <a:latin typeface="Arial" panose="020B0604020202020204" pitchFamily="34" charset="0"/>
                          <a:cs typeface="Arial" panose="020B0604020202020204" pitchFamily="34" charset="0"/>
                        </a:rPr>
                        <a:t>Server.</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The </a:t>
                      </a:r>
                      <a:r>
                        <a:rPr lang="en-US" sz="900" kern="50" dirty="0">
                          <a:effectLst/>
                          <a:latin typeface="Arial" panose="020B0604020202020204" pitchFamily="34" charset="0"/>
                          <a:cs typeface="Arial" panose="020B0604020202020204" pitchFamily="34" charset="0"/>
                        </a:rPr>
                        <a:t>Client posts </a:t>
                      </a:r>
                      <a:r>
                        <a:rPr lang="en-US" sz="900" kern="50" dirty="0" smtClean="0">
                          <a:effectLst/>
                          <a:latin typeface="Arial" panose="020B0604020202020204" pitchFamily="34" charset="0"/>
                          <a:cs typeface="Arial" panose="020B0604020202020204" pitchFamily="34" charset="0"/>
                        </a:rPr>
                        <a:t>measurement </a:t>
                      </a:r>
                      <a:r>
                        <a:rPr lang="en-US" sz="900" kern="50" dirty="0">
                          <a:effectLst/>
                          <a:latin typeface="Arial" panose="020B0604020202020204" pitchFamily="34" charset="0"/>
                          <a:cs typeface="Arial" panose="020B0604020202020204" pitchFamily="34" charset="0"/>
                        </a:rPr>
                        <a:t>data to one or more Data </a:t>
                      </a:r>
                      <a:r>
                        <a:rPr lang="en-US" sz="900" kern="50" dirty="0" smtClean="0">
                          <a:effectLst/>
                          <a:latin typeface="Arial" panose="020B0604020202020204" pitchFamily="34" charset="0"/>
                          <a:cs typeface="Arial" panose="020B0604020202020204" pitchFamily="34" charset="0"/>
                        </a:rPr>
                        <a:t>Collectors.</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a:t>
                      </a:r>
                      <a:r>
                        <a:rPr lang="en-US" sz="900" kern="50" dirty="0">
                          <a:effectLst/>
                          <a:latin typeface="Arial" panose="020B0604020202020204" pitchFamily="34" charset="0"/>
                          <a:cs typeface="Arial" panose="020B0604020202020204" pitchFamily="34" charset="0"/>
                        </a:rPr>
                        <a:t>addition, </a:t>
                      </a:r>
                      <a:r>
                        <a:rPr lang="en-US" sz="900" kern="50" dirty="0" smtClean="0">
                          <a:effectLst/>
                          <a:latin typeface="Arial" panose="020B0604020202020204" pitchFamily="34" charset="0"/>
                          <a:cs typeface="Arial" panose="020B0604020202020204" pitchFamily="34" charset="0"/>
                        </a:rPr>
                        <a:t>the Client may specify the address of the Public Data Collector that the </a:t>
                      </a:r>
                      <a:r>
                        <a:rPr lang="en-US" sz="900" kern="50" dirty="0">
                          <a:effectLst/>
                          <a:latin typeface="Arial" panose="020B0604020202020204" pitchFamily="34" charset="0"/>
                          <a:cs typeface="Arial" panose="020B0604020202020204" pitchFamily="34" charset="0"/>
                        </a:rPr>
                        <a:t>Public Server can submit experimental </a:t>
                      </a:r>
                      <a:r>
                        <a:rPr lang="en-US" sz="900" kern="50" dirty="0" smtClean="0">
                          <a:effectLst/>
                          <a:latin typeface="Arial" panose="020B0604020202020204" pitchFamily="34" charset="0"/>
                          <a:cs typeface="Arial" panose="020B0604020202020204" pitchFamily="34" charset="0"/>
                        </a:rPr>
                        <a:t>results to.</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Measurement Agent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1003786">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Controller</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Provides </a:t>
                      </a:r>
                      <a:r>
                        <a:rPr lang="en-US" sz="900" kern="50" dirty="0">
                          <a:effectLst/>
                          <a:latin typeface="Arial" panose="020B0604020202020204" pitchFamily="34" charset="0"/>
                          <a:cs typeface="Arial" panose="020B0604020202020204" pitchFamily="34" charset="0"/>
                        </a:rPr>
                        <a:t>information to </a:t>
                      </a:r>
                      <a:r>
                        <a:rPr lang="en-US" sz="900" kern="50" dirty="0" smtClean="0">
                          <a:effectLst/>
                          <a:latin typeface="Arial" panose="020B0604020202020204" pitchFamily="34" charset="0"/>
                          <a:cs typeface="Arial" panose="020B0604020202020204" pitchFamily="34" charset="0"/>
                        </a:rPr>
                        <a:t>Client </a:t>
                      </a:r>
                      <a:r>
                        <a:rPr lang="en-US" sz="900" kern="50" dirty="0">
                          <a:effectLst/>
                          <a:latin typeface="Arial" panose="020B0604020202020204" pitchFamily="34" charset="0"/>
                          <a:cs typeface="Arial" panose="020B0604020202020204" pitchFamily="34" charset="0"/>
                        </a:rPr>
                        <a:t>governing the measurement process. </a:t>
                      </a:r>
                      <a:r>
                        <a:rPr lang="en-US" sz="900" kern="50" dirty="0" smtClean="0">
                          <a:effectLst/>
                          <a:latin typeface="Arial" panose="020B0604020202020204" pitchFamily="34" charset="0"/>
                          <a:cs typeface="Arial" panose="020B0604020202020204" pitchFamily="34" charset="0"/>
                        </a:rPr>
                        <a:t>Information </a:t>
                      </a:r>
                      <a:r>
                        <a:rPr lang="en-US" sz="900" kern="50" dirty="0">
                          <a:effectLst/>
                          <a:latin typeface="Arial" panose="020B0604020202020204" pitchFamily="34" charset="0"/>
                          <a:cs typeface="Arial" panose="020B0604020202020204" pitchFamily="34" charset="0"/>
                        </a:rPr>
                        <a:t>includes the measurement triggers </a:t>
                      </a:r>
                      <a:r>
                        <a:rPr lang="en-US" sz="900" kern="50" dirty="0" smtClean="0">
                          <a:effectLst/>
                          <a:latin typeface="Arial" panose="020B0604020202020204" pitchFamily="34" charset="0"/>
                          <a:cs typeface="Arial" panose="020B0604020202020204" pitchFamily="34" charset="0"/>
                        </a:rPr>
                        <a:t>(e.g. </a:t>
                      </a:r>
                      <a:r>
                        <a:rPr lang="en-US" sz="900" kern="50" dirty="0">
                          <a:effectLst/>
                          <a:latin typeface="Arial" panose="020B0604020202020204" pitchFamily="34" charset="0"/>
                          <a:cs typeface="Arial" panose="020B0604020202020204" pitchFamily="34" charset="0"/>
                        </a:rPr>
                        <a:t>day/time information as well as other specific triggering details, such as location conditions</a:t>
                      </a:r>
                      <a:r>
                        <a:rPr lang="en-US" sz="900" kern="50" dirty="0" smtClean="0">
                          <a:effectLst/>
                          <a:latin typeface="Arial" panose="020B0604020202020204" pitchFamily="34" charset="0"/>
                          <a:cs typeface="Arial" panose="020B0604020202020204" pitchFamily="34" charset="0"/>
                        </a:rPr>
                        <a:t>).</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Also </a:t>
                      </a:r>
                      <a:r>
                        <a:rPr lang="en-US" sz="900" kern="50" dirty="0">
                          <a:effectLst/>
                          <a:latin typeface="Arial" panose="020B0604020202020204" pitchFamily="34" charset="0"/>
                          <a:cs typeface="Arial" panose="020B0604020202020204" pitchFamily="34" charset="0"/>
                        </a:rPr>
                        <a:t>provides the Client with the Server and Data Collector </a:t>
                      </a:r>
                      <a:r>
                        <a:rPr lang="en-US" sz="900" kern="50" dirty="0" smtClean="0">
                          <a:effectLst/>
                          <a:latin typeface="Arial" panose="020B0604020202020204" pitchFamily="34" charset="0"/>
                          <a:cs typeface="Arial" panose="020B0604020202020204" pitchFamily="34" charset="0"/>
                        </a:rPr>
                        <a:t>addresses.</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Client </a:t>
                      </a:r>
                      <a:r>
                        <a:rPr lang="en-US" sz="900" kern="50" dirty="0">
                          <a:effectLst/>
                          <a:latin typeface="Arial" panose="020B0604020202020204" pitchFamily="34" charset="0"/>
                          <a:cs typeface="Arial" panose="020B0604020202020204" pitchFamily="34" charset="0"/>
                        </a:rPr>
                        <a:t>registers with </a:t>
                      </a:r>
                      <a:r>
                        <a:rPr lang="en-US" sz="900" kern="50" dirty="0" smtClean="0">
                          <a:effectLst/>
                          <a:latin typeface="Arial" panose="020B0604020202020204" pitchFamily="34" charset="0"/>
                          <a:cs typeface="Arial" panose="020B0604020202020204" pitchFamily="34" charset="0"/>
                        </a:rPr>
                        <a:t>Controller </a:t>
                      </a:r>
                      <a:r>
                        <a:rPr lang="en-US" sz="900" kern="50" dirty="0">
                          <a:effectLst/>
                          <a:latin typeface="Arial" panose="020B0604020202020204" pitchFamily="34" charset="0"/>
                          <a:cs typeface="Arial" panose="020B0604020202020204" pitchFamily="34" charset="0"/>
                        </a:rPr>
                        <a:t>to indicate its address and availability to conduct measurements</a:t>
                      </a:r>
                      <a:r>
                        <a:rPr lang="en-US" sz="900" kern="50" dirty="0" smtClean="0">
                          <a:effectLst/>
                          <a:latin typeface="Arial" panose="020B0604020202020204" pitchFamily="34" charset="0"/>
                          <a:cs typeface="Arial" panose="020B0604020202020204" pitchFamily="34" charset="0"/>
                        </a:rPr>
                        <a:t>.</a:t>
                      </a:r>
                      <a:endParaRPr lang="en-GB" sz="900" kern="50" dirty="0">
                        <a:effectLst/>
                        <a:latin typeface="Arial" panose="020B0604020202020204" pitchFamily="34"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err="1" smtClean="0">
                          <a:effectLst/>
                          <a:latin typeface="Arial" panose="020B0604020202020204" pitchFamily="34" charset="0"/>
                          <a:cs typeface="Arial" panose="020B0604020202020204" pitchFamily="34" charset="0"/>
                        </a:rPr>
                        <a:t>Bootstrapper</a:t>
                      </a:r>
                      <a:r>
                        <a:rPr lang="en-US" sz="900" kern="50" dirty="0" smtClean="0">
                          <a:effectLst/>
                          <a:latin typeface="Arial" panose="020B0604020202020204" pitchFamily="34" charset="0"/>
                          <a:cs typeface="Arial" panose="020B0604020202020204" pitchFamily="34" charset="0"/>
                        </a:rPr>
                        <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Controller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501893">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Server</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Public / Private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Serves </a:t>
                      </a:r>
                      <a:r>
                        <a:rPr lang="en-US" sz="900" kern="50" dirty="0">
                          <a:effectLst/>
                          <a:latin typeface="Arial" panose="020B0604020202020204" pitchFamily="34" charset="0"/>
                          <a:cs typeface="Arial" panose="020B0604020202020204" pitchFamily="34" charset="0"/>
                        </a:rPr>
                        <a:t>as </a:t>
                      </a:r>
                      <a:r>
                        <a:rPr lang="en-US" sz="900" kern="50" dirty="0" smtClean="0">
                          <a:effectLst/>
                          <a:latin typeface="Arial" panose="020B0604020202020204" pitchFamily="34" charset="0"/>
                          <a:cs typeface="Arial" panose="020B0604020202020204" pitchFamily="34" charset="0"/>
                        </a:rPr>
                        <a:t>communication </a:t>
                      </a:r>
                      <a:r>
                        <a:rPr lang="en-US" sz="900" kern="50" dirty="0">
                          <a:effectLst/>
                          <a:latin typeface="Arial" panose="020B0604020202020204" pitchFamily="34" charset="0"/>
                          <a:cs typeface="Arial" panose="020B0604020202020204" pitchFamily="34" charset="0"/>
                        </a:rPr>
                        <a:t>termination, </a:t>
                      </a:r>
                      <a:r>
                        <a:rPr lang="en-US" sz="900" kern="50" dirty="0" smtClean="0">
                          <a:effectLst/>
                          <a:latin typeface="Arial" panose="020B0604020202020204" pitchFamily="34" charset="0"/>
                          <a:cs typeface="Arial" panose="020B0604020202020204" pitchFamily="34" charset="0"/>
                        </a:rPr>
                        <a:t>also providing </a:t>
                      </a:r>
                      <a:r>
                        <a:rPr lang="en-US" sz="900" kern="50" dirty="0">
                          <a:effectLst/>
                          <a:latin typeface="Arial" panose="020B0604020202020204" pitchFamily="34" charset="0"/>
                          <a:cs typeface="Arial" panose="020B0604020202020204" pitchFamily="34" charset="0"/>
                        </a:rPr>
                        <a:t>a data source and data recipient for active measurements initiated by the </a:t>
                      </a:r>
                      <a:r>
                        <a:rPr lang="en-US" sz="900" kern="50" dirty="0" smtClean="0">
                          <a:effectLst/>
                          <a:latin typeface="Arial" panose="020B0604020202020204" pitchFamily="34" charset="0"/>
                          <a:cs typeface="Arial" panose="020B0604020202020204" pitchFamily="34" charset="0"/>
                        </a:rPr>
                        <a:t>Client.</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Registers </a:t>
                      </a:r>
                      <a:r>
                        <a:rPr lang="en-US" sz="900" kern="50" dirty="0">
                          <a:effectLst/>
                          <a:latin typeface="Arial" panose="020B0604020202020204" pitchFamily="34" charset="0"/>
                          <a:cs typeface="Arial" panose="020B0604020202020204" pitchFamily="34" charset="0"/>
                        </a:rPr>
                        <a:t>with </a:t>
                      </a:r>
                      <a:r>
                        <a:rPr lang="en-US" sz="900" kern="50" dirty="0" smtClean="0">
                          <a:effectLst/>
                          <a:latin typeface="Arial" panose="020B0604020202020204" pitchFamily="34" charset="0"/>
                          <a:cs typeface="Arial" panose="020B0604020202020204" pitchFamily="34" charset="0"/>
                        </a:rPr>
                        <a:t>Controller </a:t>
                      </a:r>
                      <a:r>
                        <a:rPr lang="en-US" sz="900" kern="50" dirty="0">
                          <a:effectLst/>
                          <a:latin typeface="Arial" panose="020B0604020202020204" pitchFamily="34" charset="0"/>
                          <a:cs typeface="Arial" panose="020B0604020202020204" pitchFamily="34" charset="0"/>
                        </a:rPr>
                        <a:t>to indicate its address and availability to conduct measurements</a:t>
                      </a:r>
                      <a:r>
                        <a:rPr lang="en-US" sz="900" kern="50" dirty="0" smtClean="0">
                          <a:effectLst/>
                          <a:latin typeface="Arial" panose="020B0604020202020204" pitchFamily="34" charset="0"/>
                          <a:cs typeface="Arial" panose="020B0604020202020204" pitchFamily="34" charset="0"/>
                        </a:rPr>
                        <a: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End user or</a:t>
                      </a:r>
                      <a:r>
                        <a:rPr lang="en-US" sz="900" kern="50" baseline="0" dirty="0" smtClean="0">
                          <a:effectLst/>
                          <a:latin typeface="Arial" panose="020B0604020202020204" pitchFamily="34" charset="0"/>
                          <a:cs typeface="Arial" panose="020B0604020202020204" pitchFamily="34" charset="0"/>
                        </a:rPr>
                        <a:t> Measurement Peer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293881">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Data Collector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Public / Private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Receives </a:t>
                      </a:r>
                      <a:r>
                        <a:rPr lang="en-US" sz="900" kern="50" dirty="0">
                          <a:effectLst/>
                          <a:latin typeface="Arial" panose="020B0604020202020204" pitchFamily="34" charset="0"/>
                          <a:cs typeface="Arial" panose="020B0604020202020204" pitchFamily="34" charset="0"/>
                        </a:rPr>
                        <a:t>measurement results from the Client. </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Collector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498599">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Network Parameter Host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The </a:t>
                      </a:r>
                      <a:r>
                        <a:rPr lang="en-US" sz="900" kern="50" dirty="0">
                          <a:effectLst/>
                          <a:latin typeface="Arial" panose="020B0604020202020204" pitchFamily="34" charset="0"/>
                          <a:cs typeface="Arial" panose="020B0604020202020204" pitchFamily="34" charset="0"/>
                        </a:rPr>
                        <a:t>Network Parameter Host is included in the Architectural Reference Model for information </a:t>
                      </a:r>
                      <a:r>
                        <a:rPr lang="en-US" sz="900" kern="50" dirty="0" smtClean="0">
                          <a:effectLst/>
                          <a:latin typeface="Arial" panose="020B0604020202020204" pitchFamily="34" charset="0"/>
                          <a:cs typeface="Arial" panose="020B0604020202020204" pitchFamily="34" charset="0"/>
                        </a:rPr>
                        <a:t>only.</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This Functional Entity </a:t>
                      </a:r>
                      <a:r>
                        <a:rPr lang="en-US" sz="900" kern="50" dirty="0">
                          <a:effectLst/>
                          <a:latin typeface="Arial" panose="020B0604020202020204" pitchFamily="34" charset="0"/>
                          <a:cs typeface="Arial" panose="020B0604020202020204" pitchFamily="34" charset="0"/>
                        </a:rPr>
                        <a:t>is described in other </a:t>
                      </a:r>
                      <a:r>
                        <a:rPr lang="en-US" sz="900" kern="50" dirty="0" smtClean="0">
                          <a:effectLst/>
                          <a:latin typeface="Arial" panose="020B0604020202020204" pitchFamily="34" charset="0"/>
                          <a:cs typeface="Arial" panose="020B0604020202020204" pitchFamily="34" charset="0"/>
                        </a:rPr>
                        <a:t>documents</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Subscriber parameter database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Procedural Flow</a:t>
            </a:r>
            <a:endParaRPr lang="en-US" dirty="0"/>
          </a:p>
        </p:txBody>
      </p:sp>
      <p:sp>
        <p:nvSpPr>
          <p:cNvPr id="3" name="Rectangle 2"/>
          <p:cNvSpPr/>
          <p:nvPr/>
        </p:nvSpPr>
        <p:spPr>
          <a:xfrm>
            <a:off x="552796" y="1295400"/>
            <a:ext cx="8153400" cy="1263744"/>
          </a:xfrm>
          <a:prstGeom prst="rect">
            <a:avLst/>
          </a:prstGeom>
        </p:spPr>
        <p:txBody>
          <a:bodyPr wrap="square">
            <a:spAutoFit/>
          </a:bodyPr>
          <a:lstStyle/>
          <a:p>
            <a:pPr>
              <a:lnSpc>
                <a:spcPct val="107000"/>
              </a:lnSpc>
              <a:spcAft>
                <a:spcPts val="0"/>
              </a:spcAft>
            </a:pPr>
            <a:r>
              <a:rPr lang="en-GB" dirty="0" smtClean="0">
                <a:latin typeface="Arial" panose="020B0604020202020204" pitchFamily="34" charset="0"/>
                <a:ea typeface="Calibri" panose="020F0502020204030204" pitchFamily="34" charset="0"/>
                <a:cs typeface="Arial" panose="020B0604020202020204" pitchFamily="34" charset="0"/>
              </a:rPr>
              <a:t>An LMAP system goes through the following phases: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Bootstrapping process before the MA can take part in the other three phases.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Control Protocol, which delivers Instruction Messages from a Controller to a MA (amongst other things).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the actual Measurement Tasks, which measure some performance or reliability parameter(s) associated with the transfer of packets.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Report Protocol, which delivers Reports containing the Measurement Results from a MA to a Collector</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552796" y="2711544"/>
            <a:ext cx="8134004" cy="3416320"/>
          </a:xfrm>
          <a:prstGeom prst="rect">
            <a:avLst/>
          </a:prstGeom>
        </p:spPr>
        <p:txBody>
          <a:bodyPr wrap="square">
            <a:spAutoFit/>
          </a:bodyPr>
          <a:lstStyle/>
          <a:p>
            <a:pPr>
              <a:spcAft>
                <a:spcPts val="0"/>
              </a:spcAft>
            </a:pPr>
            <a:r>
              <a:rPr lang="en-GB" dirty="0" smtClean="0">
                <a:latin typeface="Arial" panose="020B0604020202020204" pitchFamily="34" charset="0"/>
                <a:ea typeface="Calibri" panose="020F0502020204030204" pitchFamily="34" charset="0"/>
                <a:cs typeface="Arial" panose="020B0604020202020204" pitchFamily="34" charset="0"/>
              </a:rPr>
              <a:t>802.16.3 system </a:t>
            </a:r>
            <a:r>
              <a:rPr lang="en-GB" dirty="0">
                <a:latin typeface="Arial" panose="020B0604020202020204" pitchFamily="34" charset="0"/>
                <a:ea typeface="Calibri" panose="020F0502020204030204" pitchFamily="34" charset="0"/>
                <a:cs typeface="Arial" panose="020B0604020202020204" pitchFamily="34" charset="0"/>
              </a:rPr>
              <a:t>goes through the following phases</a:t>
            </a:r>
            <a:r>
              <a:rPr lang="en-GB" dirty="0" smtClean="0">
                <a:latin typeface="Arial" panose="020B0604020202020204" pitchFamily="34" charset="0"/>
                <a:ea typeface="Calibri" panose="020F0502020204030204" pitchFamily="34" charset="0"/>
                <a:cs typeface="Arial" panose="020B0604020202020204" pitchFamily="34" charset="0"/>
              </a:rPr>
              <a:t>:</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smtClean="0">
                <a:latin typeface="Arial" panose="020B0604020202020204" pitchFamily="34" charset="0"/>
                <a:ea typeface="Times New Roman" panose="02020603050405020304" pitchFamily="18" charset="0"/>
                <a:cs typeface="Arial" panose="020B0604020202020204" pitchFamily="34" charset="0"/>
              </a:rPr>
              <a:t>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Client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Controller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Server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MEASUREMENT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Commands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Commands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MEASUREMENTS UPLOAD</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Flow control between Client (or Server) and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Measurements upload from Client to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Measurements upload from Public/Private Server to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3039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Information Model</a:t>
            </a:r>
            <a:endParaRPr lang="en-US" dirty="0"/>
          </a:p>
        </p:txBody>
      </p:sp>
      <p:sp>
        <p:nvSpPr>
          <p:cNvPr id="3" name="Rectangle 2"/>
          <p:cNvSpPr/>
          <p:nvPr/>
        </p:nvSpPr>
        <p:spPr>
          <a:xfrm>
            <a:off x="455815" y="2895600"/>
            <a:ext cx="8153400" cy="3600986"/>
          </a:xfrm>
          <a:prstGeom prst="rect">
            <a:avLst/>
          </a:prstGeom>
        </p:spPr>
        <p:txBody>
          <a:bodyPr wrap="square">
            <a:spAutoFit/>
          </a:bodyPr>
          <a:lstStyle/>
          <a:p>
            <a:r>
              <a:rPr lang="en-GB" b="1" dirty="0" smtClean="0">
                <a:latin typeface="Arial" panose="020B0604020202020204" pitchFamily="34" charset="0"/>
                <a:cs typeface="Arial" panose="020B0604020202020204" pitchFamily="34" charset="0"/>
              </a:rPr>
              <a:t>LMAP </a:t>
            </a:r>
            <a:r>
              <a:rPr lang="en-GB" b="1" dirty="0">
                <a:latin typeface="Arial" panose="020B0604020202020204" pitchFamily="34" charset="0"/>
                <a:cs typeface="Arial" panose="020B0604020202020204" pitchFamily="34" charset="0"/>
              </a:rPr>
              <a:t>Information Model</a:t>
            </a:r>
          </a:p>
          <a:p>
            <a:r>
              <a:rPr lang="en-GB" sz="900" dirty="0" smtClean="0">
                <a:latin typeface="Arial" panose="020B0604020202020204" pitchFamily="34" charset="0"/>
                <a:cs typeface="Arial" panose="020B0604020202020204" pitchFamily="34" charset="0"/>
              </a:rPr>
              <a:t>relates </a:t>
            </a:r>
            <a:r>
              <a:rPr lang="en-GB" sz="900" dirty="0">
                <a:latin typeface="Arial" panose="020B0604020202020204" pitchFamily="34" charset="0"/>
                <a:cs typeface="Arial" panose="020B0604020202020204" pitchFamily="34" charset="0"/>
              </a:rPr>
              <a:t>to the </a:t>
            </a:r>
            <a:r>
              <a:rPr lang="en-GB" sz="900" b="1" dirty="0">
                <a:latin typeface="Arial" panose="020B0604020202020204" pitchFamily="34" charset="0"/>
                <a:cs typeface="Arial" panose="020B0604020202020204" pitchFamily="34" charset="0"/>
              </a:rPr>
              <a:t>information stored</a:t>
            </a:r>
            <a:r>
              <a:rPr lang="en-GB" sz="900" dirty="0">
                <a:latin typeface="Arial" panose="020B0604020202020204" pitchFamily="34" charset="0"/>
                <a:cs typeface="Arial" panose="020B0604020202020204" pitchFamily="34" charset="0"/>
              </a:rPr>
              <a:t>, received or transmitted by a Measurement Agent as described within the LMAP </a:t>
            </a:r>
            <a:r>
              <a:rPr lang="en-GB" sz="900" dirty="0" smtClean="0">
                <a:latin typeface="Arial" panose="020B0604020202020204" pitchFamily="34" charset="0"/>
                <a:cs typeface="Arial" panose="020B0604020202020204" pitchFamily="34" charset="0"/>
              </a:rPr>
              <a:t>framework.</a:t>
            </a:r>
          </a:p>
          <a:p>
            <a:r>
              <a:rPr lang="en-GB" sz="900" dirty="0" smtClean="0">
                <a:latin typeface="Arial" panose="020B0604020202020204" pitchFamily="34" charset="0"/>
                <a:cs typeface="Arial" panose="020B0604020202020204" pitchFamily="34" charset="0"/>
              </a:rPr>
              <a:t>The </a:t>
            </a:r>
            <a:r>
              <a:rPr lang="en-GB" sz="900" dirty="0">
                <a:latin typeface="Arial" panose="020B0604020202020204" pitchFamily="34" charset="0"/>
                <a:cs typeface="Arial" panose="020B0604020202020204" pitchFamily="34" charset="0"/>
              </a:rPr>
              <a:t>information described in these models will be transmitted by protocols using interfaces between the Measurement Agent and such systems according to a </a:t>
            </a:r>
            <a:r>
              <a:rPr lang="en-GB" sz="900" b="1" dirty="0">
                <a:latin typeface="Arial" panose="020B0604020202020204" pitchFamily="34" charset="0"/>
                <a:cs typeface="Arial" panose="020B0604020202020204" pitchFamily="34" charset="0"/>
              </a:rPr>
              <a:t>Data Model</a:t>
            </a:r>
            <a:r>
              <a:rPr lang="en-GB" sz="900" dirty="0">
                <a:latin typeface="Arial" panose="020B0604020202020204" pitchFamily="34" charset="0"/>
                <a:cs typeface="Arial" panose="020B0604020202020204" pitchFamily="34" charset="0"/>
              </a:rPr>
              <a:t>.</a:t>
            </a:r>
          </a:p>
          <a:p>
            <a:r>
              <a:rPr lang="en-GB" sz="900" dirty="0">
                <a:latin typeface="Arial" panose="020B0604020202020204" pitchFamily="34" charset="0"/>
                <a:cs typeface="Arial" panose="020B0604020202020204" pitchFamily="34" charset="0"/>
              </a:rPr>
              <a:t>For clarity the </a:t>
            </a:r>
            <a:r>
              <a:rPr lang="en-GB" sz="900" b="1" dirty="0">
                <a:latin typeface="Arial" panose="020B0604020202020204" pitchFamily="34" charset="0"/>
                <a:cs typeface="Arial" panose="020B0604020202020204" pitchFamily="34" charset="0"/>
              </a:rPr>
              <a:t>information model</a:t>
            </a:r>
            <a:r>
              <a:rPr lang="en-GB" sz="900" dirty="0">
                <a:latin typeface="Arial" panose="020B0604020202020204" pitchFamily="34" charset="0"/>
                <a:cs typeface="Arial" panose="020B0604020202020204" pitchFamily="34" charset="0"/>
              </a:rPr>
              <a:t> is divided into six sections:</a:t>
            </a:r>
          </a:p>
          <a:p>
            <a:pPr marL="228600" indent="-228600">
              <a:buAutoNum type="arabicPeriod"/>
            </a:pPr>
            <a:r>
              <a:rPr lang="en-GB" sz="900" dirty="0" smtClean="0">
                <a:latin typeface="Arial" panose="020B0604020202020204" pitchFamily="34" charset="0"/>
                <a:cs typeface="Arial" panose="020B0604020202020204" pitchFamily="34" charset="0"/>
              </a:rPr>
              <a:t>Pre-Configuration 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pre-configured on the Measurement Agent prior to any communication with other components of the LMAP architecture (i.e., the Controller, Collector and Measurement Peers), specifically detailing how to communicate with a Controller and whether the device is enabled to participate as an MA.</a:t>
            </a:r>
          </a:p>
          <a:p>
            <a:r>
              <a:rPr lang="en-GB" sz="900" dirty="0">
                <a:latin typeface="Arial" panose="020B0604020202020204" pitchFamily="34" charset="0"/>
                <a:cs typeface="Arial" panose="020B0604020202020204" pitchFamily="34" charset="0"/>
              </a:rPr>
              <a:t>2. Configuration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Update </a:t>
            </a:r>
            <a:r>
              <a:rPr lang="en-GB" sz="900" dirty="0">
                <a:latin typeface="Arial" panose="020B0604020202020204" pitchFamily="34" charset="0"/>
                <a:cs typeface="Arial" panose="020B0604020202020204" pitchFamily="34" charset="0"/>
              </a:rPr>
              <a:t>of the pre-configuration information during the registration of the MA or subsequent communication with the Controller, along with the configuration of further parameters about the MA (rather than the Tasks it should perform) that were not mandatory for the initial communication between the MA and a Controller.</a:t>
            </a:r>
          </a:p>
          <a:p>
            <a:r>
              <a:rPr lang="en-GB" sz="900" dirty="0">
                <a:latin typeface="Arial" panose="020B0604020202020204" pitchFamily="34" charset="0"/>
                <a:cs typeface="Arial" panose="020B0604020202020204" pitchFamily="34" charset="0"/>
              </a:rPr>
              <a:t>3. Instruction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that is received by the MA from the Controller pertaining to the Tasks that should be executed. This includes the task execution Schedules (other than the Controller communication Schedule supplied as (pre)configuration information) and related information such as the Task Configuration, communication Channels to Collectors and schedule Timing information. It also includes Task Suppression information that is used to over-ride normal Task execution. </a:t>
            </a:r>
          </a:p>
          <a:p>
            <a:r>
              <a:rPr lang="en-GB" sz="900" dirty="0">
                <a:latin typeface="Arial" panose="020B0604020202020204" pitchFamily="34" charset="0"/>
                <a:cs typeface="Arial" panose="020B0604020202020204" pitchFamily="34" charset="0"/>
              </a:rPr>
              <a:t>4. Logging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transmitted from the MA to the Controller detailing the results of any configuration operations along with error and status information from the operation of the MA.</a:t>
            </a:r>
          </a:p>
          <a:p>
            <a:r>
              <a:rPr lang="en-GB" sz="900" dirty="0">
                <a:latin typeface="Arial" panose="020B0604020202020204" pitchFamily="34" charset="0"/>
                <a:cs typeface="Arial" panose="020B0604020202020204" pitchFamily="34" charset="0"/>
              </a:rPr>
              <a:t>5. Capability and Status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on the general status and capabilities of the MA. For example, the set of measurements that are supported on the device.</a:t>
            </a:r>
          </a:p>
          <a:p>
            <a:r>
              <a:rPr lang="en-GB" sz="900" dirty="0">
                <a:latin typeface="Arial" panose="020B0604020202020204" pitchFamily="34" charset="0"/>
                <a:cs typeface="Arial" panose="020B0604020202020204" pitchFamily="34" charset="0"/>
              </a:rPr>
              <a:t>6. Reporting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transmitted from the MA to one or more Collectors including measurement results and the context in which they were conducted</a:t>
            </a:r>
            <a:r>
              <a:rPr lang="en-GB" sz="900" dirty="0" smtClean="0">
                <a:latin typeface="Arial" panose="020B0604020202020204" pitchFamily="34" charset="0"/>
                <a:cs typeface="Arial" panose="020B0604020202020204" pitchFamily="34" charset="0"/>
              </a:rPr>
              <a:t>.</a:t>
            </a:r>
            <a:endParaRPr lang="en-GB" sz="9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a:stretch>
            <a:fillRect/>
          </a:stretch>
        </p:blipFill>
        <p:spPr>
          <a:xfrm>
            <a:off x="455815" y="1143001"/>
            <a:ext cx="8078585" cy="1752600"/>
          </a:xfrm>
          <a:prstGeom prst="rect">
            <a:avLst/>
          </a:prstGeom>
        </p:spPr>
      </p:pic>
    </p:spTree>
    <p:extLst>
      <p:ext uri="{BB962C8B-B14F-4D97-AF65-F5344CB8AC3E}">
        <p14:creationId xmlns:p14="http://schemas.microsoft.com/office/powerpoint/2010/main" val="1143098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Cooperation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0817445"/>
              </p:ext>
            </p:extLst>
          </p:nvPr>
        </p:nvGraphicFramePr>
        <p:xfrm>
          <a:off x="1066800" y="1397000"/>
          <a:ext cx="7391400" cy="4048760"/>
        </p:xfrm>
        <a:graphic>
          <a:graphicData uri="http://schemas.openxmlformats.org/drawingml/2006/table">
            <a:tbl>
              <a:tblPr firstRow="1" bandRow="1">
                <a:tableStyleId>{5C22544A-7EE6-4342-B048-85BDC9FD1C3A}</a:tableStyleId>
              </a:tblPr>
              <a:tblGrid>
                <a:gridCol w="4648200"/>
                <a:gridCol w="2743200"/>
              </a:tblGrid>
              <a:tr h="370840">
                <a:tc>
                  <a:txBody>
                    <a:bodyPr/>
                    <a:lstStyle/>
                    <a:p>
                      <a:r>
                        <a:rPr lang="en-GB" dirty="0" smtClean="0"/>
                        <a:t>Pro</a:t>
                      </a:r>
                      <a:endParaRPr lang="en-GB" dirty="0"/>
                    </a:p>
                  </a:txBody>
                  <a:tcPr/>
                </a:tc>
                <a:tc>
                  <a:txBody>
                    <a:bodyPr/>
                    <a:lstStyle/>
                    <a:p>
                      <a:r>
                        <a:rPr lang="en-GB" dirty="0" smtClean="0"/>
                        <a:t>Con</a:t>
                      </a:r>
                      <a:endParaRPr lang="en-GB" dirty="0"/>
                    </a:p>
                  </a:txBody>
                  <a:tcPr/>
                </a:tc>
              </a:tr>
              <a:tr h="370840">
                <a:tc>
                  <a:txBody>
                    <a:bodyPr/>
                    <a:lstStyle/>
                    <a:p>
                      <a:r>
                        <a:rPr lang="en-GB" dirty="0" smtClean="0"/>
                        <a:t>802.16.3 is good fit into </a:t>
                      </a:r>
                      <a:r>
                        <a:rPr lang="en-GB" dirty="0" err="1" smtClean="0"/>
                        <a:t>lmap</a:t>
                      </a:r>
                      <a:r>
                        <a:rPr lang="en-GB" dirty="0" smtClean="0"/>
                        <a:t> information model</a:t>
                      </a:r>
                      <a:endParaRPr lang="en-GB" dirty="0"/>
                    </a:p>
                  </a:txBody>
                  <a:tcPr/>
                </a:tc>
                <a:tc>
                  <a:txBody>
                    <a:bodyPr/>
                    <a:lstStyle/>
                    <a:p>
                      <a:endParaRPr lang="en-GB" dirty="0"/>
                    </a:p>
                  </a:txBody>
                  <a:tcPr/>
                </a:tc>
              </a:tr>
              <a:tr h="370840">
                <a:tc>
                  <a:txBody>
                    <a:bodyPr/>
                    <a:lstStyle/>
                    <a:p>
                      <a:r>
                        <a:rPr lang="en-GB" dirty="0" smtClean="0"/>
                        <a:t>Advertise/Widen user base</a:t>
                      </a:r>
                      <a:endParaRPr lang="en-GB" dirty="0"/>
                    </a:p>
                  </a:txBody>
                  <a:tcPr/>
                </a:tc>
                <a:tc>
                  <a:txBody>
                    <a:bodyPr/>
                    <a:lstStyle/>
                    <a:p>
                      <a:r>
                        <a:rPr lang="en-GB" dirty="0" smtClean="0"/>
                        <a:t>independence issues when adapting/revising 802.16.3</a:t>
                      </a:r>
                      <a:endParaRPr lang="en-GB" dirty="0"/>
                    </a:p>
                  </a:txBody>
                  <a:tcPr/>
                </a:tc>
              </a:tr>
              <a:tr h="370840">
                <a:tc>
                  <a:txBody>
                    <a:bodyPr/>
                    <a:lstStyle/>
                    <a:p>
                      <a:r>
                        <a:rPr lang="en-GB" dirty="0" smtClean="0"/>
                        <a:t>Benefit from ideas of larger community</a:t>
                      </a:r>
                      <a:endParaRPr lang="en-GB" dirty="0"/>
                    </a:p>
                  </a:txBody>
                  <a:tcPr/>
                </a:tc>
                <a:tc>
                  <a:txBody>
                    <a:bodyPr/>
                    <a:lstStyle/>
                    <a:p>
                      <a:endParaRPr lang="en-GB" dirty="0"/>
                    </a:p>
                  </a:txBody>
                  <a:tcPr/>
                </a:tc>
              </a:tr>
              <a:tr h="370840">
                <a:tc>
                  <a:txBody>
                    <a:bodyPr/>
                    <a:lstStyle/>
                    <a:p>
                      <a:r>
                        <a:rPr lang="en-GB" dirty="0" smtClean="0"/>
                        <a:t>802.16.3 use cases / mobile-specific</a:t>
                      </a:r>
                      <a:r>
                        <a:rPr lang="en-GB" baseline="0" dirty="0" smtClean="0"/>
                        <a:t> </a:t>
                      </a:r>
                      <a:r>
                        <a:rPr lang="en-GB" dirty="0" smtClean="0"/>
                        <a:t>considerations may provide additional insight into </a:t>
                      </a:r>
                      <a:r>
                        <a:rPr lang="en-GB" dirty="0" err="1" smtClean="0"/>
                        <a:t>lmap</a:t>
                      </a:r>
                      <a:r>
                        <a:rPr lang="en-GB" dirty="0" smtClean="0"/>
                        <a:t> information model and protocols</a:t>
                      </a:r>
                      <a:endParaRPr lang="en-GB" dirty="0"/>
                    </a:p>
                  </a:txBody>
                  <a:tcPr/>
                </a:tc>
                <a:tc>
                  <a:txBody>
                    <a:bodyPr/>
                    <a:lstStyle/>
                    <a:p>
                      <a:endParaRPr lang="en-GB"/>
                    </a:p>
                  </a:txBody>
                  <a:tcPr/>
                </a:tc>
              </a:tr>
              <a:tr h="370840">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4218769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P802.16.3 vs </a:t>
            </a:r>
            <a:r>
              <a:rPr lang="en-US" dirty="0" err="1"/>
              <a:t>lmap</a:t>
            </a:r>
            <a:r>
              <a:rPr lang="en-US" dirty="0"/>
              <a:t/>
            </a:r>
            <a:br>
              <a:rPr lang="en-US" dirty="0"/>
            </a:br>
            <a:r>
              <a:rPr lang="en-US" sz="2000" dirty="0">
                <a:cs typeface="ＭＳ Ｐゴシック" pitchFamily="-84" charset="-128"/>
              </a:rPr>
              <a:t>Functional </a:t>
            </a:r>
            <a:r>
              <a:rPr lang="en-US" sz="2000" dirty="0" smtClean="0">
                <a:cs typeface="ＭＳ Ｐゴシック" pitchFamily="-84" charset="-128"/>
              </a:rPr>
              <a:t>Entities (hidden slide)</a:t>
            </a: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38683770"/>
              </p:ext>
            </p:extLst>
          </p:nvPr>
        </p:nvGraphicFramePr>
        <p:xfrm>
          <a:off x="533398" y="1066801"/>
          <a:ext cx="8153401" cy="13376721"/>
        </p:xfrm>
        <a:graphic>
          <a:graphicData uri="http://schemas.openxmlformats.org/drawingml/2006/table">
            <a:tbl>
              <a:tblPr firstRow="1" firstCol="1" bandRow="1" bandCol="1">
                <a:tableStyleId>{5C22544A-7EE6-4342-B048-85BDC9FD1C3A}</a:tableStyleId>
              </a:tblPr>
              <a:tblGrid>
                <a:gridCol w="1526039"/>
                <a:gridCol w="692386"/>
                <a:gridCol w="3256998"/>
                <a:gridCol w="2677978"/>
              </a:tblGrid>
              <a:tr h="33525">
                <a:tc>
                  <a:txBody>
                    <a:bodyPr/>
                    <a:lstStyle/>
                    <a:p>
                      <a:pPr algn="just">
                        <a:lnSpc>
                          <a:spcPct val="107000"/>
                        </a:lnSpc>
                        <a:spcAft>
                          <a:spcPts val="600"/>
                        </a:spcAft>
                      </a:pPr>
                      <a:r>
                        <a:rPr lang="en-US" sz="900" kern="50" dirty="0">
                          <a:effectLst/>
                        </a:rPr>
                        <a:t>Functional Entity</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Type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Description</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lmap</a:t>
                      </a:r>
                      <a:endParaRPr lang="en-GB" sz="900" kern="50">
                        <a:effectLst/>
                        <a:latin typeface="Times New Roman" panose="02020603050405020304" pitchFamily="18" charset="0"/>
                        <a:ea typeface="Times New Roman" panose="02020603050405020304" pitchFamily="18" charset="0"/>
                      </a:endParaRPr>
                    </a:p>
                  </a:txBody>
                  <a:tcPr marL="14973" marR="14973" marT="0" marB="0"/>
                </a:tc>
              </a:tr>
              <a:tr h="704018">
                <a:tc>
                  <a:txBody>
                    <a:bodyPr/>
                    <a:lstStyle/>
                    <a:p>
                      <a:pPr>
                        <a:lnSpc>
                          <a:spcPct val="107000"/>
                        </a:lnSpc>
                        <a:spcAft>
                          <a:spcPts val="600"/>
                        </a:spcAft>
                      </a:pPr>
                      <a:r>
                        <a:rPr lang="en-US" sz="900" kern="50" dirty="0">
                          <a:effectLst/>
                        </a:rPr>
                        <a:t>Client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Client is the central element of the Architectural Reference Model. It is typically embodied as software executing on the user edge device (the Client Device), typically a mobile terminal. The measurement process is intended to collect data representative of the performance of the network from the perspective of the user edge device. In the case of passive measurements, the Client will collect performance data characterizing communications to and from the Client Device. In the case of active measurements, the Client will initiate communications, for measurement purposes, with the Server. The Client posts resultant measurement data to one or more Data Collectors. In addition, the Public Server can submit experimental results to the Public Data Collector, using the address specified by the Client.</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Measurement Agent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521461">
                <a:tc>
                  <a:txBody>
                    <a:bodyPr/>
                    <a:lstStyle/>
                    <a:p>
                      <a:pPr>
                        <a:lnSpc>
                          <a:spcPct val="107000"/>
                        </a:lnSpc>
                        <a:spcAft>
                          <a:spcPts val="600"/>
                        </a:spcAft>
                      </a:pPr>
                      <a:r>
                        <a:rPr lang="en-US" sz="900" kern="50">
                          <a:effectLst/>
                        </a:rPr>
                        <a:t>Controller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Controller provides information to the Client governing the measurement process. This information includes the measurement triggers (which may include day/time information as well as other specific triggering details, such as location conditions). The Controller also provides the Client with the Server and Data Collector addresses. The Client registers with the Controller to indicate its address and availability to conduct measurements. It updates its registration status as needed.</a:t>
                      </a:r>
                      <a:endParaRPr lang="en-GB" sz="900" kern="50">
                        <a:effectLst/>
                      </a:endParaRPr>
                    </a:p>
                    <a:p>
                      <a:pPr>
                        <a:lnSpc>
                          <a:spcPct val="107000"/>
                        </a:lnSpc>
                        <a:spcAft>
                          <a:spcPts val="600"/>
                        </a:spcAft>
                      </a:pPr>
                      <a:r>
                        <a:rPr lang="en-US" sz="900" kern="50">
                          <a:effectLst/>
                        </a:rPr>
                        <a:t>Note: Inter-controller communications for configuration sharing may be specified.</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Controller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1022457">
                <a:tc>
                  <a:txBody>
                    <a:bodyPr/>
                    <a:lstStyle/>
                    <a:p>
                      <a:pPr>
                        <a:lnSpc>
                          <a:spcPct val="107000"/>
                        </a:lnSpc>
                        <a:spcAft>
                          <a:spcPts val="600"/>
                        </a:spcAft>
                      </a:pPr>
                      <a:r>
                        <a:rPr lang="en-US" sz="900" kern="50">
                          <a:effectLst/>
                        </a:rPr>
                        <a:t>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smtClean="0">
                          <a:effectLst/>
                        </a:rPr>
                        <a:t>Public</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Server serves as a communication termination, providing a data source and data recipient for active measurements initiated by the Client. The Public Server registers with the Controller to indicate its address and availability to conduct measurements. It updates its registration status as needed. The address of the Public Server is specified to the Client by the Controller.</a:t>
                      </a:r>
                      <a:endParaRPr lang="en-GB" sz="900" kern="50">
                        <a:effectLst/>
                      </a:endParaRPr>
                    </a:p>
                    <a:p>
                      <a:pPr>
                        <a:lnSpc>
                          <a:spcPct val="107000"/>
                        </a:lnSpc>
                        <a:spcAft>
                          <a:spcPts val="600"/>
                        </a:spcAft>
                      </a:pPr>
                      <a:r>
                        <a:rPr lang="en-US" sz="900" kern="50">
                          <a:effectLst/>
                        </a:rPr>
                        <a:t>The results of measurements collected by a wide range of Clients using the Public Server should be readily comparable. Therefore, the characteristics of the Public Server should be well known and consistent, with minimal congestion and minimal variability.</a:t>
                      </a:r>
                      <a:endParaRPr lang="en-GB" sz="900" kern="50">
                        <a:effectLst/>
                      </a:endParaRPr>
                    </a:p>
                    <a:p>
                      <a:pPr>
                        <a:lnSpc>
                          <a:spcPct val="107000"/>
                        </a:lnSpc>
                        <a:spcAft>
                          <a:spcPts val="600"/>
                        </a:spcAft>
                      </a:pPr>
                      <a:r>
                        <a:rPr lang="en-US" sz="900" kern="50">
                          <a:effectLst/>
                        </a:rPr>
                        <a:t>The Public Server can submit experimental results to the Public Data Collector, using the address specified by the Client.</a:t>
                      </a:r>
                      <a:endParaRPr lang="en-GB" sz="900" kern="50">
                        <a:effectLst/>
                      </a:endParaRPr>
                    </a:p>
                    <a:p>
                      <a:pPr>
                        <a:lnSpc>
                          <a:spcPct val="107000"/>
                        </a:lnSpc>
                        <a:spcAft>
                          <a:spcPts val="600"/>
                        </a:spcAft>
                      </a:pPr>
                      <a:r>
                        <a:rPr lang="en-US" sz="900" kern="50">
                          <a:effectLst/>
                        </a:rPr>
                        <a:t>Note: A drawback to the use of the Public Server is that network operators could prioritize traffic to and from this server so that measurements would overestimate real network performance.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End user or</a:t>
                      </a:r>
                      <a:r>
                        <a:rPr lang="en-US" sz="900" kern="50" baseline="0" dirty="0" smtClean="0">
                          <a:effectLst/>
                        </a:rPr>
                        <a:t> Measurement Peer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669501">
                <a:tc>
                  <a:txBody>
                    <a:bodyPr/>
                    <a:lstStyle/>
                    <a:p>
                      <a:pPr>
                        <a:lnSpc>
                          <a:spcPct val="107000"/>
                        </a:lnSpc>
                        <a:spcAft>
                          <a:spcPts val="600"/>
                        </a:spcAft>
                      </a:pPr>
                      <a:r>
                        <a:rPr lang="en-US" sz="900" kern="50">
                          <a:effectLst/>
                        </a:rPr>
                        <a:t>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Private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Server serves as a communication termination, providing a data source and data recipient for active measurements initiated by the Client. The Private Server is typically hosted in a network of primary interest to the user, so that measurement of communications between the Client and the Private Server are reflective of communications conducted by the Client device outside the measurement scenario.</a:t>
                      </a:r>
                      <a:endParaRPr lang="en-GB" sz="900" kern="50">
                        <a:effectLst/>
                      </a:endParaRPr>
                    </a:p>
                    <a:p>
                      <a:pPr>
                        <a:lnSpc>
                          <a:spcPct val="107000"/>
                        </a:lnSpc>
                        <a:spcAft>
                          <a:spcPts val="600"/>
                        </a:spcAft>
                      </a:pPr>
                      <a:r>
                        <a:rPr lang="en-US" sz="900" kern="50">
                          <a:effectLst/>
                        </a:rPr>
                        <a:t>The address of the Private Server is specified to the Client as a result of Client configuration controlled by the user.</a:t>
                      </a:r>
                      <a:endParaRPr lang="en-GB" sz="900" kern="50">
                        <a:effectLst/>
                      </a:endParaRPr>
                    </a:p>
                    <a:p>
                      <a:pPr>
                        <a:lnSpc>
                          <a:spcPct val="107000"/>
                        </a:lnSpc>
                        <a:spcAft>
                          <a:spcPts val="600"/>
                        </a:spcAft>
                      </a:pPr>
                      <a:r>
                        <a:rPr lang="en-US" sz="900" kern="50">
                          <a:effectLst/>
                        </a:rPr>
                        <a:t>Note: The tests conducted with the Private server need not be identical to those conducted with the Public 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marL="0" marR="0" indent="0" algn="l" defTabSz="457200" rtl="0" eaLnBrk="1" fontAlgn="auto" latinLnBrk="0" hangingPunct="1">
                        <a:lnSpc>
                          <a:spcPct val="107000"/>
                        </a:lnSpc>
                        <a:spcBef>
                          <a:spcPts val="0"/>
                        </a:spcBef>
                        <a:spcAft>
                          <a:spcPts val="600"/>
                        </a:spcAft>
                        <a:buClrTx/>
                        <a:buSzTx/>
                        <a:buFontTx/>
                        <a:buNone/>
                        <a:tabLst/>
                        <a:defRPr/>
                      </a:pPr>
                      <a:r>
                        <a:rPr lang="en-US" sz="900" kern="50" dirty="0">
                          <a:effectLst/>
                        </a:rPr>
                        <a:t> </a:t>
                      </a:r>
                      <a:r>
                        <a:rPr lang="en-US" sz="900" kern="50" dirty="0" smtClean="0">
                          <a:effectLst/>
                        </a:rPr>
                        <a:t>End user or</a:t>
                      </a:r>
                      <a:r>
                        <a:rPr lang="en-US" sz="900" kern="50" baseline="0" dirty="0" smtClean="0">
                          <a:effectLst/>
                        </a:rPr>
                        <a:t> Measurement Peer</a:t>
                      </a:r>
                      <a:endParaRPr lang="en-GB" sz="900" kern="50" dirty="0" smtClean="0">
                        <a:effectLst/>
                        <a:latin typeface="Times New Roman" panose="02020603050405020304" pitchFamily="18" charset="0"/>
                        <a:ea typeface="Times New Roman" panose="02020603050405020304" pitchFamily="18" charset="0"/>
                      </a:endParaRPr>
                    </a:p>
                    <a:p>
                      <a:pPr>
                        <a:lnSpc>
                          <a:spcPct val="107000"/>
                        </a:lnSpc>
                        <a:spcAft>
                          <a:spcPts val="600"/>
                        </a:spcAft>
                      </a:pP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435821">
                <a:tc>
                  <a:txBody>
                    <a:bodyPr/>
                    <a:lstStyle/>
                    <a:p>
                      <a:pPr>
                        <a:lnSpc>
                          <a:spcPct val="107000"/>
                        </a:lnSpc>
                        <a:spcAft>
                          <a:spcPts val="600"/>
                        </a:spcAft>
                      </a:pPr>
                      <a:r>
                        <a:rPr lang="en-US" sz="900" kern="50">
                          <a:effectLst/>
                        </a:rPr>
                        <a:t>Data Collector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Public</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Data Collector receives measurement results from the Client. The Client transmits to the Public Data Collector only results that are intended for public use, with appropriate controls to prevent release of personally identifiable information (PII). In the case of active measurements, such data is limited to that collected from the Public Server. When a Private Data Collector is used, the Private Data Collector may forward public results to the Public Data Collector, in which case the Client need not be responsible for that transmission.</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Collector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487308">
                <a:tc>
                  <a:txBody>
                    <a:bodyPr/>
                    <a:lstStyle/>
                    <a:p>
                      <a:pPr>
                        <a:lnSpc>
                          <a:spcPct val="107000"/>
                        </a:lnSpc>
                        <a:spcAft>
                          <a:spcPts val="600"/>
                        </a:spcAft>
                      </a:pPr>
                      <a:r>
                        <a:rPr lang="en-US" sz="900" kern="50">
                          <a:effectLst/>
                        </a:rPr>
                        <a:t>Data Collector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Private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Data Collector receives measurement results from the Client. The Client transmits to the Private Data Collector results that are intended for private use as well as those intended for public use. When a Private Data Collector is used, the Private Data Collector may forward public results to the Public Data Collector, in which case the Client need not be responsible for that transmission.</a:t>
                      </a:r>
                      <a:endParaRPr lang="en-GB" sz="900" kern="50">
                        <a:effectLst/>
                      </a:endParaRPr>
                    </a:p>
                    <a:p>
                      <a:pPr>
                        <a:lnSpc>
                          <a:spcPct val="107000"/>
                        </a:lnSpc>
                        <a:spcAft>
                          <a:spcPts val="600"/>
                        </a:spcAft>
                      </a:pPr>
                      <a:r>
                        <a:rPr lang="en-US" sz="900" kern="50">
                          <a:effectLst/>
                        </a:rPr>
                        <a:t>The address of the Private Data Collector is specified to the Client as a result of Client configuration controlled by the user.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marL="0" marR="0" indent="0" algn="l" defTabSz="457200" rtl="0" eaLnBrk="1" fontAlgn="auto" latinLnBrk="0" hangingPunct="1">
                        <a:lnSpc>
                          <a:spcPct val="107000"/>
                        </a:lnSpc>
                        <a:spcBef>
                          <a:spcPts val="0"/>
                        </a:spcBef>
                        <a:spcAft>
                          <a:spcPts val="600"/>
                        </a:spcAft>
                        <a:buClrTx/>
                        <a:buSzTx/>
                        <a:buFontTx/>
                        <a:buNone/>
                        <a:tabLst/>
                        <a:defRPr/>
                      </a:pPr>
                      <a:r>
                        <a:rPr lang="en-US" sz="900" kern="50" dirty="0">
                          <a:effectLst/>
                        </a:rPr>
                        <a:t> </a:t>
                      </a:r>
                      <a:r>
                        <a:rPr lang="en-US" sz="900" kern="50" dirty="0" smtClean="0">
                          <a:effectLst/>
                        </a:rPr>
                        <a:t> Collector</a:t>
                      </a:r>
                      <a:endParaRPr lang="en-GB" sz="900" kern="50" dirty="0" smtClean="0">
                        <a:effectLst/>
                        <a:latin typeface="Times New Roman" panose="02020603050405020304" pitchFamily="18" charset="0"/>
                        <a:ea typeface="Times New Roman" panose="02020603050405020304" pitchFamily="18" charset="0"/>
                      </a:endParaRPr>
                    </a:p>
                    <a:p>
                      <a:pPr>
                        <a:lnSpc>
                          <a:spcPct val="107000"/>
                        </a:lnSpc>
                        <a:spcAft>
                          <a:spcPts val="600"/>
                        </a:spcAft>
                      </a:pP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1160975">
                <a:tc>
                  <a:txBody>
                    <a:bodyPr/>
                    <a:lstStyle/>
                    <a:p>
                      <a:pPr>
                        <a:lnSpc>
                          <a:spcPct val="107000"/>
                        </a:lnSpc>
                        <a:spcAft>
                          <a:spcPts val="600"/>
                        </a:spcAft>
                      </a:pPr>
                      <a:r>
                        <a:rPr lang="en-US" sz="900" kern="50" dirty="0">
                          <a:effectLst/>
                        </a:rPr>
                        <a:t>Network Parameter Host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The Network Parameter Host is not used.</a:t>
                      </a:r>
                      <a:br>
                        <a:rPr lang="en-US" sz="900" kern="50" dirty="0">
                          <a:effectLst/>
                        </a:rPr>
                      </a:br>
                      <a:endParaRPr lang="en-GB" sz="900" kern="50" dirty="0">
                        <a:effectLst/>
                      </a:endParaRPr>
                    </a:p>
                    <a:p>
                      <a:pPr>
                        <a:lnSpc>
                          <a:spcPct val="107000"/>
                        </a:lnSpc>
                        <a:spcAft>
                          <a:spcPts val="600"/>
                        </a:spcAft>
                      </a:pPr>
                      <a:r>
                        <a:rPr lang="en-US" sz="900" kern="50" dirty="0">
                          <a:effectLst/>
                        </a:rPr>
                        <a:t>Note: The Network Parameter Host is included in the Architectural Reference Model for information only, since such a functional entity is described in other documents ([3],[4],[5]). Those documents are primarily oriented toward fixed networks. In those cases, this entity (also known as a “Network Information Subscription Server” or “Network Parameter Server”) stores information and provides such information about the “nominal” network performance, such as the nominal service characteristics as specified in a network subscription. Such information may be available to a network operator but is generally not publicly available, so accessing this information without violating privacy concerns is problematic. Also, in the mobile case, the active network access provider depends on circumstances; for example, the link may be to a wireless LAN or a roaming cellular provider, so that subscription information may be of little relevance. Furthermore, such information is of little value in the mobile environment generally, since performance is highly dependent on many environmental parameters that vary significantly with respect to nominal performance, and information about these environmental conditions can be obtained directly through observations collected by the Client.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Subscriber parameter database</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bl>
          </a:graphicData>
        </a:graphic>
      </p:graphicFrame>
    </p:spTree>
    <p:extLst>
      <p:ext uri="{BB962C8B-B14F-4D97-AF65-F5344CB8AC3E}">
        <p14:creationId xmlns:p14="http://schemas.microsoft.com/office/powerpoint/2010/main" val="2714957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7186</TotalTime>
  <Words>1751</Words>
  <Application>Microsoft Office PowerPoint</Application>
  <PresentationFormat>On-screen Show (4:3)</PresentationFormat>
  <Paragraphs>164</Paragraphs>
  <Slides>8</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ＭＳ Ｐゴシック</vt:lpstr>
      <vt:lpstr>Arial</vt:lpstr>
      <vt:lpstr>Calibri</vt:lpstr>
      <vt:lpstr>Courier New</vt:lpstr>
      <vt:lpstr>Lucida Grande</vt:lpstr>
      <vt:lpstr>Symbol</vt:lpstr>
      <vt:lpstr>Times</vt:lpstr>
      <vt:lpstr>Times New Roman</vt:lpstr>
      <vt:lpstr>Template</vt:lpstr>
      <vt:lpstr>802.16.3 lmap</vt:lpstr>
      <vt:lpstr>Lmap Overview</vt:lpstr>
      <vt:lpstr>Comparison lmap vs 802.16.3 Functional Entities</vt:lpstr>
      <vt:lpstr>P802.16.3 vs lmap Functional Entities</vt:lpstr>
      <vt:lpstr>P802.16.3 vs lmap Procedural Flow</vt:lpstr>
      <vt:lpstr>P802.16.3 vs lmap Information Model</vt:lpstr>
      <vt:lpstr>P802.16.3 vs lmap Cooperation</vt:lpstr>
      <vt:lpstr>P802.16.3 vs lmap Functional Entities (hidden slide)</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Reinhard Schrage</cp:lastModifiedBy>
  <cp:revision>122</cp:revision>
  <cp:lastPrinted>1998-02-10T13:28:06Z</cp:lastPrinted>
  <dcterms:created xsi:type="dcterms:W3CDTF">2014-07-17T22:09:39Z</dcterms:created>
  <dcterms:modified xsi:type="dcterms:W3CDTF">2015-03-18T14:21:31Z</dcterms:modified>
</cp:coreProperties>
</file>