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0"/>
  </p:notesMasterIdLst>
  <p:handoutMasterIdLst>
    <p:handoutMasterId r:id="rId11"/>
  </p:handoutMasterIdLst>
  <p:sldIdLst>
    <p:sldId id="261" r:id="rId2"/>
    <p:sldId id="266" r:id="rId3"/>
    <p:sldId id="283" r:id="rId4"/>
    <p:sldId id="265" r:id="rId5"/>
    <p:sldId id="293" r:id="rId6"/>
    <p:sldId id="294" r:id="rId7"/>
    <p:sldId id="282" r:id="rId8"/>
    <p:sldId id="295" r:id="rId9"/>
  </p:sldIdLst>
  <p:sldSz cx="9144000" cy="6858000" type="screen4x3"/>
  <p:notesSz cx="6797675" cy="9856788"/>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8894" autoAdjust="0"/>
  </p:normalViewPr>
  <p:slideViewPr>
    <p:cSldViewPr>
      <p:cViewPr>
        <p:scale>
          <a:sx n="134" d="100"/>
          <a:sy n="134" d="100"/>
        </p:scale>
        <p:origin x="-95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94" d="100"/>
          <a:sy n="94" d="100"/>
        </p:scale>
        <p:origin x="-3696" y="-90"/>
      </p:cViewPr>
      <p:guideLst>
        <p:guide orient="horz" pos="3104"/>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08908" y="9468992"/>
            <a:ext cx="21800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‹N›</a:t>
            </a:fld>
            <a:endParaRPr lang="en-US"/>
          </a:p>
        </p:txBody>
      </p:sp>
      <p:sp>
        <p:nvSpPr>
          <p:cNvPr id="3078" name="Line 6"/>
          <p:cNvSpPr>
            <a:spLocks noChangeShapeType="1"/>
          </p:cNvSpPr>
          <p:nvPr/>
        </p:nvSpPr>
        <p:spPr bwMode="auto">
          <a:xfrm>
            <a:off x="680079" y="411402"/>
            <a:ext cx="5437518"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72298" y="9468991"/>
            <a:ext cx="5588474"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597598" y="9468991"/>
            <a:ext cx="726481"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32636" y="119712"/>
            <a:ext cx="995785"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839920" y="119712"/>
            <a:ext cx="1614545"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631383" y="9468991"/>
            <a:ext cx="1673856"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19115747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942975" y="744538"/>
            <a:ext cx="4911725" cy="368458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5734" y="4682228"/>
            <a:ext cx="4986207" cy="443606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281551" y="9388060"/>
            <a:ext cx="1795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‹N›</a:t>
            </a:fld>
            <a:endParaRPr lang="en-US"/>
          </a:p>
        </p:txBody>
      </p:sp>
      <p:sp>
        <p:nvSpPr>
          <p:cNvPr id="2057" name="Line 9"/>
          <p:cNvSpPr>
            <a:spLocks noChangeShapeType="1"/>
          </p:cNvSpPr>
          <p:nvPr/>
        </p:nvSpPr>
        <p:spPr bwMode="auto">
          <a:xfrm>
            <a:off x="672298" y="9388059"/>
            <a:ext cx="537838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34948" y="315296"/>
            <a:ext cx="552778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06135" y="9345909"/>
            <a:ext cx="726481"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82036" y="38781"/>
            <a:ext cx="995785"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541121" y="38781"/>
            <a:ext cx="1614545"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183185" y="9388060"/>
            <a:ext cx="1673856" cy="276999"/>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80561658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vert="horz"/>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vert="horz"/>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sz="32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3200">
          <a:solidFill>
            <a:schemeClr val="tx2"/>
          </a:solidFill>
          <a:latin typeface="Times" charset="0"/>
        </a:defRPr>
      </a:lvl6pPr>
      <a:lvl7pPr marL="914400" algn="ctr" rtl="0" eaLnBrk="0" fontAlgn="base" hangingPunct="0">
        <a:spcBef>
          <a:spcPct val="0"/>
        </a:spcBef>
        <a:spcAft>
          <a:spcPct val="0"/>
        </a:spcAft>
        <a:defRPr sz="3200">
          <a:solidFill>
            <a:schemeClr val="tx2"/>
          </a:solidFill>
          <a:latin typeface="Times" charset="0"/>
        </a:defRPr>
      </a:lvl7pPr>
      <a:lvl8pPr marL="1371600" algn="ctr" rtl="0" eaLnBrk="0" fontAlgn="base" hangingPunct="0">
        <a:spcBef>
          <a:spcPct val="0"/>
        </a:spcBef>
        <a:spcAft>
          <a:spcPct val="0"/>
        </a:spcAft>
        <a:defRPr sz="3200">
          <a:solidFill>
            <a:schemeClr val="tx2"/>
          </a:solidFill>
          <a:latin typeface="Times" charset="0"/>
        </a:defRPr>
      </a:lvl8pPr>
      <a:lvl9pPr marL="1828800" algn="ctr" rtl="0" eaLnBrk="0" fontAlgn="base" hangingPunct="0">
        <a:spcBef>
          <a:spcPct val="0"/>
        </a:spcBef>
        <a:spcAft>
          <a:spcPct val="0"/>
        </a:spcAft>
        <a:defRPr sz="32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7.xml"/><Relationship Id="rId6" Type="http://schemas.openxmlformats.org/officeDocument/2006/relationships/hyperlink" Target="http://standards.ieee.org/board/pat" TargetMode="Externa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0" y="0"/>
            <a:ext cx="9144000" cy="3816429"/>
          </a:xfrm>
          <a:prstGeom prst="rect">
            <a:avLst/>
          </a:prstGeom>
          <a:noFill/>
          <a:ln w="12700">
            <a:noFill/>
            <a:miter lim="800000"/>
            <a:headEnd type="none" w="sm" len="sm"/>
            <a:tailEnd type="none" w="sm" len="sm"/>
          </a:ln>
        </p:spPr>
        <p:txBody>
          <a:bodyPr>
            <a:prstTxWarp prst="textNoShape">
              <a:avLst/>
            </a:prstTxWarp>
            <a:spAutoFit/>
          </a:bodyPr>
          <a:lstStyle/>
          <a:p>
            <a:pPr marL="342900" lvl="1" algn="ctr" defTabSz="1016000"/>
            <a:r>
              <a:rPr lang="en-US" sz="1400" b="1" dirty="0" smtClean="0">
                <a:latin typeface="Times" pitchFamily="1" charset="0"/>
              </a:rPr>
              <a:t>802.16.3 and LMAP liaison</a:t>
            </a:r>
            <a:endParaRPr lang="en-US" dirty="0">
              <a:latin typeface="Times" pitchFamily="1" charset="0"/>
            </a:endParaRPr>
          </a:p>
          <a:p>
            <a:pPr marL="114300" defTabSz="1016000"/>
            <a:r>
              <a:rPr lang="en-US" dirty="0" smtClean="0">
                <a:latin typeface="Times" pitchFamily="1" charset="0"/>
              </a:rPr>
              <a:t>Document </a:t>
            </a:r>
            <a:r>
              <a:rPr lang="en-US" dirty="0">
                <a:latin typeface="Times" pitchFamily="1" charset="0"/>
              </a:rPr>
              <a:t>Number</a:t>
            </a:r>
            <a:r>
              <a:rPr lang="en-US" dirty="0" smtClean="0">
                <a:latin typeface="Times" pitchFamily="1" charset="0"/>
              </a:rPr>
              <a:t>: IEEE </a:t>
            </a:r>
            <a:r>
              <a:rPr lang="en-US" dirty="0"/>
              <a:t>802.16</a:t>
            </a:r>
            <a:r>
              <a:rPr lang="en-US" dirty="0" smtClean="0"/>
              <a:t>-15-0011-00-03R0</a:t>
            </a:r>
            <a:endParaRPr lang="en-US" dirty="0">
              <a:solidFill>
                <a:srgbClr val="FF0000"/>
              </a:solidFill>
              <a:latin typeface="Times" pitchFamily="1" charset="0"/>
            </a:endParaRPr>
          </a:p>
          <a:p>
            <a:pPr marL="342900" lvl="1" defTabSz="1016000"/>
            <a:endParaRPr lang="en-US" dirty="0">
              <a:latin typeface="Times" pitchFamily="1" charset="0"/>
            </a:endParaRPr>
          </a:p>
          <a:p>
            <a:pPr marL="114300" defTabSz="1016000"/>
            <a:r>
              <a:rPr lang="en-US" dirty="0">
                <a:latin typeface="Times" pitchFamily="1" charset="0"/>
              </a:rPr>
              <a:t>Date Submitted</a:t>
            </a:r>
            <a:r>
              <a:rPr lang="en-US" dirty="0" smtClean="0">
                <a:latin typeface="Times" pitchFamily="1" charset="0"/>
              </a:rPr>
              <a:t>: 2015-03-11</a:t>
            </a:r>
            <a:endParaRPr lang="en-US" dirty="0">
              <a:latin typeface="Times" pitchFamily="1" charset="0"/>
            </a:endParaRPr>
          </a:p>
          <a:p>
            <a:pPr marL="114300" defTabSz="1016000"/>
            <a:r>
              <a:rPr lang="en-US" dirty="0" smtClean="0">
                <a:latin typeface="Times" pitchFamily="1" charset="0"/>
              </a:rPr>
              <a:t>Source</a:t>
            </a:r>
            <a:r>
              <a:rPr lang="en-US" dirty="0">
                <a:latin typeface="Times" pitchFamily="1" charset="0"/>
              </a:rPr>
              <a:t>:</a:t>
            </a:r>
          </a:p>
          <a:p>
            <a:pPr marL="342900" lvl="1" defTabSz="1016000"/>
            <a:r>
              <a:rPr lang="en-US" dirty="0" smtClean="0">
                <a:latin typeface="Times" pitchFamily="1" charset="0"/>
              </a:rPr>
              <a:t>Antonio Bovo</a:t>
            </a:r>
            <a:r>
              <a:rPr lang="en-US" dirty="0">
                <a:latin typeface="Times" pitchFamily="1" charset="0"/>
              </a:rPr>
              <a:t>			Voice:	</a:t>
            </a:r>
            <a:r>
              <a:rPr lang="en-US" dirty="0" smtClean="0">
                <a:latin typeface="Times" pitchFamily="1" charset="0"/>
              </a:rPr>
              <a:t>+39</a:t>
            </a:r>
            <a:r>
              <a:rPr lang="en-US" dirty="0" smtClean="0"/>
              <a:t>3771821211</a:t>
            </a:r>
            <a:endParaRPr lang="en-US" dirty="0" smtClean="0">
              <a:latin typeface="Times" pitchFamily="1" charset="0"/>
            </a:endParaRPr>
          </a:p>
          <a:p>
            <a:pPr marL="342900" lvl="1" defTabSz="1016000"/>
            <a:r>
              <a:rPr lang="en-US" dirty="0" smtClean="0">
                <a:latin typeface="Times" pitchFamily="1" charset="0"/>
              </a:rPr>
              <a:t>	</a:t>
            </a:r>
            <a:r>
              <a:rPr lang="en-US" dirty="0" smtClean="0">
                <a:latin typeface="Times" pitchFamily="1" charset="0"/>
              </a:rPr>
              <a:t>			E-mail:	antonio1234.pd@gmail.com</a:t>
            </a:r>
          </a:p>
          <a:p>
            <a:pPr marL="342900" lvl="1" defTabSz="1016000"/>
            <a:r>
              <a:rPr lang="en-US" dirty="0" smtClean="0">
                <a:latin typeface="Helvetica" pitchFamily="1" charset="0"/>
              </a:rPr>
              <a:t>*&lt;</a:t>
            </a:r>
            <a:r>
              <a:rPr lang="en-US" sz="1000" dirty="0">
                <a:solidFill>
                  <a:srgbClr val="0000FF"/>
                </a:solidFill>
                <a:latin typeface="Helvetica" pitchFamily="1" charset="0"/>
                <a:hlinkClick r:id="rId2"/>
              </a:rPr>
              <a:t>http://standards.ieee.org/faqs/affiliationFAQ.html</a:t>
            </a:r>
            <a:r>
              <a:rPr lang="en-US" dirty="0">
                <a:latin typeface="Helvetica" pitchFamily="1" charset="0"/>
              </a:rPr>
              <a:t>&gt;</a:t>
            </a:r>
            <a:endParaRPr lang="en-US" dirty="0">
              <a:latin typeface="Times" pitchFamily="1" charset="0"/>
            </a:endParaRPr>
          </a:p>
          <a:p>
            <a:pPr marL="114300" defTabSz="1016000"/>
            <a:r>
              <a:rPr lang="en-US" dirty="0" smtClean="0">
                <a:latin typeface="Times" pitchFamily="1" charset="0"/>
              </a:rPr>
              <a:t>Re: </a:t>
            </a:r>
            <a:r>
              <a:rPr lang="en-US" dirty="0"/>
              <a:t>16-15-0011-00-03R0</a:t>
            </a:r>
            <a:r>
              <a:rPr lang="en-US" dirty="0" smtClean="0">
                <a:solidFill>
                  <a:srgbClr val="FF0000"/>
                </a:solidFill>
              </a:rPr>
              <a:t> </a:t>
            </a:r>
          </a:p>
          <a:p>
            <a:pPr marL="114300" defTabSz="1016000"/>
            <a:r>
              <a:rPr lang="en-US" dirty="0" smtClean="0">
                <a:latin typeface="Times" pitchFamily="1" charset="0"/>
              </a:rPr>
              <a:t>Base </a:t>
            </a:r>
            <a:r>
              <a:rPr lang="en-US" dirty="0">
                <a:latin typeface="Times" pitchFamily="1" charset="0"/>
              </a:rPr>
              <a:t>Contribution:</a:t>
            </a:r>
          </a:p>
          <a:p>
            <a:pPr marL="114300" defTabSz="1016000"/>
            <a:r>
              <a:rPr lang="en-US" dirty="0" smtClean="0">
                <a:latin typeface="Times" pitchFamily="1" charset="0"/>
              </a:rPr>
              <a:t>Purpose: WG discussion</a:t>
            </a:r>
            <a:endParaRPr lang="en-US" dirty="0">
              <a:latin typeface="Times" pitchFamily="1" charset="0"/>
            </a:endParaRPr>
          </a:p>
          <a:p>
            <a:pPr marL="114300" defTabSz="1016000"/>
            <a:r>
              <a:rPr lang="en-US" dirty="0">
                <a:latin typeface="Times" pitchFamily="1" charset="0"/>
              </a:rPr>
              <a:t>Notice:</a:t>
            </a:r>
          </a:p>
          <a:p>
            <a:pPr marL="342900" lvl="1" defTabSz="1016000"/>
            <a:r>
              <a:rPr lang="en-US" sz="1000" i="1" dirty="0">
                <a:latin typeface="Times" pitchFamily="1" charset="0"/>
              </a:rPr>
              <a:t>This document does not represent the agreed views of the IEEE 802.16 Working Group or any of its subgroups</a:t>
            </a:r>
            <a:r>
              <a:rPr lang="en-US" sz="1000" dirty="0">
                <a:latin typeface="Times" pitchFamily="1" charset="0"/>
              </a:rPr>
              <a:t>. It represents only the views of the participants listed in the “Source(s)” field above. It is offered as a basis for discussion. It is not binding on the contributor(s), who reserve(s) the right to add, amend or withdraw material contained herein.	</a:t>
            </a:r>
          </a:p>
          <a:p>
            <a:pPr marL="114300" defTabSz="1016000"/>
            <a:r>
              <a:rPr lang="en-US" dirty="0">
                <a:latin typeface="Times" pitchFamily="1" charset="0"/>
              </a:rPr>
              <a:t>Copyright Policy:</a:t>
            </a:r>
          </a:p>
          <a:p>
            <a:pPr marL="342900" lvl="1" defTabSz="1016000"/>
            <a:r>
              <a:rPr lang="en-US" sz="1000" dirty="0">
                <a:latin typeface="Times" pitchFamily="1" charset="0"/>
              </a:rPr>
              <a:t>The contributor is familiar with the IEEE-SA Copyright Policy &lt;</a:t>
            </a:r>
            <a:r>
              <a:rPr lang="en-US" sz="1000" dirty="0">
                <a:solidFill>
                  <a:srgbClr val="0000FF"/>
                </a:solidFill>
                <a:latin typeface="Times" pitchFamily="1" charset="0"/>
              </a:rPr>
              <a:t>http://standards.ieee.org/IPR/copyrightpolicy.html</a:t>
            </a:r>
            <a:r>
              <a:rPr lang="en-US" sz="1000" dirty="0">
                <a:latin typeface="Times" pitchFamily="1" charset="0"/>
              </a:rPr>
              <a:t>&gt;.</a:t>
            </a:r>
            <a:r>
              <a:rPr lang="en-US" dirty="0">
                <a:latin typeface="Times" pitchFamily="1" charset="0"/>
              </a:rPr>
              <a:t>	</a:t>
            </a:r>
          </a:p>
          <a:p>
            <a:pPr marL="114300" defTabSz="1016000"/>
            <a:r>
              <a:rPr lang="en-US" dirty="0">
                <a:latin typeface="Times" pitchFamily="1" charset="0"/>
              </a:rPr>
              <a:t>Patent Policy:</a:t>
            </a:r>
          </a:p>
          <a:p>
            <a:pPr marL="342900" lvl="1" defTabSz="1016000"/>
            <a:r>
              <a:rPr lang="en-US" sz="1000" dirty="0">
                <a:latin typeface="Times" pitchFamily="1" charset="0"/>
              </a:rPr>
              <a:t>The contributor is familiar with the IEEE-SA Patent Policy and Procedures:</a:t>
            </a:r>
          </a:p>
          <a:p>
            <a:pPr marL="2006600" lvl="3" defTabSz="1016000"/>
            <a:r>
              <a:rPr lang="en-US" sz="1000" dirty="0">
                <a:latin typeface="Times" pitchFamily="1" charset="0"/>
              </a:rPr>
              <a:t>&lt;</a:t>
            </a:r>
            <a:r>
              <a:rPr lang="en-US" sz="1000" dirty="0">
                <a:solidFill>
                  <a:srgbClr val="0000FF"/>
                </a:solidFill>
                <a:latin typeface="Times" pitchFamily="1" charset="0"/>
              </a:rPr>
              <a:t>http://standards.ieee.org/guides/bylaws/sect6-7</a:t>
            </a:r>
            <a:r>
              <a:rPr lang="en-US" sz="1000" dirty="0">
                <a:solidFill>
                  <a:srgbClr val="0000FF"/>
                </a:solidFill>
                <a:latin typeface="Times" pitchFamily="1" charset="0"/>
                <a:hlinkClick r:id="rId3"/>
              </a:rPr>
              <a:t>.html#6</a:t>
            </a:r>
            <a:r>
              <a:rPr lang="en-US" sz="1000" dirty="0">
                <a:latin typeface="Times" pitchFamily="1" charset="0"/>
              </a:rPr>
              <a:t>&gt; and &lt;</a:t>
            </a:r>
            <a:r>
              <a:rPr lang="en-US" sz="1000" dirty="0">
                <a:solidFill>
                  <a:srgbClr val="0000FF"/>
                </a:solidFill>
                <a:latin typeface="Times" pitchFamily="1" charset="0"/>
              </a:rPr>
              <a:t>http://standards.ieee.org/guides/opman/</a:t>
            </a:r>
            <a:r>
              <a:rPr lang="en-US" sz="1000" dirty="0">
                <a:solidFill>
                  <a:srgbClr val="0000FF"/>
                </a:solidFill>
                <a:latin typeface="Times" pitchFamily="1" charset="0"/>
                <a:hlinkClick r:id="rId4"/>
              </a:rPr>
              <a:t>sect6.html#6.3</a:t>
            </a:r>
            <a:r>
              <a:rPr lang="en-US" sz="1000" dirty="0">
                <a:latin typeface="Times" pitchFamily="1" charset="0"/>
              </a:rPr>
              <a:t>&gt;.</a:t>
            </a:r>
          </a:p>
          <a:p>
            <a:pPr marL="342900" lvl="1" defTabSz="1016000"/>
            <a:r>
              <a:rPr lang="en-US" sz="1000" dirty="0">
                <a:latin typeface="Times" pitchFamily="1" charset="0"/>
              </a:rPr>
              <a:t>Further information is located at &lt;</a:t>
            </a:r>
            <a:r>
              <a:rPr lang="en-US" sz="1000" dirty="0">
                <a:solidFill>
                  <a:srgbClr val="0000FF"/>
                </a:solidFill>
                <a:latin typeface="Times" pitchFamily="1" charset="0"/>
                <a:hlinkClick r:id="rId5"/>
              </a:rPr>
              <a:t>http://standards.ieee.org/board/pat/pat-material.html</a:t>
            </a:r>
            <a:r>
              <a:rPr lang="en-US" sz="1000" dirty="0">
                <a:latin typeface="Times" pitchFamily="1" charset="0"/>
              </a:rPr>
              <a:t>&gt; and &lt;</a:t>
            </a:r>
            <a:r>
              <a:rPr lang="en-US" sz="1000" dirty="0">
                <a:solidFill>
                  <a:srgbClr val="0000FF"/>
                </a:solidFill>
                <a:latin typeface="Times" pitchFamily="1" charset="0"/>
                <a:hlinkClick r:id="rId6"/>
              </a:rPr>
              <a:t>http://standards.ieee.org/board/pat</a:t>
            </a:r>
            <a:r>
              <a:rPr lang="en-US" sz="1000" dirty="0">
                <a:latin typeface="Times" pitchFamily="1" charset="0"/>
                <a:hlinkClick r:id="rId6"/>
              </a:rPr>
              <a:t> </a:t>
            </a:r>
            <a:r>
              <a:rPr lang="en-US" sz="1000" dirty="0">
                <a:latin typeface="Times" pitchFamily="1" charset="0"/>
              </a:rPr>
              <a:t>&gt;.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smtClean="0">
                <a:latin typeface="Arial" panose="020B0604020202020204" pitchFamily="34" charset="0"/>
                <a:cs typeface="Arial" panose="020B0604020202020204" pitchFamily="34" charset="0"/>
              </a:rPr>
              <a:t>Goal of the document</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143000"/>
            <a:ext cx="8229600" cy="4830763"/>
          </a:xfrm>
        </p:spPr>
        <p:txBody>
          <a:bodyPr/>
          <a:lstStyle/>
          <a:p>
            <a:pPr marL="0" indent="0">
              <a:buClr>
                <a:srgbClr val="C00000"/>
              </a:buClr>
              <a:buNone/>
            </a:pPr>
            <a:r>
              <a:rPr lang="en-US" altLang="en-US" sz="2400" dirty="0">
                <a:latin typeface="Arial" panose="020B0604020202020204" pitchFamily="34" charset="0"/>
                <a:cs typeface="Arial" panose="020B0604020202020204" pitchFamily="34" charset="0"/>
              </a:rPr>
              <a:t>Allow discussion on </a:t>
            </a:r>
            <a:r>
              <a:rPr lang="en-US" altLang="en-US" sz="2400" dirty="0" smtClean="0">
                <a:latin typeface="Arial" panose="020B0604020202020204" pitchFamily="34" charset="0"/>
                <a:cs typeface="Arial" panose="020B0604020202020204" pitchFamily="34" charset="0"/>
              </a:rPr>
              <a:t>the possible liaison between IEEE 802.16.3 and IETF LMAP WGs by means of:</a:t>
            </a:r>
            <a:endParaRPr lang="en-US" altLang="en-US" sz="2400" dirty="0">
              <a:latin typeface="Arial" panose="020B0604020202020204" pitchFamily="34" charset="0"/>
              <a:cs typeface="Arial" panose="020B0604020202020204" pitchFamily="34" charset="0"/>
            </a:endParaRPr>
          </a:p>
          <a:p>
            <a:pPr lvl="1">
              <a:buClr>
                <a:srgbClr val="C00000"/>
              </a:buClr>
            </a:pPr>
            <a:r>
              <a:rPr lang="en-US" altLang="en-US" sz="2000" dirty="0" smtClean="0">
                <a:latin typeface="Arial" panose="020B0604020202020204" pitchFamily="34" charset="0"/>
                <a:cs typeface="Arial" panose="020B0604020202020204" pitchFamily="34" charset="0"/>
              </a:rPr>
              <a:t>An overview of the current proposition value of IEEE 802.16.3 and how this can help the LMAP WG</a:t>
            </a:r>
          </a:p>
          <a:p>
            <a:pPr lvl="1">
              <a:buClr>
                <a:srgbClr val="C00000"/>
              </a:buClr>
            </a:pPr>
            <a:r>
              <a:rPr lang="en-US" altLang="en-US" sz="2000" dirty="0" smtClean="0">
                <a:latin typeface="Arial" panose="020B0604020202020204" pitchFamily="34" charset="0"/>
                <a:cs typeface="Arial" panose="020B0604020202020204" pitchFamily="34" charset="0"/>
              </a:rPr>
              <a:t>An overview of the current status of IEEE 802.1.6.3 architecture and requirements in the perspective of add-on elements to LMAP.</a:t>
            </a:r>
          </a:p>
        </p:txBody>
      </p:sp>
    </p:spTree>
    <p:extLst>
      <p:ext uri="{BB962C8B-B14F-4D97-AF65-F5344CB8AC3E}">
        <p14:creationId xmlns:p14="http://schemas.microsoft.com/office/powerpoint/2010/main" val="17643101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smtClean="0">
                <a:latin typeface="Arial" panose="020B0604020202020204" pitchFamily="34" charset="0"/>
                <a:cs typeface="Arial" panose="020B0604020202020204" pitchFamily="34" charset="0"/>
              </a:rPr>
              <a:t>IEEE 802.16.3 proposition value</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229600" cy="4953000"/>
          </a:xfrm>
        </p:spPr>
        <p:txBody>
          <a:bodyPr/>
          <a:lstStyle/>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The main purpose of IEEE 802.16.3 is “…</a:t>
            </a:r>
            <a:r>
              <a:rPr lang="en-US" altLang="en-US" sz="1600" i="1" dirty="0" smtClean="0">
                <a:latin typeface="Arial" panose="020B0604020202020204" pitchFamily="34" charset="0"/>
                <a:cs typeface="Arial" panose="020B0604020202020204" pitchFamily="34" charset="0"/>
              </a:rPr>
              <a:t>characterizing the performance of deployed mobile broadband networks from a user perspective</a:t>
            </a:r>
            <a:r>
              <a:rPr lang="en-US" altLang="en-US" sz="1600" dirty="0" smtClean="0">
                <a:latin typeface="Arial" panose="020B0604020202020204" pitchFamily="34" charset="0"/>
                <a:cs typeface="Arial" panose="020B0604020202020204" pitchFamily="34" charset="0"/>
              </a:rPr>
              <a:t>…”</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By means of “…</a:t>
            </a:r>
            <a:r>
              <a:rPr lang="en-US" altLang="en-US" sz="1600" i="1" dirty="0" smtClean="0">
                <a:latin typeface="Arial" panose="020B0604020202020204" pitchFamily="34" charset="0"/>
                <a:cs typeface="Arial" panose="020B0604020202020204" pitchFamily="34" charset="0"/>
              </a:rPr>
              <a:t>metrics and test procedures as well as communication protocols and data formats…allowing a network-based server to coordinate and manage test operation and data collection</a:t>
            </a:r>
            <a:r>
              <a:rPr lang="en-US" altLang="en-US" sz="1600" dirty="0" smtClean="0">
                <a:latin typeface="Arial" panose="020B0604020202020204" pitchFamily="34" charset="0"/>
                <a:cs typeface="Arial" panose="020B0604020202020204" pitchFamily="34" charset="0"/>
              </a:rPr>
              <a:t>…”</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And as well “…</a:t>
            </a:r>
            <a:r>
              <a:rPr lang="en-US" altLang="en-US" sz="1600" i="1" dirty="0" smtClean="0">
                <a:latin typeface="Arial" panose="020B0604020202020204" pitchFamily="34" charset="0"/>
                <a:cs typeface="Arial" panose="020B0604020202020204" pitchFamily="34" charset="0"/>
              </a:rPr>
              <a:t>collect information from a disparate set of devices in the network</a:t>
            </a:r>
            <a:r>
              <a:rPr lang="en-US" altLang="en-US" sz="1600" dirty="0" smtClean="0">
                <a:latin typeface="Arial" panose="020B0604020202020204" pitchFamily="34" charset="0"/>
                <a:cs typeface="Arial" panose="020B0604020202020204" pitchFamily="34" charset="0"/>
              </a:rPr>
              <a:t>…”</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Where the potential stakeholders of such measurements are not only network operators or regulators but also for example  “…</a:t>
            </a:r>
            <a:r>
              <a:rPr lang="en-US" altLang="en-US" sz="1600" i="1" dirty="0" smtClean="0">
                <a:latin typeface="Arial" panose="020B0604020202020204" pitchFamily="34" charset="0"/>
                <a:cs typeface="Arial" panose="020B0604020202020204" pitchFamily="34" charset="0"/>
              </a:rPr>
              <a:t>users of broadband mobile networks, including enterprises…policy makers…researchers</a:t>
            </a:r>
            <a:r>
              <a:rPr lang="en-US" altLang="en-US" sz="1600" dirty="0" smtClean="0">
                <a:latin typeface="Arial" panose="020B0604020202020204" pitchFamily="34" charset="0"/>
                <a:cs typeface="Arial" panose="020B0604020202020204" pitchFamily="34" charset="0"/>
              </a:rPr>
              <a:t>…”.</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Some highlights:</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end-user perspective.</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focus on </a:t>
            </a:r>
            <a:r>
              <a:rPr lang="en-US" altLang="en-US" sz="1400" u="sng" dirty="0" smtClean="0">
                <a:latin typeface="Arial" panose="020B0604020202020204" pitchFamily="34" charset="0"/>
                <a:cs typeface="Arial" panose="020B0604020202020204" pitchFamily="34" charset="0"/>
              </a:rPr>
              <a:t>MOBILE</a:t>
            </a:r>
            <a:r>
              <a:rPr lang="en-US" altLang="en-US" sz="1400" dirty="0" smtClean="0">
                <a:latin typeface="Arial" panose="020B0604020202020204" pitchFamily="34" charset="0"/>
                <a:cs typeface="Arial" panose="020B0604020202020204" pitchFamily="34" charset="0"/>
              </a:rPr>
              <a:t> broadband networks.</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variety of measurements stakeholders.</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inclusion of metrics in the scope.</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inclusion of protocol details in the scope.</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generality of measurement devices active in the network.</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coordination of measurements done by an external entity not necessarily included in the network under test.</a:t>
            </a:r>
          </a:p>
          <a:p>
            <a:pPr marL="285750">
              <a:buClr>
                <a:srgbClr val="C00000"/>
              </a:buClr>
              <a:buFont typeface="Arial" panose="020B0604020202020204" pitchFamily="34" charset="0"/>
              <a:buChar char="•"/>
            </a:pPr>
            <a:endParaRPr lang="en-US" altLang="en-US"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05048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p:nvPr>
        </p:nvSpPr>
        <p:spPr>
          <a:xfrm>
            <a:off x="457200" y="340006"/>
            <a:ext cx="8229600" cy="617352"/>
          </a:xfrm>
        </p:spPr>
        <p:txBody>
          <a:bodyPr>
            <a:noAutofit/>
          </a:bodyPr>
          <a:lstStyle/>
          <a:p>
            <a:pPr algn="l"/>
            <a:r>
              <a:rPr lang="en-US" altLang="en-US" sz="2400" dirty="0" smtClean="0">
                <a:latin typeface="Arial" panose="020B0604020202020204" pitchFamily="34" charset="0"/>
                <a:cs typeface="Arial" panose="020B0604020202020204" pitchFamily="34" charset="0"/>
              </a:rPr>
              <a:t>Use cases in 802.16.3 architecture</a:t>
            </a:r>
          </a:p>
        </p:txBody>
      </p:sp>
      <p:graphicFrame>
        <p:nvGraphicFramePr>
          <p:cNvPr id="4" name="Tabella 3"/>
          <p:cNvGraphicFramePr>
            <a:graphicFrameLocks noGrp="1"/>
          </p:cNvGraphicFramePr>
          <p:nvPr>
            <p:extLst>
              <p:ext uri="{D42A27DB-BD31-4B8C-83A1-F6EECF244321}">
                <p14:modId xmlns:p14="http://schemas.microsoft.com/office/powerpoint/2010/main" val="2638219417"/>
              </p:ext>
            </p:extLst>
          </p:nvPr>
        </p:nvGraphicFramePr>
        <p:xfrm>
          <a:off x="380999" y="1143000"/>
          <a:ext cx="8305800" cy="3276599"/>
        </p:xfrm>
        <a:graphic>
          <a:graphicData uri="http://schemas.openxmlformats.org/drawingml/2006/table">
            <a:tbl>
              <a:tblPr firstRow="1" firstCol="1" bandRow="1" bandCol="1"/>
              <a:tblGrid>
                <a:gridCol w="1126267"/>
                <a:gridCol w="1018291"/>
                <a:gridCol w="805662"/>
                <a:gridCol w="730911"/>
                <a:gridCol w="767456"/>
                <a:gridCol w="848853"/>
                <a:gridCol w="734232"/>
                <a:gridCol w="661142"/>
                <a:gridCol w="805662"/>
                <a:gridCol w="807324"/>
              </a:tblGrid>
              <a:tr h="99291">
                <a:tc>
                  <a:txBody>
                    <a:bodyPr/>
                    <a:lstStyle/>
                    <a:p>
                      <a:pPr marL="0" marR="0">
                        <a:spcBef>
                          <a:spcPts val="0"/>
                        </a:spcBef>
                        <a:spcAft>
                          <a:spcPts val="0"/>
                        </a:spcAft>
                      </a:pPr>
                      <a:r>
                        <a:rPr lang="en-US" sz="600" b="1"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9">
                  <a:txBody>
                    <a:bodyPr/>
                    <a:lstStyle/>
                    <a:p>
                      <a:pPr marL="0" marR="0" algn="ctr">
                        <a:spcBef>
                          <a:spcPts val="0"/>
                        </a:spcBef>
                        <a:spcAft>
                          <a:spcPts val="0"/>
                        </a:spcAft>
                      </a:pPr>
                      <a:r>
                        <a:rPr lang="en-US" sz="600" b="1">
                          <a:effectLst/>
                          <a:latin typeface="Arial"/>
                          <a:ea typeface="Batang"/>
                          <a:cs typeface="Times New Roman"/>
                        </a:rPr>
                        <a:t>Stakeholder</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97873">
                <a:tc>
                  <a:txBody>
                    <a:bodyPr/>
                    <a:lstStyle/>
                    <a:p>
                      <a:pPr marL="0" marR="0">
                        <a:spcBef>
                          <a:spcPts val="0"/>
                        </a:spcBef>
                        <a:spcAft>
                          <a:spcPts val="0"/>
                        </a:spcAft>
                      </a:pPr>
                      <a:r>
                        <a:rPr lang="en-US" sz="600" b="1" kern="100">
                          <a:effectLst/>
                          <a:latin typeface="Arial"/>
                          <a:ea typeface="Batang"/>
                          <a:cs typeface="Times New Roman"/>
                        </a:rPr>
                        <a:t>Measurement application</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b="1">
                          <a:effectLst/>
                          <a:latin typeface="Arial"/>
                          <a:ea typeface="Batang"/>
                          <a:cs typeface="Times New Roman"/>
                        </a:rPr>
                        <a:t>Governmental policy maker</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b="1">
                          <a:effectLst/>
                          <a:latin typeface="Arial"/>
                          <a:ea typeface="Batang"/>
                          <a:cs typeface="Times New Roman"/>
                        </a:rPr>
                        <a:t>User (individual or enterprise)</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b="1">
                          <a:effectLst/>
                          <a:latin typeface="Arial"/>
                          <a:ea typeface="Batang"/>
                          <a:cs typeface="Times New Roman"/>
                        </a:rPr>
                        <a:t>Cell tower operator</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b="1">
                          <a:effectLst/>
                          <a:latin typeface="Arial"/>
                          <a:ea typeface="Batang"/>
                          <a:cs typeface="Times New Roman"/>
                        </a:rPr>
                        <a:t>Wireless carrier / Network operator</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b="1">
                          <a:effectLst/>
                          <a:latin typeface="Arial"/>
                          <a:ea typeface="Batang"/>
                          <a:cs typeface="Times New Roman"/>
                        </a:rPr>
                        <a:t>Researcher</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b="1">
                          <a:effectLst/>
                          <a:latin typeface="Arial"/>
                          <a:ea typeface="Batang"/>
                          <a:cs typeface="Times New Roman"/>
                        </a:rPr>
                        <a:t>Standards developer</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b="1">
                          <a:effectLst/>
                          <a:latin typeface="Arial"/>
                          <a:ea typeface="Batang"/>
                          <a:cs typeface="Times New Roman"/>
                        </a:rPr>
                        <a:t>User device vendor</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b="1">
                          <a:effectLst/>
                          <a:latin typeface="Arial"/>
                          <a:ea typeface="Batang"/>
                          <a:cs typeface="Times New Roman"/>
                        </a:rPr>
                        <a:t>Application developer</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b="1">
                          <a:effectLst/>
                          <a:latin typeface="Arial"/>
                          <a:ea typeface="Batang"/>
                          <a:cs typeface="Times New Roman"/>
                        </a:rPr>
                        <a:t>Mobile Application Service Provider</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164">
                <a:tc>
                  <a:txBody>
                    <a:bodyPr/>
                    <a:lstStyle/>
                    <a:p>
                      <a:pPr marL="0" marR="0">
                        <a:spcBef>
                          <a:spcPts val="0"/>
                        </a:spcBef>
                        <a:spcAft>
                          <a:spcPts val="0"/>
                        </a:spcAft>
                      </a:pPr>
                      <a:r>
                        <a:rPr lang="en-US" sz="600">
                          <a:effectLst/>
                          <a:latin typeface="Arial"/>
                          <a:ea typeface="Batang"/>
                          <a:cs typeface="Times New Roman"/>
                        </a:rPr>
                        <a:t>Overall data on Quality of Experience of set of networks available to consumers</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581">
                <a:tc>
                  <a:txBody>
                    <a:bodyPr/>
                    <a:lstStyle/>
                    <a:p>
                      <a:pPr marL="0" marR="0">
                        <a:spcBef>
                          <a:spcPts val="0"/>
                        </a:spcBef>
                        <a:spcAft>
                          <a:spcPts val="0"/>
                        </a:spcAft>
                      </a:pPr>
                      <a:r>
                        <a:rPr lang="en-US" sz="600">
                          <a:effectLst/>
                          <a:latin typeface="Arial"/>
                          <a:ea typeface="Batang"/>
                          <a:cs typeface="Times New Roman"/>
                        </a:rPr>
                        <a:t>Quality of Experience of a specific network</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spcBef>
                          <a:spcPts val="0"/>
                        </a:spcBef>
                        <a:spcAft>
                          <a:spcPts val="0"/>
                        </a:spcAft>
                      </a:pPr>
                      <a:r>
                        <a:rPr lang="en-US" sz="600">
                          <a:effectLst/>
                          <a:latin typeface="Arial"/>
                          <a:ea typeface="Batang"/>
                          <a:cs typeface="Times New Roman"/>
                        </a:rPr>
                        <a:t>Identify limitations in deployment of a specific network</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spcBef>
                          <a:spcPts val="0"/>
                        </a:spcBef>
                        <a:spcAft>
                          <a:spcPts val="0"/>
                        </a:spcAft>
                      </a:pPr>
                      <a:r>
                        <a:rPr lang="en-US" sz="600">
                          <a:effectLst/>
                          <a:latin typeface="Arial"/>
                          <a:ea typeface="Batang"/>
                          <a:cs typeface="Times New Roman"/>
                        </a:rPr>
                        <a:t>Monitor for changes in operation of a specific network</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581">
                <a:tc>
                  <a:txBody>
                    <a:bodyPr/>
                    <a:lstStyle/>
                    <a:p>
                      <a:pPr marL="0" marR="0">
                        <a:spcBef>
                          <a:spcPts val="0"/>
                        </a:spcBef>
                        <a:spcAft>
                          <a:spcPts val="0"/>
                        </a:spcAft>
                      </a:pPr>
                      <a:r>
                        <a:rPr lang="en-US" sz="600">
                          <a:effectLst/>
                          <a:latin typeface="Arial"/>
                          <a:ea typeface="Batang"/>
                          <a:cs typeface="Times New Roman"/>
                        </a:rPr>
                        <a:t>Diagnose problems in a specific network</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581">
                <a:tc>
                  <a:txBody>
                    <a:bodyPr/>
                    <a:lstStyle/>
                    <a:p>
                      <a:pPr marL="0" marR="0">
                        <a:spcBef>
                          <a:spcPts val="0"/>
                        </a:spcBef>
                        <a:spcAft>
                          <a:spcPts val="0"/>
                        </a:spcAft>
                      </a:pPr>
                      <a:r>
                        <a:rPr lang="en-US" sz="600">
                          <a:effectLst/>
                          <a:latin typeface="Arial"/>
                          <a:ea typeface="Batang"/>
                          <a:cs typeface="Times New Roman"/>
                        </a:rPr>
                        <a:t>improve knowledge of system performance</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8581">
                <a:tc>
                  <a:txBody>
                    <a:bodyPr/>
                    <a:lstStyle/>
                    <a:p>
                      <a:pPr marL="0" marR="0">
                        <a:spcBef>
                          <a:spcPts val="0"/>
                        </a:spcBef>
                        <a:spcAft>
                          <a:spcPts val="0"/>
                        </a:spcAft>
                      </a:pPr>
                      <a:r>
                        <a:rPr lang="en-US" sz="600">
                          <a:effectLst/>
                          <a:latin typeface="Arial"/>
                          <a:ea typeface="Batang"/>
                          <a:cs typeface="Times New Roman"/>
                        </a:rPr>
                        <a:t>lead the market toward more effective networks</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164">
                <a:tc>
                  <a:txBody>
                    <a:bodyPr/>
                    <a:lstStyle/>
                    <a:p>
                      <a:pPr marL="0" marR="0">
                        <a:spcBef>
                          <a:spcPts val="0"/>
                        </a:spcBef>
                        <a:spcAft>
                          <a:spcPts val="0"/>
                        </a:spcAft>
                      </a:pPr>
                      <a:r>
                        <a:rPr lang="en-US" sz="600">
                          <a:effectLst/>
                          <a:latin typeface="Arial"/>
                          <a:ea typeface="Batang"/>
                          <a:cs typeface="Times New Roman"/>
                        </a:rPr>
                        <a:t>encourage the redeployment of scarce spectrum using efficient technologies and implementations</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spcBef>
                          <a:spcPts val="0"/>
                        </a:spcBef>
                        <a:spcAft>
                          <a:spcPts val="0"/>
                        </a:spcAft>
                      </a:pPr>
                      <a:r>
                        <a:rPr lang="en-US" sz="600">
                          <a:effectLst/>
                          <a:latin typeface="Arial"/>
                          <a:ea typeface="Batang"/>
                          <a:cs typeface="Times New Roman"/>
                        </a:rPr>
                        <a:t>compare measured performance data to simulated results</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9291">
                <a:tc>
                  <a:txBody>
                    <a:bodyPr/>
                    <a:lstStyle/>
                    <a:p>
                      <a:pPr marL="0" marR="0">
                        <a:spcBef>
                          <a:spcPts val="0"/>
                        </a:spcBef>
                        <a:spcAft>
                          <a:spcPts val="0"/>
                        </a:spcAft>
                      </a:pPr>
                      <a:r>
                        <a:rPr lang="en-US" sz="600">
                          <a:effectLst/>
                          <a:latin typeface="Arial"/>
                          <a:ea typeface="Batang"/>
                          <a:cs typeface="Times New Roman"/>
                        </a:rPr>
                        <a:t>assess theoretical models</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7873">
                <a:tc>
                  <a:txBody>
                    <a:bodyPr/>
                    <a:lstStyle/>
                    <a:p>
                      <a:pPr marL="0" marR="0">
                        <a:spcBef>
                          <a:spcPts val="0"/>
                        </a:spcBef>
                        <a:spcAft>
                          <a:spcPts val="0"/>
                        </a:spcAft>
                      </a:pPr>
                      <a:r>
                        <a:rPr lang="en-US" sz="600">
                          <a:effectLst/>
                          <a:latin typeface="Arial"/>
                          <a:ea typeface="Batang"/>
                          <a:cs typeface="Times New Roman"/>
                        </a:rPr>
                        <a:t>assess technology elements proposed during standards development</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x</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a:effectLst/>
                          <a:latin typeface="Arial"/>
                          <a:ea typeface="Batang"/>
                          <a:cs typeface="Times New Roman"/>
                        </a:rPr>
                        <a:t> </a:t>
                      </a:r>
                      <a:endParaRPr lang="en-US" sz="100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600" kern="100" dirty="0">
                          <a:effectLst/>
                          <a:latin typeface="Arial"/>
                          <a:ea typeface="Batang"/>
                          <a:cs typeface="Times New Roman"/>
                        </a:rPr>
                        <a:t> </a:t>
                      </a:r>
                      <a:endParaRPr lang="en-US" sz="1000" dirty="0">
                        <a:effectLst/>
                        <a:latin typeface="Times New Roman"/>
                        <a:ea typeface="Batang"/>
                      </a:endParaRPr>
                    </a:p>
                  </a:txBody>
                  <a:tcPr marL="59635" marR="596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7" name="Content Placeholder 2"/>
          <p:cNvSpPr>
            <a:spLocks noGrp="1"/>
          </p:cNvSpPr>
          <p:nvPr>
            <p:ph idx="1"/>
          </p:nvPr>
        </p:nvSpPr>
        <p:spPr>
          <a:xfrm>
            <a:off x="381000" y="4572000"/>
            <a:ext cx="8229600" cy="1295400"/>
          </a:xfrm>
        </p:spPr>
        <p:txBody>
          <a:bodyPr/>
          <a:lstStyle/>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The table above from Architecture and requirements document lists the identified use cases for the measurements.</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This includes a number of possible stakeholders that are not only ISPs and Regulators.</a:t>
            </a:r>
          </a:p>
        </p:txBody>
      </p:sp>
    </p:spTree>
    <p:extLst>
      <p:ext uri="{BB962C8B-B14F-4D97-AF65-F5344CB8AC3E}">
        <p14:creationId xmlns:p14="http://schemas.microsoft.com/office/powerpoint/2010/main" val="2147974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lstStyle/>
          <a:p>
            <a:pPr algn="l"/>
            <a:r>
              <a:rPr lang="en-US" sz="2800" dirty="0" smtClean="0">
                <a:latin typeface="Arial" panose="020B0604020202020204" pitchFamily="34" charset="0"/>
                <a:cs typeface="Arial" panose="020B0604020202020204" pitchFamily="34" charset="0"/>
              </a:rPr>
              <a:t>802.16.3 and LMAP commonalities / differences</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457200" y="1066800"/>
            <a:ext cx="8229600" cy="4953000"/>
          </a:xfrm>
        </p:spPr>
        <p:txBody>
          <a:bodyPr/>
          <a:lstStyle/>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Both the WGs have the focus on measuring the performance of broadband services with the end user perspective.</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The two frameworks have several commonalities as the MA (Measurement Agent) concept, that in 802.16.3 is embedded either in the Client or in the Server entities while in LMAP is a separate logical entity.</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CONTROLLER and COLLECTOR are logical entities that have similar roles in both the scenarios.</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Apparently, it is not very clear the role of the “Measurement peer” in LMAP, as it is claimed “out of scope”, while in 802.16.3 CLIENT entity is including basically the MA and the “Measurement peer” as well.</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The link to the IETF IPPM workgroup is common in both the WGs to include such metrics, if makes sense.</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The definition of a protocol to communicate among the different entities is present in both the WGs, even if the details are different.</a:t>
            </a:r>
          </a:p>
          <a:p>
            <a:pPr marL="285750">
              <a:buClr>
                <a:srgbClr val="C00000"/>
              </a:buClr>
              <a:buFont typeface="Arial" panose="020B0604020202020204" pitchFamily="34" charset="0"/>
              <a:buChar char="•"/>
            </a:pPr>
            <a:r>
              <a:rPr lang="en-US" altLang="en-US" sz="1600" dirty="0" smtClean="0">
                <a:latin typeface="Arial" panose="020B0604020202020204" pitchFamily="34" charset="0"/>
                <a:cs typeface="Arial" panose="020B0604020202020204" pitchFamily="34" charset="0"/>
              </a:rPr>
              <a:t>Both the WGs consider security as one of the major topics.</a:t>
            </a:r>
          </a:p>
          <a:p>
            <a:pPr marL="285750">
              <a:buClr>
                <a:srgbClr val="C00000"/>
              </a:buClr>
              <a:buFont typeface="Arial" panose="020B0604020202020204" pitchFamily="34" charset="0"/>
              <a:buChar char="•"/>
            </a:pPr>
            <a:endParaRPr lang="en-US" altLang="en-US" sz="1600" dirty="0" smtClean="0">
              <a:latin typeface="Arial" panose="020B0604020202020204" pitchFamily="34" charset="0"/>
              <a:cs typeface="Arial" panose="020B0604020202020204" pitchFamily="34" charset="0"/>
            </a:endParaRPr>
          </a:p>
          <a:p>
            <a:pPr marL="285750">
              <a:buClr>
                <a:srgbClr val="C00000"/>
              </a:buClr>
              <a:buFont typeface="Arial" panose="020B0604020202020204" pitchFamily="34" charset="0"/>
              <a:buChar char="•"/>
            </a:pPr>
            <a:endParaRPr lang="en-US" altLang="en-US" sz="1600" dirty="0">
              <a:latin typeface="Arial" panose="020B0604020202020204" pitchFamily="34" charset="0"/>
              <a:cs typeface="Arial" panose="020B0604020202020204" pitchFamily="34" charset="0"/>
            </a:endParaRPr>
          </a:p>
          <a:p>
            <a:pPr marL="285750">
              <a:buClr>
                <a:srgbClr val="C00000"/>
              </a:buClr>
              <a:buFont typeface="Arial" panose="020B0604020202020204" pitchFamily="34" charset="0"/>
              <a:buChar char="•"/>
            </a:pPr>
            <a:endParaRPr lang="en-US" altLang="en-US" sz="1600"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7580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sz="2800" dirty="0" smtClean="0">
                <a:latin typeface="Arial" panose="020B0604020202020204" pitchFamily="34" charset="0"/>
                <a:cs typeface="Arial" panose="020B0604020202020204" pitchFamily="34" charset="0"/>
              </a:rPr>
              <a:t>802.16.3 add-on to LMAP</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304800" y="838200"/>
            <a:ext cx="8610600" cy="5562600"/>
          </a:xfrm>
        </p:spPr>
        <p:txBody>
          <a:bodyPr/>
          <a:lstStyle/>
          <a:p>
            <a:pPr marL="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Possible add-on to LMAP coming from 802.16.3 can be the following, based on previous concepts.</a:t>
            </a:r>
          </a:p>
          <a:p>
            <a:pPr>
              <a:buClr>
                <a:srgbClr val="C00000"/>
              </a:buClr>
            </a:pPr>
            <a:r>
              <a:rPr lang="en-US" altLang="en-US" sz="1400" b="1" dirty="0">
                <a:latin typeface="Arial" panose="020B0604020202020204" pitchFamily="34" charset="0"/>
                <a:cs typeface="Arial" panose="020B0604020202020204" pitchFamily="34" charset="0"/>
              </a:rPr>
              <a:t>The MOBILE aspects</a:t>
            </a:r>
            <a:r>
              <a:rPr lang="en-US" altLang="en-US" sz="1400" dirty="0">
                <a:latin typeface="Arial" panose="020B0604020202020204" pitchFamily="34" charset="0"/>
                <a:cs typeface="Arial" panose="020B0604020202020204" pitchFamily="34" charset="0"/>
              </a:rPr>
              <a:t>. In fact the mobile domain is including some specifics that are potentially very important to capture.</a:t>
            </a:r>
          </a:p>
          <a:p>
            <a:pPr marL="685800" lvl="1">
              <a:buClr>
                <a:srgbClr val="C00000"/>
              </a:buClr>
              <a:buFont typeface="Arial" panose="020B0604020202020204" pitchFamily="34" charset="0"/>
              <a:buChar char="•"/>
            </a:pPr>
            <a:r>
              <a:rPr lang="en-US" altLang="en-US" sz="1400" dirty="0">
                <a:latin typeface="Arial" panose="020B0604020202020204" pitchFamily="34" charset="0"/>
                <a:cs typeface="Arial" panose="020B0604020202020204" pitchFamily="34" charset="0"/>
              </a:rPr>
              <a:t>One example is the following: the IRAT mobility can bring potential issues to security or to latency experienced by the end </a:t>
            </a:r>
            <a:r>
              <a:rPr lang="en-US" altLang="en-US" sz="1400" dirty="0" smtClean="0">
                <a:latin typeface="Arial" panose="020B0604020202020204" pitchFamily="34" charset="0"/>
                <a:cs typeface="Arial" panose="020B0604020202020204" pitchFamily="34" charset="0"/>
              </a:rPr>
              <a:t>user, </a:t>
            </a:r>
            <a:r>
              <a:rPr lang="en-US" altLang="en-US" sz="1400" dirty="0">
                <a:latin typeface="Arial" panose="020B0604020202020204" pitchFamily="34" charset="0"/>
                <a:cs typeface="Arial" panose="020B0604020202020204" pitchFamily="34" charset="0"/>
              </a:rPr>
              <a:t>that </a:t>
            </a:r>
            <a:r>
              <a:rPr lang="en-US" altLang="en-US" sz="1400" dirty="0" smtClean="0">
                <a:latin typeface="Arial" panose="020B0604020202020204" pitchFamily="34" charset="0"/>
                <a:cs typeface="Arial" panose="020B0604020202020204" pitchFamily="34" charset="0"/>
              </a:rPr>
              <a:t>can drop </a:t>
            </a:r>
            <a:r>
              <a:rPr lang="en-US" altLang="en-US" sz="1400" dirty="0">
                <a:latin typeface="Arial" panose="020B0604020202020204" pitchFamily="34" charset="0"/>
                <a:cs typeface="Arial" panose="020B0604020202020204" pitchFamily="34" charset="0"/>
              </a:rPr>
              <a:t>connections or </a:t>
            </a:r>
            <a:r>
              <a:rPr lang="en-US" altLang="en-US" sz="1400" dirty="0" smtClean="0">
                <a:latin typeface="Arial" panose="020B0604020202020204" pitchFamily="34" charset="0"/>
                <a:cs typeface="Arial" panose="020B0604020202020204" pitchFamily="34" charset="0"/>
              </a:rPr>
              <a:t>affect </a:t>
            </a:r>
            <a:r>
              <a:rPr lang="en-US" altLang="en-US" sz="1400" dirty="0">
                <a:latin typeface="Arial" panose="020B0604020202020204" pitchFamily="34" charset="0"/>
                <a:cs typeface="Arial" panose="020B0604020202020204" pitchFamily="34" charset="0"/>
              </a:rPr>
              <a:t>badly the </a:t>
            </a:r>
            <a:r>
              <a:rPr lang="en-US" altLang="en-US" sz="1400" dirty="0" err="1" smtClean="0">
                <a:latin typeface="Arial" panose="020B0604020202020204" pitchFamily="34" charset="0"/>
                <a:cs typeface="Arial" panose="020B0604020202020204" pitchFamily="34" charset="0"/>
              </a:rPr>
              <a:t>QoS</a:t>
            </a:r>
            <a:r>
              <a:rPr lang="en-US" altLang="en-US" sz="1400" dirty="0" smtClean="0">
                <a:latin typeface="Arial" panose="020B0604020202020204" pitchFamily="34" charset="0"/>
                <a:cs typeface="Arial" panose="020B0604020202020204" pitchFamily="34" charset="0"/>
              </a:rPr>
              <a:t> (Quality of Service).</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Another example: the same measurement could be performed differently in different mobile radio technologies due to specific networks behavior (e.g. dynamic drop of radio channels during the connection instead of stable radio channel, for example).</a:t>
            </a:r>
          </a:p>
          <a:p>
            <a:pPr marL="685800" lvl="1">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So, including the mobile aspects as dimensions in the measurements is important to characterize better the end user experience correlated with the specific mobile domain.</a:t>
            </a:r>
            <a:endParaRPr lang="en-US" altLang="en-US" sz="1400" dirty="0">
              <a:latin typeface="Arial" panose="020B0604020202020204" pitchFamily="34" charset="0"/>
              <a:cs typeface="Arial" panose="020B0604020202020204" pitchFamily="34" charset="0"/>
            </a:endParaRPr>
          </a:p>
          <a:p>
            <a:pPr marL="285750">
              <a:buClr>
                <a:srgbClr val="C00000"/>
              </a:buClr>
              <a:buFont typeface="Arial" panose="020B0604020202020204" pitchFamily="34" charset="0"/>
              <a:buChar char="•"/>
            </a:pPr>
            <a:r>
              <a:rPr lang="en-US" altLang="en-US" sz="1400" b="1" dirty="0" smtClean="0">
                <a:latin typeface="Arial" panose="020B0604020202020204" pitchFamily="34" charset="0"/>
                <a:cs typeface="Arial" panose="020B0604020202020204" pitchFamily="34" charset="0"/>
              </a:rPr>
              <a:t>The inclusion </a:t>
            </a:r>
            <a:r>
              <a:rPr lang="en-US" altLang="en-US" sz="1400" b="1" dirty="0">
                <a:latin typeface="Arial" panose="020B0604020202020204" pitchFamily="34" charset="0"/>
                <a:cs typeface="Arial" panose="020B0604020202020204" pitchFamily="34" charset="0"/>
              </a:rPr>
              <a:t>of several use </a:t>
            </a:r>
            <a:r>
              <a:rPr lang="en-US" altLang="en-US" sz="1400" b="1" dirty="0" smtClean="0">
                <a:latin typeface="Arial" panose="020B0604020202020204" pitchFamily="34" charset="0"/>
                <a:cs typeface="Arial" panose="020B0604020202020204" pitchFamily="34" charset="0"/>
              </a:rPr>
              <a:t>cases</a:t>
            </a:r>
            <a:r>
              <a:rPr lang="en-US" altLang="en-US" sz="1400" dirty="0" smtClean="0">
                <a:latin typeface="Arial" panose="020B0604020202020204" pitchFamily="34" charset="0"/>
                <a:cs typeface="Arial" panose="020B0604020202020204" pitchFamily="34" charset="0"/>
              </a:rPr>
              <a:t>. They can imply specific </a:t>
            </a:r>
            <a:r>
              <a:rPr lang="en-US" altLang="en-US" sz="1400" dirty="0">
                <a:latin typeface="Arial" panose="020B0604020202020204" pitchFamily="34" charset="0"/>
                <a:cs typeface="Arial" panose="020B0604020202020204" pitchFamily="34" charset="0"/>
              </a:rPr>
              <a:t>needs </a:t>
            </a:r>
            <a:r>
              <a:rPr lang="en-US" altLang="en-US" sz="1400" dirty="0" smtClean="0">
                <a:latin typeface="Arial" panose="020B0604020202020204" pitchFamily="34" charset="0"/>
                <a:cs typeface="Arial" panose="020B0604020202020204" pitchFamily="34" charset="0"/>
              </a:rPr>
              <a:t>in </a:t>
            </a:r>
            <a:r>
              <a:rPr lang="en-US" altLang="en-US" sz="1400" dirty="0">
                <a:latin typeface="Arial" panose="020B0604020202020204" pitchFamily="34" charset="0"/>
                <a:cs typeface="Arial" panose="020B0604020202020204" pitchFamily="34" charset="0"/>
              </a:rPr>
              <a:t>the </a:t>
            </a:r>
            <a:r>
              <a:rPr lang="en-US" altLang="en-US" sz="1400" dirty="0" smtClean="0">
                <a:latin typeface="Arial" panose="020B0604020202020204" pitchFamily="34" charset="0"/>
                <a:cs typeface="Arial" panose="020B0604020202020204" pitchFamily="34" charset="0"/>
              </a:rPr>
              <a:t>metrics, in </a:t>
            </a:r>
            <a:r>
              <a:rPr lang="en-US" altLang="en-US" sz="1400" dirty="0">
                <a:latin typeface="Arial" panose="020B0604020202020204" pitchFamily="34" charset="0"/>
                <a:cs typeface="Arial" panose="020B0604020202020204" pitchFamily="34" charset="0"/>
              </a:rPr>
              <a:t>the way to manage the </a:t>
            </a:r>
            <a:r>
              <a:rPr lang="en-US" altLang="en-US" sz="1400" dirty="0" smtClean="0">
                <a:latin typeface="Arial" panose="020B0604020202020204" pitchFamily="34" charset="0"/>
                <a:cs typeface="Arial" panose="020B0604020202020204" pitchFamily="34" charset="0"/>
              </a:rPr>
              <a:t>tests</a:t>
            </a:r>
            <a:r>
              <a:rPr lang="en-US" altLang="en-US" sz="1400" dirty="0">
                <a:latin typeface="Arial" panose="020B0604020202020204" pitchFamily="34" charset="0"/>
                <a:cs typeface="Arial" panose="020B0604020202020204" pitchFamily="34" charset="0"/>
              </a:rPr>
              <a:t> </a:t>
            </a:r>
            <a:r>
              <a:rPr lang="en-US" altLang="en-US" sz="1400" dirty="0" smtClean="0">
                <a:latin typeface="Arial" panose="020B0604020202020204" pitchFamily="34" charset="0"/>
                <a:cs typeface="Arial" panose="020B0604020202020204" pitchFamily="34" charset="0"/>
              </a:rPr>
              <a:t>but also architecture specific needs.</a:t>
            </a:r>
          </a:p>
          <a:p>
            <a:pPr marL="685800" lvl="1">
              <a:buClr>
                <a:srgbClr val="C00000"/>
              </a:buClr>
              <a:buFont typeface="Arial" panose="020B0604020202020204" pitchFamily="34" charset="0"/>
              <a:buChar char="•"/>
            </a:pPr>
            <a:r>
              <a:rPr lang="en-US" altLang="en-US" sz="1400" dirty="0">
                <a:latin typeface="Arial" panose="020B0604020202020204" pitchFamily="34" charset="0"/>
                <a:cs typeface="Arial" panose="020B0604020202020204" pitchFamily="34" charset="0"/>
              </a:rPr>
              <a:t>One of the major example is the ENTERPRISE use case, where an organization can adopt a private “server” and a private “Data collector”, in order to manage its own tests and store the results.</a:t>
            </a:r>
          </a:p>
          <a:p>
            <a:pPr marL="285750">
              <a:buClr>
                <a:srgbClr val="C00000"/>
              </a:buClr>
              <a:buFont typeface="Arial" panose="020B0604020202020204" pitchFamily="34" charset="0"/>
              <a:buChar char="•"/>
            </a:pPr>
            <a:r>
              <a:rPr lang="en-US" altLang="en-US" sz="1400" dirty="0">
                <a:latin typeface="Arial" panose="020B0604020202020204" pitchFamily="34" charset="0"/>
                <a:cs typeface="Arial" panose="020B0604020202020204" pitchFamily="34" charset="0"/>
              </a:rPr>
              <a:t>Finally, </a:t>
            </a:r>
            <a:r>
              <a:rPr lang="en-US" altLang="en-US" sz="1400" b="1" dirty="0" smtClean="0">
                <a:latin typeface="Arial" panose="020B0604020202020204" pitchFamily="34" charset="0"/>
                <a:cs typeface="Arial" panose="020B0604020202020204" pitchFamily="34" charset="0"/>
              </a:rPr>
              <a:t>the protocol definition and the data model </a:t>
            </a:r>
            <a:r>
              <a:rPr lang="en-US" altLang="en-US" sz="1400" dirty="0" smtClean="0">
                <a:latin typeface="Arial" panose="020B0604020202020204" pitchFamily="34" charset="0"/>
                <a:cs typeface="Arial" panose="020B0604020202020204" pitchFamily="34" charset="0"/>
              </a:rPr>
              <a:t>that has been proposed into 802.16.3 can be examined by LMAP to find some possible reuse. </a:t>
            </a:r>
          </a:p>
          <a:p>
            <a:pPr marL="685800" lvl="1">
              <a:buClr>
                <a:srgbClr val="C00000"/>
              </a:buClr>
              <a:buFont typeface="Arial" panose="020B0604020202020204" pitchFamily="34" charset="0"/>
              <a:buChar char="•"/>
            </a:pPr>
            <a:r>
              <a:rPr lang="en-US" altLang="en-US" sz="1400" dirty="0">
                <a:latin typeface="Arial" panose="020B0604020202020204" pitchFamily="34" charset="0"/>
                <a:cs typeface="Arial" panose="020B0604020202020204" pitchFamily="34" charset="0"/>
              </a:rPr>
              <a:t>An example is the encapsulation of basic procedures in some workflows that can be helpful for the measurement process. </a:t>
            </a:r>
          </a:p>
          <a:p>
            <a:pPr marL="685800" lvl="1">
              <a:buClr>
                <a:srgbClr val="C00000"/>
              </a:buClr>
              <a:buFont typeface="Arial" panose="020B0604020202020204" pitchFamily="34" charset="0"/>
              <a:buChar char="•"/>
            </a:pPr>
            <a:r>
              <a:rPr lang="en-US" altLang="en-US" sz="1400" dirty="0">
                <a:latin typeface="Arial" panose="020B0604020202020204" pitchFamily="34" charset="0"/>
                <a:cs typeface="Arial" panose="020B0604020202020204" pitchFamily="34" charset="0"/>
              </a:rPr>
              <a:t>Another example is the definition of some peers behaviors related to the protocols message exchange.</a:t>
            </a:r>
          </a:p>
          <a:p>
            <a:pPr marL="685800" lvl="1">
              <a:buClr>
                <a:srgbClr val="C00000"/>
              </a:buClr>
              <a:buFont typeface="Arial" panose="020B0604020202020204" pitchFamily="34" charset="0"/>
              <a:buChar char="•"/>
            </a:pPr>
            <a:r>
              <a:rPr lang="en-US" altLang="en-US" sz="1400" dirty="0">
                <a:latin typeface="Arial" panose="020B0604020202020204" pitchFamily="34" charset="0"/>
                <a:cs typeface="Arial" panose="020B0604020202020204" pitchFamily="34" charset="0"/>
              </a:rPr>
              <a:t>Finally, the modeling of some IPPM metrics into this protocol can be helpful even for LMAP.</a:t>
            </a:r>
          </a:p>
          <a:p>
            <a:pPr marL="285750">
              <a:buClr>
                <a:srgbClr val="C00000"/>
              </a:buClr>
              <a:buFont typeface="Arial" panose="020B0604020202020204" pitchFamily="34" charset="0"/>
              <a:buChar char="•"/>
            </a:pPr>
            <a:endParaRPr lang="en-US" altLang="en-US" sz="1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097714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pPr algn="l"/>
            <a:r>
              <a:rPr lang="en-US" sz="2400" dirty="0" smtClean="0">
                <a:latin typeface="Arial" panose="020B0604020202020204" pitchFamily="34" charset="0"/>
                <a:cs typeface="Arial" panose="020B0604020202020204" pitchFamily="34" charset="0"/>
              </a:rPr>
              <a:t>Example of TWAMP into 802.16.3 framework (1/2)</a:t>
            </a:r>
            <a:endParaRPr lang="en-US" sz="2400" dirty="0">
              <a:latin typeface="Arial" panose="020B0604020202020204" pitchFamily="34" charset="0"/>
              <a:cs typeface="Arial" panose="020B0604020202020204" pitchFamily="34" charset="0"/>
            </a:endParaRPr>
          </a:p>
        </p:txBody>
      </p:sp>
      <p:sp>
        <p:nvSpPr>
          <p:cNvPr id="5" name="Content Placeholder 2"/>
          <p:cNvSpPr>
            <a:spLocks noGrp="1"/>
          </p:cNvSpPr>
          <p:nvPr>
            <p:ph idx="1"/>
          </p:nvPr>
        </p:nvSpPr>
        <p:spPr>
          <a:xfrm>
            <a:off x="228600" y="990600"/>
            <a:ext cx="1981200" cy="5181600"/>
          </a:xfrm>
        </p:spPr>
        <p:txBody>
          <a:bodyPr/>
          <a:lstStyle/>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The following graph is an example of the 802.16.3 protocol workflow with TWAMP.</a:t>
            </a:r>
          </a:p>
          <a:p>
            <a:pPr marL="285750" indent="-285750">
              <a:buClr>
                <a:srgbClr val="C00000"/>
              </a:buClr>
              <a:buFont typeface="Arial" panose="020B0604020202020204" pitchFamily="34" charset="0"/>
              <a:buChar char="•"/>
            </a:pPr>
            <a:r>
              <a:rPr lang="en-US" altLang="en-US" sz="1400" dirty="0" smtClean="0">
                <a:latin typeface="Arial" panose="020B0604020202020204" pitchFamily="34" charset="0"/>
                <a:cs typeface="Arial" panose="020B0604020202020204" pitchFamily="34" charset="0"/>
              </a:rPr>
              <a:t>LMAP is also mentioning this TWAMP example, even if the schematic of the protocol is per procedure more than per entire workflow.</a:t>
            </a:r>
            <a:endParaRPr lang="en-US" altLang="en-US" sz="1100" dirty="0" smtClean="0">
              <a:latin typeface="Arial" panose="020B0604020202020204" pitchFamily="34" charset="0"/>
              <a:cs typeface="Arial" panose="020B0604020202020204"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0" y="914400"/>
            <a:ext cx="6648450" cy="5397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138757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pPr algn="l"/>
            <a:r>
              <a:rPr lang="en-US" sz="2400" dirty="0" smtClean="0">
                <a:latin typeface="Arial" panose="020B0604020202020204" pitchFamily="34" charset="0"/>
                <a:cs typeface="Arial" panose="020B0604020202020204" pitchFamily="34" charset="0"/>
              </a:rPr>
              <a:t>Example of TWAMP-802.16.3 IW (2/2)</a:t>
            </a:r>
            <a:endParaRPr lang="en-US" sz="2400" dirty="0">
              <a:latin typeface="Arial" panose="020B0604020202020204" pitchFamily="34" charset="0"/>
              <a:cs typeface="Arial" panose="020B0604020202020204" pitchFamily="34" charset="0"/>
            </a:endParaRPr>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33600" y="914400"/>
            <a:ext cx="6915922" cy="487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ontent Placeholder 2"/>
          <p:cNvSpPr>
            <a:spLocks noGrp="1"/>
          </p:cNvSpPr>
          <p:nvPr>
            <p:ph idx="1"/>
          </p:nvPr>
        </p:nvSpPr>
        <p:spPr>
          <a:xfrm>
            <a:off x="228600" y="914400"/>
            <a:ext cx="1905000" cy="4953000"/>
          </a:xfrm>
        </p:spPr>
        <p:txBody>
          <a:bodyPr/>
          <a:lstStyle/>
          <a:p>
            <a:pPr marL="285750" indent="-285750">
              <a:buClr>
                <a:srgbClr val="C00000"/>
              </a:buClr>
              <a:buFont typeface="Arial" panose="020B0604020202020204" pitchFamily="34" charset="0"/>
              <a:buChar char="•"/>
            </a:pPr>
            <a:r>
              <a:rPr lang="en-US" altLang="en-US" sz="1100" dirty="0" smtClean="0">
                <a:latin typeface="Arial" panose="020B0604020202020204" pitchFamily="34" charset="0"/>
                <a:cs typeface="Arial" panose="020B0604020202020204" pitchFamily="34" charset="0"/>
              </a:rPr>
              <a:t>Continuation of the example.</a:t>
            </a:r>
          </a:p>
        </p:txBody>
      </p:sp>
    </p:spTree>
    <p:extLst>
      <p:ext uri="{BB962C8B-B14F-4D97-AF65-F5344CB8AC3E}">
        <p14:creationId xmlns:p14="http://schemas.microsoft.com/office/powerpoint/2010/main" val="288365794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FF"/>
      </a:hlink>
      <a:folHlink>
        <a:srgbClr val="B2B2B2"/>
      </a:folHlink>
    </a:clrScheme>
    <a:fontScheme name="Template">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1676</TotalTime>
  <Words>967</Words>
  <Application>Microsoft Office PowerPoint</Application>
  <PresentationFormat>Presentazione su schermo (4:3)</PresentationFormat>
  <Paragraphs>187</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Template</vt:lpstr>
      <vt:lpstr>Presentazione standard di PowerPoint</vt:lpstr>
      <vt:lpstr>Goal of the document</vt:lpstr>
      <vt:lpstr>IEEE 802.16.3 proposition value</vt:lpstr>
      <vt:lpstr>Use cases in 802.16.3 architecture</vt:lpstr>
      <vt:lpstr>802.16.3 and LMAP commonalities / differences</vt:lpstr>
      <vt:lpstr>802.16.3 add-on to LMAP</vt:lpstr>
      <vt:lpstr>Example of TWAMP into 802.16.3 framework (1/2)</vt:lpstr>
      <vt:lpstr>Example of TWAMP-802.16.3 IW (2/2)</vt:lpstr>
    </vt:vector>
  </TitlesOfParts>
  <Company>NIST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Roger Marks</dc:creator>
  <cp:lastModifiedBy>Antonio</cp:lastModifiedBy>
  <cp:revision>174</cp:revision>
  <cp:lastPrinted>2014-10-22T10:56:44Z</cp:lastPrinted>
  <dcterms:created xsi:type="dcterms:W3CDTF">2011-12-30T17:06:23Z</dcterms:created>
  <dcterms:modified xsi:type="dcterms:W3CDTF">2015-03-11T14:14:08Z</dcterms:modified>
</cp:coreProperties>
</file>