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61" r:id="rId2"/>
    <p:sldId id="271" r:id="rId3"/>
    <p:sldId id="272" r:id="rId4"/>
    <p:sldId id="269" r:id="rId5"/>
    <p:sldId id="270" r:id="rId6"/>
    <p:sldId id="268" r:id="rId7"/>
    <p:sldId id="273" r:id="rId8"/>
    <p:sldId id="274" r:id="rId9"/>
    <p:sldId id="276" r:id="rId10"/>
    <p:sldId id="275"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230" autoAdjust="0"/>
    <p:restoredTop sz="94660"/>
  </p:normalViewPr>
  <p:slideViewPr>
    <p:cSldViewPr>
      <p:cViewPr varScale="1">
        <p:scale>
          <a:sx n="132" d="100"/>
          <a:sy n="132" d="100"/>
        </p:scale>
        <p:origin x="69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486546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1292523067"/>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userDrawn="1"/>
        </p:nvSpPr>
        <p:spPr>
          <a:xfrm>
            <a:off x="2286000" y="6525399"/>
            <a:ext cx="5105400" cy="307777"/>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400" dirty="0" smtClean="0"/>
              <a:t>16-16-0031-00-Gdoc</a:t>
            </a:r>
            <a:endParaRPr lang="en-US" sz="1400" b="1" dirty="0" smtClean="0"/>
          </a:p>
        </p:txBody>
      </p:sp>
      <p:sp>
        <p:nvSpPr>
          <p:cNvPr id="6" name="TextBox 5"/>
          <p:cNvSpPr txBox="1"/>
          <p:nvPr userDrawn="1"/>
        </p:nvSpPr>
        <p:spPr>
          <a:xfrm>
            <a:off x="228600" y="6525399"/>
            <a:ext cx="1676400" cy="307777"/>
          </a:xfrm>
          <a:prstGeom prst="rect">
            <a:avLst/>
          </a:prstGeom>
          <a:noFill/>
        </p:spPr>
        <p:txBody>
          <a:bodyPr wrap="square" rtlCol="0">
            <a:spAutoFit/>
          </a:bodyPr>
          <a:lstStyle/>
          <a:p>
            <a:r>
              <a:rPr lang="en-US" sz="1400" dirty="0" smtClean="0">
                <a:solidFill>
                  <a:srgbClr val="898989"/>
                </a:solidFill>
                <a:latin typeface="Calibri" pitchFamily="34" charset="0"/>
                <a:ea typeface="ＭＳ Ｐゴシック" pitchFamily="34" charset="-128"/>
                <a:cs typeface="Calibri" pitchFamily="34" charset="0"/>
              </a:rPr>
              <a:t>15</a:t>
            </a:r>
            <a:r>
              <a:rPr lang="en-US" sz="1400" baseline="0" dirty="0" smtClean="0">
                <a:solidFill>
                  <a:srgbClr val="898989"/>
                </a:solidFill>
                <a:latin typeface="Calibri" pitchFamily="34" charset="0"/>
                <a:ea typeface="ＭＳ Ｐゴシック" pitchFamily="34" charset="-128"/>
                <a:cs typeface="Calibri" pitchFamily="34" charset="0"/>
              </a:rPr>
              <a:t> May </a:t>
            </a:r>
            <a:r>
              <a:rPr lang="en-US" sz="1400" dirty="0" smtClean="0">
                <a:solidFill>
                  <a:srgbClr val="898989"/>
                </a:solidFill>
                <a:latin typeface="Calibri" pitchFamily="34" charset="0"/>
                <a:ea typeface="ＭＳ Ｐゴシック" pitchFamily="34" charset="-128"/>
                <a:cs typeface="Calibri" pitchFamily="34" charset="0"/>
              </a:rPr>
              <a:t>2016</a:t>
            </a:r>
            <a:endParaRPr lang="en-US" sz="1400" dirty="0"/>
          </a:p>
        </p:txBody>
      </p:sp>
      <p:sp>
        <p:nvSpPr>
          <p:cNvPr id="8" name="Slide Number Placeholder 7"/>
          <p:cNvSpPr>
            <a:spLocks noGrp="1"/>
          </p:cNvSpPr>
          <p:nvPr>
            <p:ph type="sldNum" sz="quarter" idx="4"/>
          </p:nvPr>
        </p:nvSpPr>
        <p:spPr>
          <a:xfrm>
            <a:off x="7924800" y="6400800"/>
            <a:ext cx="990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3042F5-D33E-499D-87AC-FCA2D98CF6F0}" type="slidenum">
              <a:rPr lang="en-US" smtClean="0"/>
              <a:pPr/>
              <a:t>‹#›</a:t>
            </a:fld>
            <a:endParaRPr lang="en-US" dirty="0"/>
          </a:p>
        </p:txBody>
      </p:sp>
      <p:sp>
        <p:nvSpPr>
          <p:cNvPr id="9" name="TextBox 8"/>
          <p:cNvSpPr txBox="1"/>
          <p:nvPr userDrawn="1"/>
        </p:nvSpPr>
        <p:spPr>
          <a:xfrm>
            <a:off x="8305800" y="6477000"/>
            <a:ext cx="453970" cy="369332"/>
          </a:xfrm>
          <a:prstGeom prst="rect">
            <a:avLst/>
          </a:prstGeom>
          <a:noFill/>
        </p:spPr>
        <p:txBody>
          <a:bodyPr wrap="non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fld id="{173042F5-D33E-499D-87AC-FCA2D98CF6F0}" type="slidenum">
              <a:rPr lang="en-US" sz="1800" smtClean="0"/>
              <a:pPr marL="0" marR="0" indent="0" algn="l" defTabSz="914400" rtl="0" eaLnBrk="0" fontAlgn="base" latinLnBrk="0" hangingPunct="0">
                <a:lnSpc>
                  <a:spcPct val="100000"/>
                </a:lnSpc>
                <a:spcBef>
                  <a:spcPct val="0"/>
                </a:spcBef>
                <a:spcAft>
                  <a:spcPct val="0"/>
                </a:spcAft>
                <a:buClrTx/>
                <a:buSzTx/>
                <a:buFontTx/>
                <a:buNone/>
                <a:tabLst/>
                <a:defRPr/>
              </a:pPr>
              <a:t>‹#›</a:t>
            </a:fld>
            <a:endParaRPr lang="en-US" sz="1800" dirty="0"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7" Type="http://schemas.openxmlformats.org/officeDocument/2006/relationships/image" Target="../media/image1.jpeg"/><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7.xml"/><Relationship Id="rId6" Type="http://schemas.openxmlformats.org/officeDocument/2006/relationships/hyperlink" Target="http://standards.ieee.org/board/pat" TargetMode="External"/><Relationship Id="rId5" Type="http://schemas.openxmlformats.org/officeDocument/2006/relationships/hyperlink" Target="http://standards.ieee.org/board/pat/pat-material.html" TargetMode="External"/><Relationship Id="rId4" Type="http://schemas.openxmlformats.org/officeDocument/2006/relationships/hyperlink" Target="http://standards.ieee.org/guides/opman/sect6.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docs.google.com/spreadsheets/d/1_zi0p8gQ8TCLigoMU7y8Bm0odYc_vdFuo2WybVa4WVk/edit#gid=3%22"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hyperlink" Target="https://standards.ieee.org/getieee802/download/802.16-2012.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0" y="0"/>
            <a:ext cx="9144000" cy="5109091"/>
          </a:xfrm>
          <a:prstGeom prst="rect">
            <a:avLst/>
          </a:prstGeom>
          <a:noFill/>
          <a:ln w="12700">
            <a:noFill/>
            <a:miter lim="800000"/>
            <a:headEnd type="none" w="sm" len="sm"/>
            <a:tailEnd type="none" w="sm" len="sm"/>
          </a:ln>
        </p:spPr>
        <p:txBody>
          <a:bodyPr>
            <a:prstTxWarp prst="textNoShape">
              <a:avLst/>
            </a:prstTxWarp>
            <a:spAutoFit/>
          </a:bodyPr>
          <a:lstStyle/>
          <a:p>
            <a:pPr marL="342900" lvl="1" algn="ctr" defTabSz="1016000"/>
            <a:r>
              <a:rPr lang="en-US" sz="1400" b="1" dirty="0" smtClean="0">
                <a:latin typeface="Times" pitchFamily="1" charset="0"/>
              </a:rPr>
              <a:t>802.16 GRIDMAN Task Group - Session #103</a:t>
            </a:r>
            <a:endParaRPr lang="en-US" dirty="0">
              <a:latin typeface="Times" pitchFamily="1" charset="0"/>
            </a:endParaRPr>
          </a:p>
          <a:p>
            <a:pPr marL="114300" algn="ctr" defTabSz="1016000"/>
            <a:endParaRPr lang="en-US" dirty="0">
              <a:latin typeface="Times" pitchFamily="1" charset="0"/>
            </a:endParaRPr>
          </a:p>
          <a:p>
            <a:pPr marL="114300" defTabSz="1016000"/>
            <a:r>
              <a:rPr lang="en-US" b="1" dirty="0">
                <a:latin typeface="Times" pitchFamily="1" charset="0"/>
              </a:rPr>
              <a:t>[IEEE 802.16 Mentor Presentation Template (Rev. 0)]</a:t>
            </a:r>
            <a:r>
              <a:rPr lang="en-US" dirty="0">
                <a:latin typeface="Times" pitchFamily="1" charset="0"/>
              </a:rPr>
              <a:t> </a:t>
            </a:r>
          </a:p>
          <a:p>
            <a:pPr marL="114300" defTabSz="1016000"/>
            <a:r>
              <a:rPr lang="en-US" dirty="0">
                <a:latin typeface="Times" pitchFamily="1" charset="0"/>
              </a:rPr>
              <a:t>Document Number:</a:t>
            </a:r>
          </a:p>
          <a:p>
            <a:pPr marL="342900" lvl="1" defTabSz="1016000"/>
            <a:r>
              <a:rPr lang="en-US" dirty="0" smtClean="0">
                <a:latin typeface="Times" pitchFamily="1" charset="0"/>
              </a:rPr>
              <a:t>IEEE 802.</a:t>
            </a:r>
            <a:r>
              <a:rPr lang="en-US" dirty="0" smtClean="0"/>
              <a:t> 16-16-0031-00-Gdoc</a:t>
            </a:r>
          </a:p>
          <a:p>
            <a:pPr marL="342900" lvl="1" defTabSz="1016000"/>
            <a:r>
              <a:rPr lang="en-US" dirty="0" smtClean="0">
                <a:latin typeface="Times" pitchFamily="1" charset="0"/>
              </a:rPr>
              <a:t>Date </a:t>
            </a:r>
            <a:r>
              <a:rPr lang="en-US" dirty="0">
                <a:latin typeface="Times" pitchFamily="1" charset="0"/>
              </a:rPr>
              <a:t>Submitted:</a:t>
            </a:r>
          </a:p>
          <a:p>
            <a:pPr marL="342900" lvl="1" defTabSz="1016000"/>
            <a:r>
              <a:rPr lang="en-US" dirty="0" smtClean="0">
                <a:latin typeface="Times" pitchFamily="1" charset="0"/>
              </a:rPr>
              <a:t>15 May 2016</a:t>
            </a:r>
            <a:endParaRPr lang="en-US" dirty="0">
              <a:latin typeface="Times" pitchFamily="1" charset="0"/>
            </a:endParaRPr>
          </a:p>
          <a:p>
            <a:pPr marL="114300" defTabSz="1016000"/>
            <a:r>
              <a:rPr lang="en-US" dirty="0">
                <a:latin typeface="Times" pitchFamily="1" charset="0"/>
              </a:rPr>
              <a:t>Source:</a:t>
            </a:r>
          </a:p>
          <a:p>
            <a:pPr marL="342900" lvl="1" defTabSz="1016000"/>
            <a:r>
              <a:rPr lang="en-US" dirty="0" smtClean="0">
                <a:latin typeface="Times" pitchFamily="1" charset="0"/>
              </a:rPr>
              <a:t>Tim Godfrey</a:t>
            </a:r>
            <a:r>
              <a:rPr lang="en-US" dirty="0">
                <a:latin typeface="Times" pitchFamily="1" charset="0"/>
              </a:rPr>
              <a:t>			</a:t>
            </a:r>
            <a:r>
              <a:rPr lang="en-US" dirty="0" smtClean="0">
                <a:latin typeface="Times" pitchFamily="1" charset="0"/>
              </a:rPr>
              <a:t>Voice:</a:t>
            </a:r>
            <a:endParaRPr lang="en-US" dirty="0">
              <a:latin typeface="Times" pitchFamily="1" charset="0"/>
            </a:endParaRPr>
          </a:p>
          <a:p>
            <a:pPr marL="342900" lvl="1" defTabSz="1016000"/>
            <a:r>
              <a:rPr lang="en-US" dirty="0" smtClean="0">
                <a:latin typeface="Times" pitchFamily="1" charset="0"/>
              </a:rPr>
              <a:t>EPRI	</a:t>
            </a:r>
            <a:r>
              <a:rPr lang="en-US" dirty="0">
                <a:latin typeface="Times" pitchFamily="1" charset="0"/>
              </a:rPr>
              <a:t>			E-mail:	</a:t>
            </a:r>
          </a:p>
          <a:p>
            <a:pPr marL="342900" lvl="1" defTabSz="1016000"/>
            <a:endParaRPr lang="en-US" dirty="0" smtClean="0">
              <a:latin typeface="Times" pitchFamily="1" charset="0"/>
            </a:endParaRPr>
          </a:p>
          <a:p>
            <a:pPr marL="342900" lvl="1" defTabSz="1016000"/>
            <a:r>
              <a:rPr lang="en-US" dirty="0" smtClean="0">
                <a:latin typeface="Helvetica" pitchFamily="1" charset="0"/>
              </a:rPr>
              <a:t>*&lt;</a:t>
            </a:r>
            <a:r>
              <a:rPr lang="en-US" sz="1000" dirty="0">
                <a:solidFill>
                  <a:srgbClr val="0000FF"/>
                </a:solidFill>
                <a:latin typeface="Helvetica" pitchFamily="1" charset="0"/>
                <a:hlinkClick r:id="rId2"/>
              </a:rPr>
              <a:t>http://standards.ieee.org/faqs/affiliationFAQ.html</a:t>
            </a:r>
            <a:r>
              <a:rPr lang="en-US" dirty="0">
                <a:latin typeface="Helvetica" pitchFamily="1" charset="0"/>
              </a:rPr>
              <a:t>&gt;</a:t>
            </a:r>
            <a:endParaRPr lang="en-US" dirty="0">
              <a:latin typeface="Times" pitchFamily="1" charset="0"/>
            </a:endParaRPr>
          </a:p>
          <a:p>
            <a:pPr marL="114300" defTabSz="1016000"/>
            <a:r>
              <a:rPr lang="en-US" dirty="0">
                <a:latin typeface="Times" pitchFamily="1" charset="0"/>
              </a:rPr>
              <a:t>Re:</a:t>
            </a:r>
          </a:p>
          <a:p>
            <a:pPr marL="114300" defTabSz="1016000"/>
            <a:endParaRPr lang="en-US" dirty="0" smtClean="0">
              <a:latin typeface="Times" pitchFamily="1" charset="0"/>
            </a:endParaRPr>
          </a:p>
          <a:p>
            <a:pPr marL="114300" defTabSz="1016000"/>
            <a:r>
              <a:rPr lang="en-US" dirty="0" smtClean="0">
                <a:latin typeface="Times" pitchFamily="1" charset="0"/>
              </a:rPr>
              <a:t>Base </a:t>
            </a:r>
            <a:r>
              <a:rPr lang="en-US" dirty="0">
                <a:latin typeface="Times" pitchFamily="1" charset="0"/>
              </a:rPr>
              <a:t>Contribution:</a:t>
            </a:r>
          </a:p>
          <a:p>
            <a:pPr marL="342900" lvl="1" defTabSz="1016000"/>
            <a:r>
              <a:rPr lang="en-US" dirty="0" smtClean="0">
                <a:latin typeface="Times" pitchFamily="1" charset="0"/>
              </a:rPr>
              <a:t>N/A</a:t>
            </a:r>
            <a:endParaRPr lang="en-US" dirty="0">
              <a:latin typeface="Times" pitchFamily="1" charset="0"/>
            </a:endParaRPr>
          </a:p>
          <a:p>
            <a:pPr marL="114300" defTabSz="1016000"/>
            <a:r>
              <a:rPr lang="en-US" dirty="0">
                <a:latin typeface="Times" pitchFamily="1" charset="0"/>
              </a:rPr>
              <a:t>Purpose:</a:t>
            </a:r>
          </a:p>
          <a:p>
            <a:pPr marL="342900" lvl="1" defTabSz="1016000"/>
            <a:r>
              <a:rPr lang="en-US" dirty="0" smtClean="0">
                <a:latin typeface="Times" pitchFamily="18" charset="0"/>
                <a:cs typeface="Times New Roman" pitchFamily="18" charset="0"/>
              </a:rPr>
              <a:t>Session #103  Task Group Meeting Presentation (May 2016)</a:t>
            </a:r>
          </a:p>
          <a:p>
            <a:pPr marL="114300" defTabSz="1016000"/>
            <a:r>
              <a:rPr lang="en-US" dirty="0" smtClean="0">
                <a:latin typeface="Times" pitchFamily="1" charset="0"/>
              </a:rPr>
              <a:t>Notice</a:t>
            </a:r>
            <a:r>
              <a:rPr lang="en-US" dirty="0">
                <a:latin typeface="Times" pitchFamily="1" charset="0"/>
              </a:rPr>
              <a:t>:</a:t>
            </a:r>
          </a:p>
          <a:p>
            <a:pPr marL="342900" lvl="1" defTabSz="1016000"/>
            <a:r>
              <a:rPr lang="en-US" sz="1000" i="1" dirty="0">
                <a:latin typeface="Times" pitchFamily="1" charset="0"/>
              </a:rPr>
              <a:t>This document does not represent the agreed views of the IEEE 802.16 Working Group or any of its subgroups</a:t>
            </a:r>
            <a:r>
              <a:rPr lang="en-US" sz="1000" dirty="0">
                <a:latin typeface="Times" pitchFamily="1" charset="0"/>
              </a:rPr>
              <a:t>. It represents only the views of the participants listed in the “Source(s)” field above. It is offered as a basis for discussion. It is not binding on the contributor(s), who reserve(s) the right to add, amend or withdraw material contained herein.	</a:t>
            </a:r>
          </a:p>
          <a:p>
            <a:pPr marL="114300" defTabSz="1016000"/>
            <a:r>
              <a:rPr lang="en-US" dirty="0">
                <a:latin typeface="Times" pitchFamily="1" charset="0"/>
              </a:rPr>
              <a:t>Copyright Policy:</a:t>
            </a:r>
          </a:p>
          <a:p>
            <a:pPr marL="342900" lvl="1" defTabSz="1016000"/>
            <a:r>
              <a:rPr lang="en-US" sz="1000" dirty="0">
                <a:latin typeface="Times" pitchFamily="1" charset="0"/>
              </a:rPr>
              <a:t>The contributor is familiar with the IEEE-SA Copyright Policy &lt;</a:t>
            </a:r>
            <a:r>
              <a:rPr lang="en-US" sz="1000" dirty="0">
                <a:solidFill>
                  <a:srgbClr val="0000FF"/>
                </a:solidFill>
                <a:latin typeface="Times" pitchFamily="1" charset="0"/>
              </a:rPr>
              <a:t>http://standards.ieee.org/IPR/copyrightpolicy.html</a:t>
            </a:r>
            <a:r>
              <a:rPr lang="en-US" sz="1000" dirty="0">
                <a:latin typeface="Times" pitchFamily="1" charset="0"/>
              </a:rPr>
              <a:t>&gt;.</a:t>
            </a:r>
            <a:r>
              <a:rPr lang="en-US" dirty="0">
                <a:latin typeface="Times" pitchFamily="1" charset="0"/>
              </a:rPr>
              <a:t>	</a:t>
            </a:r>
          </a:p>
          <a:p>
            <a:pPr marL="114300" defTabSz="1016000"/>
            <a:r>
              <a:rPr lang="en-US" dirty="0">
                <a:latin typeface="Times" pitchFamily="1" charset="0"/>
              </a:rPr>
              <a:t>Patent Policy:</a:t>
            </a:r>
          </a:p>
          <a:p>
            <a:pPr marL="342900" lvl="1" defTabSz="1016000"/>
            <a:r>
              <a:rPr lang="en-US" sz="1000" dirty="0">
                <a:latin typeface="Times" pitchFamily="1" charset="0"/>
              </a:rPr>
              <a:t>The contributor is familiar with the IEEE-SA Patent Policy and Procedures:</a:t>
            </a:r>
          </a:p>
          <a:p>
            <a:pPr marL="2006600" lvl="3" defTabSz="1016000"/>
            <a:r>
              <a:rPr lang="en-US" sz="1000" dirty="0">
                <a:latin typeface="Times" pitchFamily="1" charset="0"/>
              </a:rPr>
              <a:t>&lt;</a:t>
            </a:r>
            <a:r>
              <a:rPr lang="en-US" sz="1000" dirty="0">
                <a:solidFill>
                  <a:srgbClr val="0000FF"/>
                </a:solidFill>
                <a:latin typeface="Times" pitchFamily="1" charset="0"/>
              </a:rPr>
              <a:t>http://standards.ieee.org/guides/bylaws/sect6-7</a:t>
            </a:r>
            <a:r>
              <a:rPr lang="en-US" sz="1000" dirty="0">
                <a:solidFill>
                  <a:srgbClr val="0000FF"/>
                </a:solidFill>
                <a:latin typeface="Times" pitchFamily="1" charset="0"/>
                <a:hlinkClick r:id="rId3"/>
              </a:rPr>
              <a:t>.html#6</a:t>
            </a:r>
            <a:r>
              <a:rPr lang="en-US" sz="1000" dirty="0">
                <a:latin typeface="Times" pitchFamily="1" charset="0"/>
              </a:rPr>
              <a:t>&gt; and &lt;</a:t>
            </a:r>
            <a:r>
              <a:rPr lang="en-US" sz="1000" dirty="0">
                <a:solidFill>
                  <a:srgbClr val="0000FF"/>
                </a:solidFill>
                <a:latin typeface="Times" pitchFamily="1" charset="0"/>
              </a:rPr>
              <a:t>http://standards.ieee.org/guides/opman/</a:t>
            </a:r>
            <a:r>
              <a:rPr lang="en-US" sz="1000" dirty="0">
                <a:solidFill>
                  <a:srgbClr val="0000FF"/>
                </a:solidFill>
                <a:latin typeface="Times" pitchFamily="1" charset="0"/>
                <a:hlinkClick r:id="rId4"/>
              </a:rPr>
              <a:t>sect6.html#6.3</a:t>
            </a:r>
            <a:r>
              <a:rPr lang="en-US" sz="1000" dirty="0">
                <a:latin typeface="Times" pitchFamily="1" charset="0"/>
              </a:rPr>
              <a:t>&gt;.</a:t>
            </a:r>
          </a:p>
          <a:p>
            <a:pPr marL="342900" lvl="1" defTabSz="1016000"/>
            <a:r>
              <a:rPr lang="en-US" sz="1000" dirty="0">
                <a:latin typeface="Times" pitchFamily="1" charset="0"/>
              </a:rPr>
              <a:t>Further information is located at &lt;</a:t>
            </a:r>
            <a:r>
              <a:rPr lang="en-US" sz="1000" dirty="0">
                <a:solidFill>
                  <a:srgbClr val="0000FF"/>
                </a:solidFill>
                <a:latin typeface="Times" pitchFamily="1" charset="0"/>
                <a:hlinkClick r:id="rId5"/>
              </a:rPr>
              <a:t>http://standards.ieee.org/board/pat/pat-material.html</a:t>
            </a:r>
            <a:r>
              <a:rPr lang="en-US" sz="1000" dirty="0">
                <a:latin typeface="Times" pitchFamily="1" charset="0"/>
              </a:rPr>
              <a:t>&gt; and &lt;</a:t>
            </a:r>
            <a:r>
              <a:rPr lang="en-US" sz="1000" dirty="0">
                <a:solidFill>
                  <a:srgbClr val="0000FF"/>
                </a:solidFill>
                <a:latin typeface="Times" pitchFamily="1" charset="0"/>
                <a:hlinkClick r:id="rId6"/>
              </a:rPr>
              <a:t>http://standards.ieee.org/board/pat</a:t>
            </a:r>
            <a:r>
              <a:rPr lang="en-US" sz="1000" dirty="0">
                <a:latin typeface="Times" pitchFamily="1" charset="0"/>
                <a:hlinkClick r:id="rId6"/>
              </a:rPr>
              <a:t> </a:t>
            </a:r>
            <a:r>
              <a:rPr lang="en-US" sz="1000" dirty="0">
                <a:latin typeface="Times" pitchFamily="1" charset="0"/>
              </a:rPr>
              <a:t>&gt;.</a:t>
            </a:r>
          </a:p>
        </p:txBody>
      </p:sp>
      <p:pic>
        <p:nvPicPr>
          <p:cNvPr id="3" name="Picture 6"/>
          <p:cNvPicPr>
            <a:picLocks noChangeAspect="1" noChangeArrowheads="1"/>
          </p:cNvPicPr>
          <p:nvPr/>
        </p:nvPicPr>
        <p:blipFill>
          <a:blip r:embed="rId7"/>
          <a:srcRect/>
          <a:stretch>
            <a:fillRect/>
          </a:stretch>
        </p:blipFill>
        <p:spPr bwMode="auto">
          <a:xfrm>
            <a:off x="4724400" y="1447800"/>
            <a:ext cx="1709305" cy="533400"/>
          </a:xfrm>
          <a:prstGeom prst="rect">
            <a:avLst/>
          </a:prstGeom>
          <a:noFill/>
          <a:ln w="12700" cap="flat" cmpd="sng">
            <a:noFill/>
            <a:prstDash val="solid"/>
            <a:miter lim="800000"/>
            <a:headEnd type="none" w="sm" len="sm"/>
            <a:tailEnd type="none" w="sm" len="sm"/>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 of Call for Proposals</a:t>
            </a:r>
            <a:endParaRPr lang="en-US" dirty="0"/>
          </a:p>
        </p:txBody>
      </p:sp>
      <p:sp>
        <p:nvSpPr>
          <p:cNvPr id="3" name="Content Placeholder 2"/>
          <p:cNvSpPr>
            <a:spLocks noGrp="1"/>
          </p:cNvSpPr>
          <p:nvPr>
            <p:ph idx="1"/>
          </p:nvPr>
        </p:nvSpPr>
        <p:spPr/>
        <p:txBody>
          <a:bodyPr/>
          <a:lstStyle/>
          <a:p>
            <a:r>
              <a:rPr lang="en-US" dirty="0" smtClean="0"/>
              <a:t>After approval of project by </a:t>
            </a:r>
            <a:r>
              <a:rPr lang="en-US" dirty="0" err="1" smtClean="0"/>
              <a:t>RevCom</a:t>
            </a:r>
            <a:r>
              <a:rPr lang="en-US" dirty="0" smtClean="0"/>
              <a:t>:</a:t>
            </a:r>
          </a:p>
          <a:p>
            <a:r>
              <a:rPr lang="en-US" dirty="0" smtClean="0"/>
              <a:t>Issue Call for Proposals</a:t>
            </a:r>
          </a:p>
          <a:p>
            <a:pPr lvl="1"/>
            <a:r>
              <a:rPr lang="en-US" dirty="0" smtClean="0"/>
              <a:t>Refer to draft SRD and TOC</a:t>
            </a:r>
          </a:p>
          <a:p>
            <a:pPr lvl="1"/>
            <a:endParaRPr lang="en-US" dirty="0" smtClean="0"/>
          </a:p>
        </p:txBody>
      </p:sp>
    </p:spTree>
    <p:extLst>
      <p:ext uri="{BB962C8B-B14F-4D97-AF65-F5344CB8AC3E}">
        <p14:creationId xmlns:p14="http://schemas.microsoft.com/office/powerpoint/2010/main" val="2366387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GRIDMAN Discussion Items</a:t>
            </a:r>
            <a:endParaRPr lang="en-US" dirty="0"/>
          </a:p>
        </p:txBody>
      </p:sp>
      <p:sp>
        <p:nvSpPr>
          <p:cNvPr id="3" name="Content Placeholder 2"/>
          <p:cNvSpPr>
            <a:spLocks noGrp="1"/>
          </p:cNvSpPr>
          <p:nvPr>
            <p:ph idx="1"/>
          </p:nvPr>
        </p:nvSpPr>
        <p:spPr/>
        <p:txBody>
          <a:bodyPr/>
          <a:lstStyle/>
          <a:p>
            <a:r>
              <a:rPr lang="en-US" dirty="0" smtClean="0">
                <a:hlinkClick r:id="rId2"/>
              </a:rPr>
              <a:t>Link to Agenda</a:t>
            </a:r>
            <a:endParaRPr lang="en-US" dirty="0" smtClean="0"/>
          </a:p>
          <a:p>
            <a:endParaRPr lang="en-US" dirty="0"/>
          </a:p>
          <a:p>
            <a:r>
              <a:rPr lang="en-US" dirty="0" smtClean="0"/>
              <a:t>Project Planning and Milestones</a:t>
            </a:r>
          </a:p>
          <a:p>
            <a:r>
              <a:rPr lang="en-US" dirty="0" smtClean="0"/>
              <a:t>Review of PAR Scope</a:t>
            </a:r>
          </a:p>
          <a:p>
            <a:r>
              <a:rPr lang="en-US" dirty="0" smtClean="0"/>
              <a:t>Review of Requirements</a:t>
            </a:r>
          </a:p>
          <a:p>
            <a:pPr lvl="1"/>
            <a:r>
              <a:rPr lang="en-US" dirty="0" smtClean="0"/>
              <a:t>Development of System Requirements Document</a:t>
            </a:r>
          </a:p>
          <a:p>
            <a:r>
              <a:rPr lang="en-US" dirty="0" smtClean="0"/>
              <a:t>Develop Table of Contents of Draft Standard</a:t>
            </a:r>
          </a:p>
          <a:p>
            <a:r>
              <a:rPr lang="en-US" dirty="0" smtClean="0"/>
              <a:t>Develop Call for Proposals</a:t>
            </a:r>
          </a:p>
          <a:p>
            <a:endParaRPr lang="en-US" dirty="0" smtClean="0"/>
          </a:p>
        </p:txBody>
      </p:sp>
    </p:spTree>
    <p:extLst>
      <p:ext uri="{BB962C8B-B14F-4D97-AF65-F5344CB8AC3E}">
        <p14:creationId xmlns:p14="http://schemas.microsoft.com/office/powerpoint/2010/main" val="3454143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Meeting Plan for Week</a:t>
            </a:r>
            <a:endParaRPr lang="en-US" dirty="0"/>
          </a:p>
        </p:txBody>
      </p:sp>
      <p:sp>
        <p:nvSpPr>
          <p:cNvPr id="3" name="Content Placeholder 2"/>
          <p:cNvSpPr>
            <a:spLocks noGrp="1"/>
          </p:cNvSpPr>
          <p:nvPr>
            <p:ph idx="1"/>
          </p:nvPr>
        </p:nvSpPr>
        <p:spPr>
          <a:xfrm>
            <a:off x="2819400" y="1417638"/>
            <a:ext cx="5867400" cy="4708525"/>
          </a:xfrm>
        </p:spPr>
        <p:txBody>
          <a:bodyPr/>
          <a:lstStyle/>
          <a:p>
            <a:r>
              <a:rPr lang="en-US" dirty="0" smtClean="0"/>
              <a:t>802.16 WG</a:t>
            </a:r>
          </a:p>
          <a:p>
            <a:pPr lvl="1"/>
            <a:r>
              <a:rPr lang="en-US" dirty="0" smtClean="0"/>
              <a:t>Tuesday AM1</a:t>
            </a:r>
          </a:p>
          <a:p>
            <a:pPr lvl="1"/>
            <a:r>
              <a:rPr lang="en-US" dirty="0" smtClean="0"/>
              <a:t>Thursday PM2</a:t>
            </a:r>
          </a:p>
          <a:p>
            <a:r>
              <a:rPr lang="en-US" dirty="0" smtClean="0"/>
              <a:t>GRIDMAN TG</a:t>
            </a:r>
          </a:p>
          <a:p>
            <a:pPr lvl="1"/>
            <a:r>
              <a:rPr lang="en-US" dirty="0" smtClean="0"/>
              <a:t>Tuesday AM2</a:t>
            </a:r>
          </a:p>
          <a:p>
            <a:pPr lvl="1"/>
            <a:r>
              <a:rPr lang="en-US" dirty="0" smtClean="0"/>
              <a:t>Wednesday AM2</a:t>
            </a:r>
          </a:p>
          <a:p>
            <a:pPr lvl="1"/>
            <a:r>
              <a:rPr lang="en-US" dirty="0" smtClean="0"/>
              <a:t>Wednesday PM1</a:t>
            </a:r>
          </a:p>
          <a:p>
            <a:pPr lvl="1"/>
            <a:r>
              <a:rPr lang="en-US" dirty="0" smtClean="0"/>
              <a:t>Thursday AM1</a:t>
            </a:r>
          </a:p>
          <a:p>
            <a:pPr lvl="1"/>
            <a:r>
              <a:rPr lang="en-US" dirty="0" smtClean="0"/>
              <a:t>Thursday AM2</a:t>
            </a:r>
          </a:p>
          <a:p>
            <a:endParaRPr lang="en-US" dirty="0"/>
          </a:p>
        </p:txBody>
      </p:sp>
      <p:pic>
        <p:nvPicPr>
          <p:cNvPr id="4" name="Picture 3"/>
          <p:cNvPicPr>
            <a:picLocks noChangeAspect="1"/>
          </p:cNvPicPr>
          <p:nvPr/>
        </p:nvPicPr>
        <p:blipFill>
          <a:blip r:embed="rId2"/>
          <a:stretch>
            <a:fillRect/>
          </a:stretch>
        </p:blipFill>
        <p:spPr>
          <a:xfrm>
            <a:off x="152400" y="76200"/>
            <a:ext cx="2465527" cy="6353175"/>
          </a:xfrm>
          <a:prstGeom prst="rect">
            <a:avLst/>
          </a:prstGeom>
        </p:spPr>
      </p:pic>
    </p:spTree>
    <p:extLst>
      <p:ext uri="{BB962C8B-B14F-4D97-AF65-F5344CB8AC3E}">
        <p14:creationId xmlns:p14="http://schemas.microsoft.com/office/powerpoint/2010/main" val="1278099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Project Plan and Milestones</a:t>
            </a:r>
            <a:endParaRPr lang="en-US" dirty="0"/>
          </a:p>
        </p:txBody>
      </p:sp>
      <p:sp>
        <p:nvSpPr>
          <p:cNvPr id="3" name="Content Placeholder 2"/>
          <p:cNvSpPr>
            <a:spLocks noGrp="1"/>
          </p:cNvSpPr>
          <p:nvPr>
            <p:ph idx="1"/>
          </p:nvPr>
        </p:nvSpPr>
        <p:spPr/>
        <p:txBody>
          <a:bodyPr/>
          <a:lstStyle/>
          <a:p>
            <a:r>
              <a:rPr lang="en-US" dirty="0" smtClean="0"/>
              <a:t>May 2016	Planning, TOC, Requirements, </a:t>
            </a:r>
            <a:r>
              <a:rPr lang="en-US" dirty="0" smtClean="0"/>
              <a:t>			Call </a:t>
            </a:r>
            <a:r>
              <a:rPr lang="en-US" dirty="0" smtClean="0"/>
              <a:t>for Proposals</a:t>
            </a:r>
          </a:p>
          <a:p>
            <a:r>
              <a:rPr lang="en-US" dirty="0" smtClean="0"/>
              <a:t>July 2016	Discussion of Contributions</a:t>
            </a:r>
          </a:p>
          <a:p>
            <a:r>
              <a:rPr lang="en-US" dirty="0" smtClean="0"/>
              <a:t>Sept 2016	Draft Development</a:t>
            </a:r>
          </a:p>
          <a:p>
            <a:r>
              <a:rPr lang="en-US" dirty="0" smtClean="0"/>
              <a:t>Nov 2016	Draft Development, WG </a:t>
            </a:r>
            <a:r>
              <a:rPr lang="en-US" smtClean="0"/>
              <a:t>Letter </a:t>
            </a:r>
            <a:r>
              <a:rPr lang="en-US" smtClean="0"/>
              <a:t>			Ballot</a:t>
            </a:r>
            <a:endParaRPr lang="en-US" dirty="0" smtClean="0"/>
          </a:p>
          <a:p>
            <a:r>
              <a:rPr lang="en-US" dirty="0" smtClean="0"/>
              <a:t>Mar 2017	Start Sponsor Ballot</a:t>
            </a:r>
          </a:p>
          <a:p>
            <a:r>
              <a:rPr lang="en-US" dirty="0" smtClean="0"/>
              <a:t>July 2017	Forward to </a:t>
            </a:r>
            <a:r>
              <a:rPr lang="en-US" dirty="0" err="1" smtClean="0"/>
              <a:t>RevCom</a:t>
            </a:r>
            <a:r>
              <a:rPr lang="en-US" dirty="0" smtClean="0"/>
              <a:t>	</a:t>
            </a:r>
            <a:endParaRPr lang="en-US" dirty="0"/>
          </a:p>
        </p:txBody>
      </p:sp>
    </p:spTree>
    <p:extLst>
      <p:ext uri="{BB962C8B-B14F-4D97-AF65-F5344CB8AC3E}">
        <p14:creationId xmlns:p14="http://schemas.microsoft.com/office/powerpoint/2010/main" val="2312121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 Scope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From 802.16-16-0012-03-Gdoc:</a:t>
            </a:r>
          </a:p>
          <a:p>
            <a:endParaRPr lang="en-US" dirty="0"/>
          </a:p>
          <a:p>
            <a:r>
              <a:rPr lang="en-US" dirty="0"/>
              <a:t>This project specifies </a:t>
            </a:r>
            <a:r>
              <a:rPr lang="en-US" dirty="0" err="1"/>
              <a:t>WirelessMAN</a:t>
            </a:r>
            <a:r>
              <a:rPr lang="en-US" dirty="0"/>
              <a:t>-OFDMA TDD operation in exclusively-licensed spectrum with channel bandwidth from 100 kHz up to 1.25 MHz, including 1 MHz explicitly. The amendment will target operation in the 700 MHz band but will also support operation in other VHF/UHF bands. The project amends Clause 12 of IEEE </a:t>
            </a:r>
            <a:r>
              <a:rPr lang="en-US" dirty="0" err="1"/>
              <a:t>Std</a:t>
            </a:r>
            <a:r>
              <a:rPr lang="en-US" dirty="0"/>
              <a:t> 802.16, adding a new system profile and amending other clauses as required to support the narrower channel widths. The range and data rate supported by the added profile are commensurate with those of the base standard, as scaled by the reduced channel bandwidth.</a:t>
            </a:r>
          </a:p>
        </p:txBody>
      </p:sp>
    </p:spTree>
    <p:extLst>
      <p:ext uri="{BB962C8B-B14F-4D97-AF65-F5344CB8AC3E}">
        <p14:creationId xmlns:p14="http://schemas.microsoft.com/office/powerpoint/2010/main" val="3377491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Requirements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Contributed documents that may contain relevant requirements:</a:t>
            </a:r>
          </a:p>
          <a:p>
            <a:pPr lvl="1">
              <a:lnSpc>
                <a:spcPct val="120000"/>
              </a:lnSpc>
            </a:pPr>
            <a:r>
              <a:rPr lang="en-US" dirty="0" smtClean="0"/>
              <a:t>802.16-15-0010-01-Gcon</a:t>
            </a:r>
            <a:r>
              <a:rPr lang="en-US" dirty="0"/>
              <a:t>: </a:t>
            </a:r>
            <a:r>
              <a:rPr lang="en-US" dirty="0" smtClean="0"/>
              <a:t>Narrowband </a:t>
            </a:r>
            <a:r>
              <a:rPr lang="en-US" dirty="0"/>
              <a:t>Ad-Hoc Status </a:t>
            </a:r>
            <a:r>
              <a:rPr lang="en-US" dirty="0" smtClean="0"/>
              <a:t>Update	</a:t>
            </a:r>
            <a:r>
              <a:rPr lang="en-US" dirty="0"/>
              <a:t> </a:t>
            </a:r>
            <a:r>
              <a:rPr lang="en-US" dirty="0" smtClean="0"/>
              <a:t>Tim </a:t>
            </a:r>
            <a:r>
              <a:rPr lang="en-US" dirty="0"/>
              <a:t>Godfrey (EPRI)</a:t>
            </a:r>
            <a:endParaRPr lang="en-US" dirty="0" smtClean="0"/>
          </a:p>
          <a:p>
            <a:pPr lvl="1">
              <a:lnSpc>
                <a:spcPct val="120000"/>
              </a:lnSpc>
            </a:pPr>
            <a:r>
              <a:rPr lang="en-US" dirty="0" smtClean="0"/>
              <a:t>802.16-15-0020-00-Gcon</a:t>
            </a:r>
            <a:r>
              <a:rPr lang="en-US" dirty="0"/>
              <a:t>: </a:t>
            </a:r>
            <a:r>
              <a:rPr lang="en-US" dirty="0" smtClean="0"/>
              <a:t>Narrowband </a:t>
            </a:r>
            <a:r>
              <a:rPr lang="en-US" dirty="0"/>
              <a:t>Requirements 	</a:t>
            </a:r>
            <a:r>
              <a:rPr lang="en-US" dirty="0" smtClean="0"/>
              <a:t>	Tim </a:t>
            </a:r>
            <a:r>
              <a:rPr lang="en-US" dirty="0"/>
              <a:t>Godfrey (EPRI</a:t>
            </a:r>
            <a:r>
              <a:rPr lang="en-US" dirty="0" smtClean="0"/>
              <a:t>)</a:t>
            </a:r>
          </a:p>
          <a:p>
            <a:pPr lvl="1">
              <a:lnSpc>
                <a:spcPct val="120000"/>
              </a:lnSpc>
            </a:pPr>
            <a:r>
              <a:rPr lang="en-US" dirty="0" smtClean="0"/>
              <a:t>802.16-16-0001-00-Gcon:</a:t>
            </a:r>
            <a:r>
              <a:rPr lang="en-US" dirty="0"/>
              <a:t>	802.16/802.24 Tutorial: Proposed 802.16s Narrowband Project </a:t>
            </a:r>
            <a:r>
              <a:rPr lang="en-US" dirty="0" smtClean="0"/>
              <a:t>	Tim </a:t>
            </a:r>
            <a:r>
              <a:rPr lang="en-US" dirty="0"/>
              <a:t>Godfrey (EPRI</a:t>
            </a:r>
            <a:r>
              <a:rPr lang="en-US" dirty="0" smtClean="0"/>
              <a:t>)</a:t>
            </a:r>
          </a:p>
          <a:p>
            <a:pPr lvl="1">
              <a:lnSpc>
                <a:spcPct val="120000"/>
              </a:lnSpc>
            </a:pPr>
            <a:r>
              <a:rPr lang="en-US" dirty="0" smtClean="0"/>
              <a:t>802.16-16-0011-00-Gcon</a:t>
            </a:r>
            <a:r>
              <a:rPr lang="en-US" dirty="0"/>
              <a:t>: 	An Evaluation of Alternative Solutions for 1 MHz Channels for Smart Grid Applications 	Tim Godfrey (EPRI), Doug Gray (TCS) </a:t>
            </a:r>
            <a:endParaRPr lang="en-US" dirty="0" smtClean="0"/>
          </a:p>
          <a:p>
            <a:pPr lvl="1">
              <a:lnSpc>
                <a:spcPct val="120000"/>
              </a:lnSpc>
            </a:pPr>
            <a:r>
              <a:rPr lang="en-US" dirty="0" smtClean="0"/>
              <a:t>802.16-16-0029-01-Gcon</a:t>
            </a:r>
            <a:r>
              <a:rPr lang="en-US" dirty="0"/>
              <a:t>: </a:t>
            </a:r>
            <a:r>
              <a:rPr lang="en-US" dirty="0" smtClean="0"/>
              <a:t> 802.16s </a:t>
            </a:r>
            <a:r>
              <a:rPr lang="en-US" dirty="0"/>
              <a:t>Air Interface Considerations 	</a:t>
            </a:r>
            <a:r>
              <a:rPr lang="en-US" dirty="0" err="1"/>
              <a:t>Menashe</a:t>
            </a:r>
            <a:r>
              <a:rPr lang="en-US" dirty="0"/>
              <a:t> </a:t>
            </a:r>
            <a:r>
              <a:rPr lang="en-US" dirty="0" err="1"/>
              <a:t>Shahar</a:t>
            </a:r>
            <a:r>
              <a:rPr lang="en-US" dirty="0"/>
              <a:t> (Full Spectrum)</a:t>
            </a:r>
            <a:endParaRPr lang="en-US" dirty="0" smtClean="0"/>
          </a:p>
          <a:p>
            <a:pPr lvl="1"/>
            <a:endParaRPr lang="en-US" dirty="0"/>
          </a:p>
        </p:txBody>
      </p:sp>
      <p:sp>
        <p:nvSpPr>
          <p:cNvPr id="11" name="Content Placeholder 2"/>
          <p:cNvSpPr txBox="1">
            <a:spLocks/>
          </p:cNvSpPr>
          <p:nvPr/>
        </p:nvSpPr>
        <p:spPr>
          <a:xfrm>
            <a:off x="152400" y="1905000"/>
            <a:ext cx="8686800" cy="533400"/>
          </a:xfrm>
          <a:prstGeom prst="rect">
            <a:avLst/>
          </a:prstGeom>
        </p:spPr>
        <p:txBody>
          <a:bodyPr vert="horz"/>
          <a:lst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a:lstStyle>
          <a:p>
            <a:endParaRPr lang="en-US" sz="2400" kern="0" dirty="0" smtClean="0"/>
          </a:p>
        </p:txBody>
      </p:sp>
    </p:spTree>
    <p:extLst>
      <p:ext uri="{BB962C8B-B14F-4D97-AF65-F5344CB8AC3E}">
        <p14:creationId xmlns:p14="http://schemas.microsoft.com/office/powerpoint/2010/main" val="4996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 of System Requirements Document (SRD)</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1527677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 of Table of Contents for Draft Standard</a:t>
            </a:r>
            <a:endParaRPr lang="en-US" dirty="0"/>
          </a:p>
        </p:txBody>
      </p:sp>
      <p:sp>
        <p:nvSpPr>
          <p:cNvPr id="3" name="Content Placeholder 2"/>
          <p:cNvSpPr>
            <a:spLocks noGrp="1"/>
          </p:cNvSpPr>
          <p:nvPr>
            <p:ph idx="1"/>
          </p:nvPr>
        </p:nvSpPr>
        <p:spPr>
          <a:xfrm>
            <a:off x="304800" y="1752601"/>
            <a:ext cx="8229600" cy="4648199"/>
          </a:xfrm>
        </p:spPr>
        <p:txBody>
          <a:bodyPr>
            <a:normAutofit fontScale="92500" lnSpcReduction="20000"/>
          </a:bodyPr>
          <a:lstStyle/>
          <a:p>
            <a:r>
              <a:rPr lang="en-US" dirty="0" smtClean="0"/>
              <a:t>Baseline document – IEEE </a:t>
            </a:r>
            <a:r>
              <a:rPr lang="en-US" dirty="0" err="1" smtClean="0"/>
              <a:t>Std</a:t>
            </a:r>
            <a:r>
              <a:rPr lang="en-US" dirty="0" smtClean="0"/>
              <a:t> 802.16-2012</a:t>
            </a:r>
          </a:p>
          <a:p>
            <a:endParaRPr lang="en-US" dirty="0"/>
          </a:p>
          <a:p>
            <a:endParaRPr lang="en-US" dirty="0" smtClean="0"/>
          </a:p>
          <a:p>
            <a:pPr lvl="1"/>
            <a:endParaRPr lang="en-US" dirty="0" smtClean="0"/>
          </a:p>
          <a:p>
            <a:r>
              <a:rPr lang="en-US" dirty="0" smtClean="0"/>
              <a:t>Relevant Contributions</a:t>
            </a:r>
          </a:p>
          <a:p>
            <a:pPr lvl="1"/>
            <a:r>
              <a:rPr lang="en-US" dirty="0" smtClean="0"/>
              <a:t>802.16-0030-00-Gcon</a:t>
            </a:r>
            <a:r>
              <a:rPr lang="en-US" dirty="0"/>
              <a:t>: 	802.16s Amendment Outline 	</a:t>
            </a:r>
            <a:r>
              <a:rPr lang="en-US" dirty="0" err="1"/>
              <a:t>Menashe</a:t>
            </a:r>
            <a:r>
              <a:rPr lang="en-US" dirty="0"/>
              <a:t> </a:t>
            </a:r>
            <a:r>
              <a:rPr lang="en-US" dirty="0" err="1"/>
              <a:t>Shahar</a:t>
            </a:r>
            <a:r>
              <a:rPr lang="en-US" dirty="0"/>
              <a:t> (Full Spectrum), Guy Simpson (Full Spectrum</a:t>
            </a:r>
            <a:r>
              <a:rPr lang="en-US" dirty="0" smtClean="0"/>
              <a:t>)</a:t>
            </a:r>
          </a:p>
          <a:p>
            <a:pPr lvl="1"/>
            <a:endParaRPr lang="en-US" dirty="0" smtClean="0"/>
          </a:p>
          <a:p>
            <a:r>
              <a:rPr lang="en-US" dirty="0" smtClean="0"/>
              <a:t>Create a group document representing the agreed outline and clauses for amendment</a:t>
            </a:r>
            <a:endParaRPr lang="en-US" dirty="0"/>
          </a:p>
        </p:txBody>
      </p:sp>
      <p:sp>
        <p:nvSpPr>
          <p:cNvPr id="5" name="Rectangle 3"/>
          <p:cNvSpPr>
            <a:spLocks noChangeArrowheads="1"/>
          </p:cNvSpPr>
          <p:nvPr/>
        </p:nvSpPr>
        <p:spPr bwMode="auto">
          <a:xfrm>
            <a:off x="457200" y="2209800"/>
            <a:ext cx="80010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Arial" panose="020B0604020202020204" pitchFamily="34" charset="0"/>
              </a:rPr>
              <a:t>IEEE 802.16™: BROADBAND WIRELESS METROPOLITAN AREA NETWORKS (MANs)</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hlinkClick r:id="rId2"/>
              </a:rPr>
              <a:t>IEEE 802.16™-2012</a:t>
            </a: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900" b="0" i="0" u="none" strike="noStrike" cap="none" normalizeH="0" baseline="0" dirty="0" smtClean="0">
                <a:ln>
                  <a:noFill/>
                </a:ln>
                <a:solidFill>
                  <a:schemeClr val="tx1"/>
                </a:solidFill>
                <a:effectLst/>
                <a:latin typeface="Arial" panose="020B0604020202020204" pitchFamily="34" charset="0"/>
              </a:rPr>
              <a:t> </a:t>
            </a:r>
            <a:r>
              <a:rPr kumimoji="0" lang="en-US" altLang="en-US" sz="1800" b="0" i="0" u="none" strike="noStrike" cap="none" normalizeH="0" baseline="0" dirty="0" smtClean="0">
                <a:ln>
                  <a:noFill/>
                </a:ln>
                <a:solidFill>
                  <a:schemeClr val="tx1"/>
                </a:solidFill>
                <a:effectLst/>
                <a:latin typeface="Arial" panose="020B0604020202020204" pitchFamily="34" charset="0"/>
              </a:rPr>
              <a:t>IEEE Standard for Air Interface for Broadband Wireless Access Systems</a:t>
            </a:r>
          </a:p>
        </p:txBody>
      </p:sp>
      <p:pic>
        <p:nvPicPr>
          <p:cNvPr id="1028" name="Picture 4" descr="PDF forma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62175" y="1417638"/>
            <a:ext cx="152400" cy="15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5059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boundaries based on PAR</a:t>
            </a:r>
            <a:endParaRPr lang="en-US" dirty="0"/>
          </a:p>
        </p:txBody>
      </p:sp>
      <p:sp>
        <p:nvSpPr>
          <p:cNvPr id="3" name="Content Placeholder 2"/>
          <p:cNvSpPr>
            <a:spLocks noGrp="1"/>
          </p:cNvSpPr>
          <p:nvPr>
            <p:ph idx="1"/>
          </p:nvPr>
        </p:nvSpPr>
        <p:spPr/>
        <p:txBody>
          <a:bodyPr/>
          <a:lstStyle/>
          <a:p>
            <a:r>
              <a:rPr lang="en-US" dirty="0"/>
              <a:t>“The project amends Clause 12 of IEEE </a:t>
            </a:r>
            <a:r>
              <a:rPr lang="en-US" dirty="0" err="1"/>
              <a:t>Std</a:t>
            </a:r>
            <a:r>
              <a:rPr lang="en-US" dirty="0"/>
              <a:t> 802.16, adding a new system profile and amending other clauses as required to support the narrower channel widths</a:t>
            </a:r>
            <a:r>
              <a:rPr lang="en-US" dirty="0" smtClean="0"/>
              <a:t>”</a:t>
            </a:r>
          </a:p>
          <a:p>
            <a:endParaRPr lang="en-US" dirty="0"/>
          </a:p>
          <a:p>
            <a:endParaRPr lang="en-US" dirty="0"/>
          </a:p>
        </p:txBody>
      </p:sp>
    </p:spTree>
    <p:extLst>
      <p:ext uri="{BB962C8B-B14F-4D97-AF65-F5344CB8AC3E}">
        <p14:creationId xmlns:p14="http://schemas.microsoft.com/office/powerpoint/2010/main" val="2019197141"/>
      </p:ext>
    </p:extLst>
  </p:cSld>
  <p:clrMapOvr>
    <a:masterClrMapping/>
  </p:clrMapOvr>
</p:sld>
</file>

<file path=ppt/theme/theme1.xml><?xml version="1.0" encoding="utf-8"?>
<a:theme xmlns:a="http://schemas.openxmlformats.org/drawingml/2006/main" name="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7811</TotalTime>
  <Words>325</Words>
  <Application>Microsoft Office PowerPoint</Application>
  <PresentationFormat>On-screen Show (4:3)</PresentationFormat>
  <Paragraphs>81</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Helvetica</vt:lpstr>
      <vt:lpstr>ＭＳ Ｐゴシック</vt:lpstr>
      <vt:lpstr>Times</vt:lpstr>
      <vt:lpstr>Times New Roman</vt:lpstr>
      <vt:lpstr>Template</vt:lpstr>
      <vt:lpstr>PowerPoint Presentation</vt:lpstr>
      <vt:lpstr>GRIDMAN Discussion Items</vt:lpstr>
      <vt:lpstr>  Meeting Plan for Week</vt:lpstr>
      <vt:lpstr>Possible Project Plan and Milestones</vt:lpstr>
      <vt:lpstr>PAR Scope</vt:lpstr>
      <vt:lpstr>Review of Requirements</vt:lpstr>
      <vt:lpstr>Development of System Requirements Document (SRD)</vt:lpstr>
      <vt:lpstr>Development of Table of Contents for Draft Standard</vt:lpstr>
      <vt:lpstr>Amendment boundaries based on PAR</vt:lpstr>
      <vt:lpstr>Development of Call for Proposals</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Godfrey, Tim</cp:lastModifiedBy>
  <cp:revision>699</cp:revision>
  <cp:lastPrinted>1998-02-10T13:28:06Z</cp:lastPrinted>
  <dcterms:created xsi:type="dcterms:W3CDTF">2011-12-30T17:06:23Z</dcterms:created>
  <dcterms:modified xsi:type="dcterms:W3CDTF">2016-05-17T17:14:54Z</dcterms:modified>
</cp:coreProperties>
</file>