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"/>
        <a:ea typeface="Times"/>
        <a:cs typeface="Times"/>
        <a:sym typeface="Times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"/>
        <a:ea typeface="Times"/>
        <a:cs typeface="Times"/>
        <a:sym typeface="Times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"/>
        <a:ea typeface="Times"/>
        <a:cs typeface="Times"/>
        <a:sym typeface="Times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"/>
        <a:ea typeface="Times"/>
        <a:cs typeface="Times"/>
        <a:sym typeface="Times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"/>
        <a:ea typeface="Times"/>
        <a:cs typeface="Times"/>
        <a:sym typeface="Times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"/>
        <a:ea typeface="Times"/>
        <a:cs typeface="Times"/>
        <a:sym typeface="Times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"/>
        <a:ea typeface="Times"/>
        <a:cs typeface="Times"/>
        <a:sym typeface="Times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"/>
        <a:ea typeface="Times"/>
        <a:cs typeface="Times"/>
        <a:sym typeface="Times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"/>
        <a:ea typeface="Times"/>
        <a:cs typeface="Times"/>
        <a:sym typeface="Time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Times"/>
          <a:ea typeface="Times"/>
          <a:cs typeface="Time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"/>
          <a:ea typeface="Times"/>
          <a:cs typeface="Time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-8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755775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>
            <a:spLocks noGrp="1"/>
          </p:cNvSpPr>
          <p:nvPr>
            <p:ph type="body" sz="half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1pPr>
            <a:lvl2pPr marL="0" indent="45720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2pPr>
            <a:lvl3pPr marL="0" indent="91440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3pPr>
            <a:lvl4pPr marL="0" indent="137160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4pPr>
            <a:lvl5pPr marL="0" indent="1828800" algn="ctr">
              <a:buSzTx/>
              <a:buNone/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Text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8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1pPr>
            <a:lvl2pPr marL="0" indent="45720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2pPr>
            <a:lvl3pPr marL="0" indent="91440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3pPr>
            <a:lvl4pPr marL="0" indent="137160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4pPr>
            <a:lvl5pPr marL="0" indent="1828800">
              <a:spcBef>
                <a:spcPts val="300"/>
              </a:spcBef>
              <a:buSzTx/>
              <a:buNone/>
              <a:defRPr sz="1400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Text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6583363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106" name="Body Level One…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6583363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1pPr>
            <a:lvl2pPr marL="0" indent="45720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2pPr>
            <a:lvl3pPr marL="0" indent="91440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3pPr>
            <a:lvl4pPr marL="0" indent="137160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4pPr>
            <a:lvl5pPr marL="0" indent="1828800">
              <a:spcBef>
                <a:spcPts val="400"/>
              </a:spcBef>
              <a:buSzTx/>
              <a:buNone/>
              <a:defRPr sz="2000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1pPr>
            <a:lvl2pPr marL="790575" indent="-333375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2pPr>
            <a:lvl3pPr marL="1177289" indent="-320039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3pPr>
            <a:lvl4pPr marL="1555750" indent="-355600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4pPr>
            <a:lvl5pPr marL="1898650" indent="-355600">
              <a:spcBef>
                <a:spcPts val="600"/>
              </a:spcBef>
              <a:defRPr sz="2800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04980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4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457200" y="1479617"/>
            <a:ext cx="4040188" cy="69525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1pPr>
            <a:lvl2pPr marL="0" indent="45720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2pPr>
            <a:lvl3pPr marL="0" indent="91440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3pPr>
            <a:lvl4pPr marL="0" indent="137160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4pPr>
            <a:lvl5pPr marL="0" indent="1828800">
              <a:spcBef>
                <a:spcPts val="500"/>
              </a:spcBef>
              <a:buSzTx/>
              <a:buNone/>
              <a:defRPr sz="2400" b="1"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57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Text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imes"/>
                <a:ea typeface="Times"/>
                <a:cs typeface="Times"/>
                <a:sym typeface="Times"/>
              </a:defRPr>
            </a:lvl1pPr>
          </a:lstStyle>
          <a:p>
            <a:r>
              <a:t>Title Text</a:t>
            </a:r>
          </a:p>
        </p:txBody>
      </p:sp>
      <p:sp>
        <p:nvSpPr>
          <p:cNvPr id="79" name="Body Level One…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defRPr>
                <a:latin typeface="Times"/>
                <a:ea typeface="Times"/>
                <a:cs typeface="Times"/>
                <a:sym typeface="Times"/>
              </a:defRPr>
            </a:lvl1pPr>
            <a:lvl2pPr>
              <a:defRPr>
                <a:latin typeface="Times"/>
                <a:ea typeface="Times"/>
                <a:cs typeface="Times"/>
                <a:sym typeface="Times"/>
              </a:defRPr>
            </a:lvl2pPr>
            <a:lvl3pPr>
              <a:defRPr>
                <a:latin typeface="Times"/>
                <a:ea typeface="Times"/>
                <a:cs typeface="Times"/>
                <a:sym typeface="Times"/>
              </a:defRPr>
            </a:lvl3pPr>
            <a:lvl4pPr>
              <a:defRPr>
                <a:latin typeface="Times"/>
                <a:ea typeface="Times"/>
                <a:cs typeface="Times"/>
                <a:sym typeface="Times"/>
              </a:defRPr>
            </a:lvl4pPr>
            <a:lvl5pPr>
              <a:defRPr>
                <a:latin typeface="Times"/>
                <a:ea typeface="Times"/>
                <a:cs typeface="Times"/>
                <a:sym typeface="Time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="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lIns="45719" rIns="45719"/>
          <a:lstStyle/>
          <a:p>
            <a:r>
              <a:t>Title Text</a:t>
            </a:r>
          </a:p>
        </p:txBody>
      </p:sp>
      <p:sp>
        <p:nvSpPr>
          <p:cNvPr id="3" name="Body Level One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="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2"/>
          </p:nvPr>
        </p:nvSpPr>
        <p:spPr>
          <a:xfrm>
            <a:off x="65532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4572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9144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13716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18288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342900" marR="0" indent="-342900" algn="l" defTabSz="9144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783771" marR="0" indent="-326571" algn="l" defTabSz="9144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162050" marR="0" indent="-304800" algn="l" defTabSz="9144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565910" marR="0" indent="-365760" algn="l" defTabSz="9144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1908810" marR="0" indent="-365760" algn="l" defTabSz="9144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366010" marR="0" indent="-365760" algn="l" defTabSz="9144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2823210" marR="0" indent="-365760" algn="l" defTabSz="9144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280409" marR="0" indent="-365759" algn="l" defTabSz="9144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3737609" marR="0" indent="-365759" algn="l" defTabSz="91440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%236" TargetMode="External"/><Relationship Id="rId4" Type="http://schemas.openxmlformats.org/officeDocument/2006/relationships/hyperlink" Target="http://standards.ieee.org/guides/opman/sect6.html%236.3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8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roposed P802.16s Amendment Extension Request to RevCom…"/>
          <p:cNvSpPr/>
          <p:nvPr/>
        </p:nvSpPr>
        <p:spPr>
          <a:xfrm>
            <a:off x="0" y="0"/>
            <a:ext cx="9144000" cy="5802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="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  <p:txBody>
          <a:bodyPr lIns="45719" rIns="45719">
            <a:spAutoFit/>
          </a:bodyPr>
          <a:lstStyle/>
          <a:p>
            <a:pPr lvl="1" indent="342900" algn="ctr" defTabSz="1016000">
              <a:defRPr sz="1500" b="1"/>
            </a:pPr>
            <a:r>
              <a:rPr dirty="0"/>
              <a:t>Proposed P802.16s Amendment Extension Request to RevCom</a:t>
            </a:r>
          </a:p>
          <a:p>
            <a:pPr indent="114300" algn="ctr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Document Number:</a:t>
            </a: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IEEE 802.16-17</a:t>
            </a:r>
            <a:r>
              <a:rPr dirty="0" smtClean="0">
                <a:latin typeface="Times"/>
                <a:ea typeface="Times"/>
                <a:cs typeface="Times"/>
                <a:sym typeface="Times"/>
              </a:rPr>
              <a:t>-</a:t>
            </a:r>
            <a:r>
              <a:rPr lang="en-US" dirty="0" smtClean="0">
                <a:latin typeface="Times"/>
                <a:ea typeface="Times"/>
                <a:cs typeface="Times"/>
                <a:sym typeface="Times"/>
              </a:rPr>
              <a:t>0022</a:t>
            </a:r>
            <a:r>
              <a:rPr smtClean="0">
                <a:latin typeface="Times"/>
                <a:ea typeface="Times"/>
                <a:cs typeface="Times"/>
                <a:sym typeface="Times"/>
              </a:rPr>
              <a:t>-</a:t>
            </a:r>
            <a:r>
              <a:rPr smtClean="0">
                <a:latin typeface="Times"/>
                <a:ea typeface="Times"/>
                <a:cs typeface="Times"/>
                <a:sym typeface="Times"/>
              </a:rPr>
              <a:t>00-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000s</a:t>
            </a:r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Date Submitted:</a:t>
            </a: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2017-05-12</a:t>
            </a:r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Source:</a:t>
            </a: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Roger B. Marks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			Voice:	+1 802 capable</a:t>
            </a: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EthAirNet Associates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			E-mail:	roger@ethair.net</a:t>
            </a: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4040 Montview Blvd			</a:t>
            </a:r>
          </a:p>
          <a:p>
            <a:pPr lvl="1" indent="342900" defTabSz="1016000">
              <a:defRPr sz="1300"/>
            </a:pPr>
            <a:r>
              <a:rPr dirty="0"/>
              <a:t>Denver, CO 80207 USA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1" indent="342900" defTabSz="1016000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300" dirty="0">
                <a:latin typeface="+mj-lt"/>
                <a:ea typeface="+mj-ea"/>
                <a:cs typeface="+mj-cs"/>
                <a:sym typeface="Helvetica"/>
              </a:rPr>
              <a:t>*&lt;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+mj-lt"/>
                <a:ea typeface="+mj-ea"/>
                <a:cs typeface="+mj-cs"/>
                <a:sym typeface="Helvetica"/>
                <a:hlinkClick r:id="rId2"/>
              </a:rPr>
              <a:t>http://standards.ieee.org/faqs/affiliationFAQ.html</a:t>
            </a:r>
            <a:r>
              <a:rPr sz="1300" dirty="0">
                <a:latin typeface="+mj-lt"/>
                <a:ea typeface="+mj-ea"/>
                <a:cs typeface="+mj-cs"/>
                <a:sym typeface="Helvetica"/>
              </a:rPr>
              <a:t>&gt;</a:t>
            </a:r>
            <a:endParaRPr sz="1300" dirty="0"/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Re:</a:t>
            </a:r>
          </a:p>
          <a:p>
            <a:pPr lvl="1" indent="342900" defTabSz="1016000">
              <a:defRPr sz="1300"/>
            </a:pPr>
            <a:r>
              <a:rPr dirty="0"/>
              <a:t>P802.16s amendment to RevCom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Base Contribution:</a:t>
            </a:r>
          </a:p>
          <a:p>
            <a:pPr lvl="1" indent="342900" defTabSz="1016000">
              <a:defRPr sz="1300"/>
            </a:pPr>
            <a:r>
              <a:rPr dirty="0"/>
              <a:t>none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Purpose:</a:t>
            </a:r>
          </a:p>
          <a:p>
            <a:pPr lvl="1" indent="3429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For review by 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802.16 Working Group at Session #99</a:t>
            </a:r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Notice:</a:t>
            </a:r>
          </a:p>
          <a:p>
            <a:pPr lvl="1" indent="342900" defTabSz="1016000"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i="1" dirty="0">
                <a:latin typeface="Times"/>
                <a:ea typeface="Times"/>
                <a:cs typeface="Times"/>
                <a:sym typeface="Times"/>
              </a:rPr>
              <a:t>This document does not represent the agreed views of the IEEE 802.16 Working Group or any of its subgroups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  <a:endParaRPr sz="1300" dirty="0"/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Copyright Policy:</a:t>
            </a:r>
          </a:p>
          <a:p>
            <a:pPr lvl="1" indent="342900" defTabSz="1016000"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100" dirty="0">
                <a:latin typeface="Times"/>
                <a:ea typeface="Times"/>
                <a:cs typeface="Times"/>
                <a:sym typeface="Times"/>
              </a:rPr>
              <a:t>The contributor is familiar with the IEEE-SA Copyright Policy &lt;</a:t>
            </a:r>
            <a:r>
              <a:rPr sz="1100"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http://standards.ieee.org/IPR/copyrightpolicy.html</a:t>
            </a:r>
            <a:r>
              <a:rPr sz="1100" dirty="0">
                <a:latin typeface="Times"/>
                <a:ea typeface="Times"/>
                <a:cs typeface="Times"/>
                <a:sym typeface="Times"/>
              </a:rPr>
              <a:t>&gt;.</a:t>
            </a:r>
            <a:r>
              <a:rPr sz="1300" dirty="0">
                <a:latin typeface="Times"/>
                <a:ea typeface="Times"/>
                <a:cs typeface="Times"/>
                <a:sym typeface="Times"/>
              </a:rPr>
              <a:t>	</a:t>
            </a:r>
            <a:endParaRPr sz="1300" dirty="0"/>
          </a:p>
          <a:p>
            <a:pPr indent="114300" defTabSz="1016000"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Patent Policy:</a:t>
            </a:r>
          </a:p>
          <a:p>
            <a:pPr lvl="1" indent="342900" defTabSz="1016000"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The contributor is familiar with the IEEE-SA Patent Policy and Procedures:</a:t>
            </a:r>
            <a:endParaRPr sz="1300" dirty="0"/>
          </a:p>
          <a:p>
            <a:pPr lvl="3" indent="2006600" defTabSz="1016000"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&lt;</a:t>
            </a:r>
            <a:r>
              <a:rPr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http://standards.ieee.org/guides/bylaws/sect6-7</a:t>
            </a: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"/>
                <a:ea typeface="Times"/>
                <a:cs typeface="Times"/>
                <a:sym typeface="Times"/>
                <a:hlinkClick r:id="rId3"/>
              </a:rPr>
              <a:t>.html#6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&gt; and &lt;</a:t>
            </a:r>
            <a:r>
              <a:rPr dirty="0">
                <a:solidFill>
                  <a:srgbClr val="0000FF"/>
                </a:solidFill>
                <a:latin typeface="Times"/>
                <a:ea typeface="Times"/>
                <a:cs typeface="Times"/>
                <a:sym typeface="Times"/>
              </a:rPr>
              <a:t>http://standards.ieee.org/guides/opman/</a:t>
            </a: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"/>
                <a:ea typeface="Times"/>
                <a:cs typeface="Times"/>
                <a:sym typeface="Times"/>
                <a:hlinkClick r:id="rId4"/>
              </a:rPr>
              <a:t>sect6.html#6.3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&gt;.</a:t>
            </a:r>
            <a:endParaRPr sz="1300" dirty="0"/>
          </a:p>
          <a:p>
            <a:pPr lvl="1" indent="342900" defTabSz="1016000">
              <a:defRPr sz="1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>
                <a:latin typeface="Times"/>
                <a:ea typeface="Times"/>
                <a:cs typeface="Times"/>
                <a:sym typeface="Times"/>
              </a:rPr>
              <a:t>Further information is located at &lt;</a:t>
            </a: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"/>
                <a:ea typeface="Times"/>
                <a:cs typeface="Times"/>
                <a:sym typeface="Times"/>
                <a:hlinkClick r:id="rId5"/>
              </a:rPr>
              <a:t>http://standards.ieee.org/board/pat/pat-material.html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&gt; and &lt;</a:t>
            </a: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"/>
                <a:ea typeface="Times"/>
                <a:cs typeface="Times"/>
                <a:sym typeface="Times"/>
                <a:hlinkClick r:id="rId6"/>
              </a:rPr>
              <a:t>http://standards.ieee.org/board/pat </a:t>
            </a:r>
            <a:r>
              <a:rPr dirty="0">
                <a:latin typeface="Times"/>
                <a:ea typeface="Times"/>
                <a:cs typeface="Times"/>
                <a:sym typeface="Times"/>
              </a:rPr>
              <a:t>&gt;.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ackground: SASB 8.1.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Background: SASB 8.1.2</a:t>
            </a:r>
          </a:p>
        </p:txBody>
      </p:sp>
      <p:sp>
        <p:nvSpPr>
          <p:cNvPr id="119" name="Up to three amendments can be approved before the standard shall be revised, unless the base standard has been approved within the past three years. In such a case, multiple amendments may be added until the base standard is three years old. After the three-year period, RevCom shall defer consideration of additional amendments or corrigenda until a revision or a two-year extension request is approved by the IEEE-SA Standards Board.…"/>
          <p:cNvSpPr>
            <a:spLocks noGrp="1"/>
          </p:cNvSpPr>
          <p:nvPr>
            <p:ph type="body" idx="1"/>
          </p:nvPr>
        </p:nvSpPr>
        <p:spPr>
          <a:xfrm>
            <a:off x="33783" y="1336923"/>
            <a:ext cx="8653017" cy="5521077"/>
          </a:xfrm>
          <a:prstGeom prst="rect">
            <a:avLst/>
          </a:prstGeom>
        </p:spPr>
        <p:txBody>
          <a:bodyPr/>
          <a:lstStyle/>
          <a:p>
            <a:pPr marL="1200150" lvl="2" indent="-342900">
              <a:defRPr sz="1800" i="1">
                <a:latin typeface="+mj-lt"/>
                <a:ea typeface="+mj-ea"/>
                <a:cs typeface="+mj-cs"/>
                <a:sym typeface="Helvetica"/>
              </a:defRPr>
            </a:pPr>
            <a:r>
              <a:t>Up to three amendments can be approved before the standard shall be revised, unless the base standard has been approved within the past three years. In such a case, multiple amendments may be added until the base standard is three years old. After the three-year period, RevCom shall defer consideration of additional amendments or corrigenda until a revision or a two-year extension request is approved by the IEEE-SA Standards Board.</a:t>
            </a:r>
          </a:p>
          <a:p>
            <a:pPr marL="1200150" lvl="2" indent="-342900">
              <a:defRPr sz="1800" i="1">
                <a:latin typeface="+mj-lt"/>
                <a:ea typeface="+mj-ea"/>
                <a:cs typeface="+mj-cs"/>
                <a:sym typeface="Helvetica"/>
              </a:defRPr>
            </a:pPr>
            <a:r>
              <a:t>If, for any extenuating circumstances, an exception to these rules is required, the Sponsor shall take its request for a two-year extension to RevCom. A project plan outlining the rationale for the request, as well as a schedule for the revision, also shall be submitted. RevCom will review the request and make a recommendation to the IEEE-SA Standards Board.</a:t>
            </a:r>
          </a:p>
          <a:p>
            <a:pPr marL="1200150" lvl="2" indent="-342900">
              <a:defRPr sz="1800" i="1">
                <a:latin typeface="+mj-lt"/>
                <a:ea typeface="+mj-ea"/>
                <a:cs typeface="+mj-cs"/>
                <a:sym typeface="Helvetica"/>
              </a:defRPr>
            </a:pPr>
            <a:r>
              <a:t>During the two-year extension period, Sponsors can submit additional amendments and corrigenda for approval consideration. However, after this period, RevCom shall defer consideration of additional amendments or corrigenda until a revision is approved by the IEEE-SA Standards Board.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Background: P802.16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Background: P802.16s</a:t>
            </a:r>
          </a:p>
        </p:txBody>
      </p:sp>
      <p:sp>
        <p:nvSpPr>
          <p:cNvPr id="122" name="P802.16s amendment is currently in Sponsor Ballot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lvl="1" indent="457200">
              <a:buSzTx/>
              <a:buNone/>
              <a:defRPr sz="2400"/>
            </a:pPr>
            <a:r>
              <a:rPr dirty="0"/>
              <a:t>P802.16s amendment is currently in Sponsor Ballot</a:t>
            </a:r>
          </a:p>
          <a:p>
            <a:pPr marL="1428750" lvl="2" indent="-228600">
              <a:defRPr sz="2400"/>
            </a:pPr>
            <a:r>
              <a:rPr dirty="0"/>
              <a:t>first round closed 12 May</a:t>
            </a:r>
          </a:p>
          <a:p>
            <a:pPr marL="1771650" lvl="4" indent="-228600">
              <a:defRPr sz="2400"/>
            </a:pPr>
            <a:r>
              <a:rPr dirty="0"/>
              <a:t>approval </a:t>
            </a:r>
            <a:r>
              <a:rPr dirty="0" smtClean="0"/>
              <a:t>status</a:t>
            </a:r>
            <a:r>
              <a:rPr lang="en-US" dirty="0" smtClean="0"/>
              <a:t>: X/Y/Z</a:t>
            </a:r>
            <a:endParaRPr dirty="0" smtClean="0"/>
          </a:p>
          <a:p>
            <a:pPr marL="1771650" lvl="4" indent="-228600">
              <a:defRPr sz="2400"/>
            </a:pPr>
            <a:r>
              <a:rPr dirty="0" smtClean="0"/>
              <a:t>XX </a:t>
            </a:r>
            <a:r>
              <a:rPr dirty="0"/>
              <a:t>comments</a:t>
            </a:r>
          </a:p>
          <a:p>
            <a:pPr marL="1428750" lvl="2" indent="-228600">
              <a:defRPr sz="2400"/>
            </a:pPr>
            <a:r>
              <a:rPr dirty="0"/>
              <a:t>This would be the fourth amendment to IEEE Std 802.16-2012</a:t>
            </a:r>
          </a:p>
          <a:p>
            <a:pPr marL="1771650" lvl="4" indent="-228600">
              <a:defRPr sz="2400"/>
            </a:pPr>
            <a:r>
              <a:rPr dirty="0"/>
              <a:t>IEEE Std 802.16p (First Amendment)</a:t>
            </a:r>
          </a:p>
          <a:p>
            <a:pPr marL="1771650" lvl="4" indent="-228600">
              <a:defRPr sz="2400"/>
            </a:pPr>
            <a:r>
              <a:rPr dirty="0"/>
              <a:t>IEEE Std 802.16n (Second Amendment)</a:t>
            </a:r>
          </a:p>
          <a:p>
            <a:pPr marL="1771650" lvl="4" indent="-228600">
              <a:defRPr sz="2400"/>
            </a:pPr>
            <a:r>
              <a:rPr dirty="0"/>
              <a:t>IEEE Std 802.16q (Third Amendment) </a:t>
            </a:r>
          </a:p>
          <a:p>
            <a:pPr marL="1028700" lvl="1" indent="-228600">
              <a:buChar char="•"/>
              <a:defRPr sz="2400"/>
            </a:pPr>
            <a:r>
              <a:rPr dirty="0"/>
              <a:t>SASB 8.1.2 is applicable.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ackground: 802.16 Revision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Background: 802.16 Revision</a:t>
            </a:r>
          </a:p>
        </p:txBody>
      </p:sp>
      <p:sp>
        <p:nvSpPr>
          <p:cNvPr id="125" name="P802.16 Revision Project authorized 2017-02-17…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lvl="1" indent="800100">
              <a:buClr>
                <a:srgbClr val="000000"/>
              </a:buClr>
              <a:buSzTx/>
              <a:buNone/>
              <a:defRPr sz="2400"/>
            </a:pPr>
            <a:r>
              <a:t>P802.16 Revision Project authorized 2017-02-17</a:t>
            </a:r>
          </a:p>
          <a:p>
            <a:pPr marL="1085850" lvl="2" indent="-228600">
              <a:defRPr sz="2400"/>
            </a:pPr>
            <a:r>
              <a:t>Initial draft (including rollup of three amendments) completed and reviewed in Working Group Letter Ballot, closing 2017-04-16</a:t>
            </a:r>
          </a:p>
          <a:p>
            <a:pPr marL="1085850" lvl="2" indent="-228600">
              <a:defRPr sz="2400"/>
            </a:pPr>
            <a:r>
              <a:t>Expectation that P802.16s material will be added during ballot</a:t>
            </a:r>
          </a:p>
          <a:p>
            <a:pPr marL="1085850" lvl="2" indent="-228600">
              <a:defRPr sz="2400"/>
            </a:pPr>
            <a:r>
              <a:t>Schedule indicates completion in late 2017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ationale (Part 1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Rationale (Part 1)</a:t>
            </a:r>
          </a:p>
        </p:txBody>
      </p:sp>
      <p:sp>
        <p:nvSpPr>
          <p:cNvPr id="128" name="The P802.16s project is the only project underway to amend IEEE 802.16-2012.…"/>
          <p:cNvSpPr>
            <a:spLocks noGrp="1"/>
          </p:cNvSpPr>
          <p:nvPr>
            <p:ph type="body" idx="1"/>
          </p:nvPr>
        </p:nvSpPr>
        <p:spPr>
          <a:xfrm>
            <a:off x="161128" y="1306022"/>
            <a:ext cx="8516194" cy="5257800"/>
          </a:xfrm>
          <a:prstGeom prst="rect">
            <a:avLst/>
          </a:prstGeom>
        </p:spPr>
        <p:txBody>
          <a:bodyPr/>
          <a:lstStyle/>
          <a:p>
            <a:pPr marL="1028700" lvl="1" indent="-228600">
              <a:buClr>
                <a:srgbClr val="000000"/>
              </a:buClr>
              <a:buChar char="•"/>
              <a:defRPr sz="2400"/>
            </a:pPr>
            <a:r>
              <a:rPr dirty="0"/>
              <a:t>The P802.16s project is the only project underway to amend IEEE 802.16-2012.</a:t>
            </a:r>
          </a:p>
          <a:p>
            <a:pPr marL="1028700" lvl="1" indent="-228600">
              <a:buClr>
                <a:srgbClr val="000000"/>
              </a:buClr>
              <a:buChar char="•"/>
              <a:defRPr sz="2400"/>
            </a:pPr>
            <a:r>
              <a:rPr dirty="0"/>
              <a:t>The P802.16 revision project is well underway and is expected to complete in 2017, </a:t>
            </a:r>
            <a:r>
              <a:rPr dirty="0" smtClean="0"/>
              <a:t>incorporating</a:t>
            </a:r>
            <a:r>
              <a:rPr lang="en-US" dirty="0" smtClean="0"/>
              <a:t> the content of</a:t>
            </a:r>
            <a:r>
              <a:rPr dirty="0" smtClean="0"/>
              <a:t> </a:t>
            </a:r>
            <a:r>
              <a:rPr dirty="0"/>
              <a:t>P802.16s.</a:t>
            </a:r>
          </a:p>
          <a:p>
            <a:pPr marL="1028700" lvl="1" indent="-228600">
              <a:buClr>
                <a:srgbClr val="000000"/>
              </a:buClr>
              <a:buChar char="•"/>
              <a:defRPr sz="2400"/>
            </a:pPr>
            <a:r>
              <a:rPr dirty="0"/>
              <a:t>Although the request is for a two-year extension period, the only need is for a brief window in which to approve P802.16s.</a:t>
            </a:r>
          </a:p>
          <a:p>
            <a:pPr marL="1028700" lvl="1" indent="-228600">
              <a:buClr>
                <a:srgbClr val="000000"/>
              </a:buClr>
              <a:buChar char="•"/>
              <a:defRPr sz="2400"/>
            </a:pPr>
            <a:r>
              <a:rPr dirty="0"/>
              <a:t>Allowing the P802.16s project to complete first will allow for that work to be quickly available to the industry and also allow the upcoming revision to provide a new clean version of the standard that will remain unamended for at least a few years.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ationale (Part 2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dirty="0"/>
              <a:t>Rationale (Part 2)</a:t>
            </a:r>
          </a:p>
        </p:txBody>
      </p:sp>
      <p:sp>
        <p:nvSpPr>
          <p:cNvPr id="131" name="The P802.16s Sponsor Ballot has met the approval ratio requirements, and ballot resolution is expected by July 2017.…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lvl="1" indent="0">
              <a:buClr>
                <a:srgbClr val="000000"/>
              </a:buClr>
              <a:buSzTx/>
              <a:buFont typeface="Arial"/>
              <a:buChar char="•"/>
              <a:defRPr sz="3000"/>
            </a:pPr>
            <a:r>
              <a:rPr dirty="0"/>
              <a:t>The P802.16s Sponsor Ballot has met the approval ratio requirements, and ballot resolution is expected by July 2017.</a:t>
            </a:r>
          </a:p>
          <a:p>
            <a:pPr marL="0" lvl="1" indent="0">
              <a:buClr>
                <a:srgbClr val="000000"/>
              </a:buClr>
              <a:buSzTx/>
              <a:buFont typeface="Arial"/>
              <a:buChar char="•"/>
              <a:defRPr sz="3000"/>
            </a:pPr>
            <a:r>
              <a:rPr dirty="0"/>
              <a:t>Per the SASB Operations Manual (5.4.3.5 “Completion of the standards balloting process and submittal to RevCom”):</a:t>
            </a:r>
          </a:p>
          <a:p>
            <a:pPr marL="1085850" lvl="2" indent="-228600">
              <a:buClr>
                <a:srgbClr val="000000"/>
              </a:buClr>
              <a:defRPr sz="3000"/>
            </a:pPr>
            <a:r>
              <a:rPr dirty="0"/>
              <a:t>“</a:t>
            </a:r>
            <a:r>
              <a:rPr i="1" dirty="0">
                <a:latin typeface="+mj-lt"/>
                <a:ea typeface="+mj-ea"/>
                <a:cs typeface="+mj-cs"/>
                <a:sym typeface="Helvetica"/>
              </a:rPr>
              <a:t>the IEEE has an obligation to the majority to review and publish the proposed standard quickly”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chedule for the Revision (1/2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Schedule for the Revision (1/2)</a:t>
            </a:r>
          </a:p>
        </p:txBody>
      </p:sp>
      <p:graphicFrame>
        <p:nvGraphicFramePr>
          <p:cNvPr id="134" name="Table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2888225"/>
              </p:ext>
            </p:extLst>
          </p:nvPr>
        </p:nvGraphicFramePr>
        <p:xfrm>
          <a:off x="403869" y="1346200"/>
          <a:ext cx="8336258" cy="496315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39378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000"/>
                    </a:ext>
                  </a:extLst>
                </a:gridCol>
                <a:gridCol w="1029295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001"/>
                    </a:ext>
                  </a:extLst>
                </a:gridCol>
                <a:gridCol w="892423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002"/>
                    </a:ext>
                  </a:extLst>
                </a:gridCol>
                <a:gridCol w="3550741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003"/>
                    </a:ext>
                  </a:extLst>
                </a:gridCol>
                <a:gridCol w="1724421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004"/>
                    </a:ext>
                  </a:extLst>
                </a:gridCol>
              </a:tblGrid>
              <a:tr h="278893"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Date End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Draft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Ballot or Progress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Action by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0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2017-02-17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PAR Authorization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IEEE-SA SB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1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2017-03-07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pre-D1.0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Editor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2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2017-03-16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D1.0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agreed by WG for WG Letter Ballot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3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2017-03-24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2017-04-24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D1.0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WG LB #41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4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2017-05-19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5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2017-05-31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2017-06-01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0.1 (Session #109)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6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2017-06-16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D1.0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Editor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7"/>
                  </a:ext>
                </a:extLst>
              </a:tr>
              <a:tr h="500869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2017-06-16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D1.1 submitted for Mandatory Editorial Coordination (MEC)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8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2017-06-16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2017-07-16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Form Sponsor Ballot Group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9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2017-06-19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2017-06-29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D1.1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WG LB Recirc #41a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0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2017-07-06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1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2017-07-11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1.1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2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2017-07-11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2017-07-13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1.0 (Session #110)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3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2017-07-14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EC Conditional Approval for Sponsor Ballot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4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2017-07-17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/>
                    </a:p>
                  </a:txBody>
                  <a:tcPr marL="38100" marR="38100" marT="25400" marB="25400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D2.0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Editor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solidFill>
                      <a:schemeClr val="accent3">
                        <a:lumOff val="44000"/>
                      </a:schemeClr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5"/>
                  </a:ext>
                </a:extLst>
              </a:tr>
              <a:tr h="278893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2017-07-17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2017-07-27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D2.0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WG LB Recirc #41b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30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Maint</a:t>
                      </a:r>
                      <a:r>
                        <a:rPr sz="13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TG Chair</a:t>
                      </a:r>
                    </a:p>
                  </a:txBody>
                  <a:tcPr marL="38100" marR="38100" marT="25400" marB="25400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chedule for the Revision (2/2)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Schedule for the Revision (2/2)</a:t>
            </a:r>
          </a:p>
        </p:txBody>
      </p:sp>
      <p:graphicFrame>
        <p:nvGraphicFramePr>
          <p:cNvPr id="137" name="Table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1187360"/>
              </p:ext>
            </p:extLst>
          </p:nvPr>
        </p:nvGraphicFramePr>
        <p:xfrm>
          <a:off x="320040" y="1097278"/>
          <a:ext cx="8476488" cy="528824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101196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000"/>
                    </a:ext>
                  </a:extLst>
                </a:gridCol>
                <a:gridCol w="1154678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001"/>
                    </a:ext>
                  </a:extLst>
                </a:gridCol>
                <a:gridCol w="923025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002"/>
                    </a:ext>
                  </a:extLst>
                </a:gridCol>
                <a:gridCol w="3323940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003"/>
                    </a:ext>
                  </a:extLst>
                </a:gridCol>
                <a:gridCol w="1973649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20004"/>
                    </a:ext>
                  </a:extLst>
                </a:gridCol>
              </a:tblGrid>
              <a:tr h="251450"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Date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b="1">
                          <a:latin typeface="Arial"/>
                          <a:ea typeface="Arial"/>
                          <a:cs typeface="Arial"/>
                          <a:sym typeface="Arial"/>
                        </a:rPr>
                        <a:t>Date End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Draft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b="1" dirty="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Ballot or Progress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b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Action by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BEC0BF"/>
                    </a:solidFill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0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2017-07-28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2017-08-28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D2.0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Sponsor Ballot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1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2017-09-04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2"/>
                  </a:ext>
                </a:extLst>
              </a:tr>
              <a:tr h="507509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2017-09-12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2017-09-14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2.0 (Session #111)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3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2017-10-16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D2.1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by Technical Editor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4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2017-10-16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2017-10-26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Sponsor Ballot Recirc A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5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2017-10-31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Editor's Proposed Dispositions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6"/>
                  </a:ext>
                </a:extLst>
              </a:tr>
              <a:tr h="507509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2017-11-07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2017-11-09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comment resolution, Draft 2.1 (Session #112)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7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2017-11-10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EC Conditional Approval for </a:t>
                      </a:r>
                      <a:r>
                        <a:rPr sz="1400" i="1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RevCom</a:t>
                      </a:r>
                      <a:endParaRPr sz="1400" i="1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8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 dirty="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2017-11-24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D2.2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Prepared </a:t>
                      </a:r>
                      <a:r>
                        <a:rPr sz="16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by</a:t>
                      </a: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Technical Editor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09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2017-11-27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2017-12-08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D2.2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Sponsor Ballot Recirc B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Maint TG Chair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0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2017-12-11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submit D2.2 to RevCom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>
                          <a:latin typeface="Arial"/>
                          <a:ea typeface="Arial"/>
                          <a:cs typeface="Arial"/>
                          <a:sym typeface="Arial"/>
                        </a:rPr>
                        <a:t>WG Chair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1"/>
                  </a:ext>
                </a:extLst>
              </a:tr>
              <a:tr h="43354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 dirty="0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2017-12-11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2018-01-31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 dirty="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Pre-publication preparationa and review by Technical Editor and editorial </a:t>
                      </a:r>
                      <a:r>
                        <a:rPr sz="1400" i="1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staff</a:t>
                      </a:r>
                      <a:endParaRPr sz="1400" i="1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Technical Editor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2"/>
                  </a:ext>
                </a:extLst>
              </a:tr>
              <a:tr h="507509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2018-01-30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approval at RevCom teleconference (approximate date)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RevCom Admin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3"/>
                  </a:ext>
                </a:extLst>
              </a:tr>
              <a:tr h="507509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2018-02-16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approval by IEEE-SA ballot (approximate date)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RevCom Admin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CCCCC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4"/>
                  </a:ext>
                </a:extLst>
              </a:tr>
              <a:tr h="251450"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+mj-lt"/>
                          <a:ea typeface="+mj-ea"/>
                          <a:cs typeface="+mj-cs"/>
                          <a:sym typeface="Helvetica"/>
                        </a:rPr>
                        <a:t>2018-02-23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000" b="0" i="0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1000"/>
                    </a:p>
                  </a:txBody>
                  <a:tcPr marL="38100" marR="38100" marT="18288" marB="18288" anchor="b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i="1">
                          <a:latin typeface="Arial"/>
                          <a:ea typeface="Arial"/>
                          <a:cs typeface="Arial"/>
                          <a:sym typeface="Arial"/>
                        </a:rPr>
                        <a:t>publication (approximate date)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CCCCCC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457200">
                        <a:lnSpc>
                          <a:spcPct val="100000"/>
                        </a:lnSpc>
                        <a:defRPr sz="1800" b="0" i="0"/>
                      </a:pPr>
                      <a:r>
                        <a:rPr sz="1400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Maint</a:t>
                      </a:r>
                      <a:r>
                        <a:rPr sz="14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TG Chair</a:t>
                      </a:r>
                    </a:p>
                  </a:txBody>
                  <a:tcPr marL="38100" marR="38100" marT="18288" marB="18288" horzOverflow="overflow">
                    <a:lnL w="12700">
                      <a:solidFill>
                        <a:srgbClr val="CCCCC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CCCCC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Request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 extension to allow consideration of P802.16s as the fourth amendment to IEEE Std 802.16-2012</a:t>
            </a:r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"/>
            <a:ea typeface="Times"/>
            <a:cs typeface="Time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"/>
            <a:ea typeface="Times"/>
            <a:cs typeface="Time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"/>
            <a:ea typeface="Times"/>
            <a:cs typeface="Time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"/>
            <a:ea typeface="Times"/>
            <a:cs typeface="Time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1323</Words>
  <Application>Microsoft Macintosh PowerPoint</Application>
  <PresentationFormat>On-screen Show (4:3)</PresentationFormat>
  <Paragraphs>186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Slide 1</vt:lpstr>
      <vt:lpstr>Background: SASB 8.1.2</vt:lpstr>
      <vt:lpstr>Background: P802.16s</vt:lpstr>
      <vt:lpstr>Background: 802.16 Revision</vt:lpstr>
      <vt:lpstr>Rationale (Part 1)</vt:lpstr>
      <vt:lpstr>Rationale (Part 2)</vt:lpstr>
      <vt:lpstr>Schedule for the Revision (1/2)</vt:lpstr>
      <vt:lpstr>Schedule for the Revision (2/2)</vt:lpstr>
      <vt:lpstr>Request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Roger Marks</cp:lastModifiedBy>
  <cp:revision>5</cp:revision>
  <dcterms:created xsi:type="dcterms:W3CDTF">2017-05-11T13:37:57Z</dcterms:created>
  <dcterms:modified xsi:type="dcterms:W3CDTF">2017-05-11T13:38:08Z</dcterms:modified>
</cp:coreProperties>
</file>