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1pPr>
            <a:lvl2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2pPr>
            <a:lvl3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3pPr>
            <a:lvl4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4pPr>
            <a:lvl5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6583364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06" name="Body Level One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4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1pPr>
            <a:lvl2pPr marL="790575" indent="-333375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2pPr>
            <a:lvl3pPr marL="1177288" indent="-320038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3pPr>
            <a:lvl4pPr marL="15557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4pPr>
            <a:lvl5pPr marL="18986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1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57200" y="1479616"/>
            <a:ext cx="4040188" cy="69525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1pPr>
            <a:lvl2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2pPr>
            <a:lvl3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3pPr>
            <a:lvl4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4pPr>
            <a:lvl5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>
            <a:spLocks noGrp="1"/>
          </p:cNvSpPr>
          <p:nvPr>
            <p:ph type="title"/>
          </p:nvPr>
        </p:nvSpPr>
        <p:spPr>
          <a:xfrm>
            <a:off x="457200" y="0"/>
            <a:ext cx="300831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8430261" y="6218618"/>
            <a:ext cx="256539" cy="27546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16205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5659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19088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3660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282321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28040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373760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roposed P802.16s Amendment Extension Request to RevCom…"/>
          <p:cNvSpPr/>
          <p:nvPr/>
        </p:nvSpPr>
        <p:spPr>
          <a:xfrm>
            <a:off x="217996" y="-1"/>
            <a:ext cx="8710377" cy="5909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1" indent="342900" algn="ctr" defTabSz="1016000">
              <a:defRPr sz="1500" b="1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Proposed P802.16s Amendment Extension Request to RevCom</a:t>
            </a:r>
          </a:p>
          <a:p>
            <a:pPr indent="114300" algn="ctr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Document Number: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IEEE 802.16-17-0022-</a:t>
            </a:r>
            <a:r>
              <a:rPr u="sng" dirty="0" smtClean="0"/>
              <a:t>0</a:t>
            </a:r>
            <a:r>
              <a:rPr lang="en-US" u="sng" dirty="0" smtClean="0"/>
              <a:t>2</a:t>
            </a:r>
            <a:r>
              <a:rPr dirty="0" smtClean="0"/>
              <a:t>-</a:t>
            </a:r>
            <a:r>
              <a:rPr dirty="0"/>
              <a:t>000s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Date Submitted: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2017-05-</a:t>
            </a:r>
            <a:r>
              <a:rPr u="sng" dirty="0" smtClean="0"/>
              <a:t>1</a:t>
            </a:r>
            <a:r>
              <a:rPr lang="en-US" u="sng" dirty="0" smtClean="0"/>
              <a:t>3</a:t>
            </a:r>
            <a:endParaRPr u="sng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Source: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Roger B. Marks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Voice:	+1 802 capable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EthAirNet Associates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E-mail:	roger@ethair.net</a:t>
            </a: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4040 Montview Blvd			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Denver, CO 80207 USA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+mj-lt"/>
                <a:ea typeface="+mj-ea"/>
                <a:cs typeface="+mj-cs"/>
                <a:sym typeface="Helvetica"/>
              </a:defRPr>
            </a:pPr>
            <a:r>
              <a:rPr dirty="0"/>
              <a:t>*&lt;</a:t>
            </a:r>
            <a:r>
              <a:rPr sz="11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http://standards.ieee.org/faqs/</a:t>
            </a:r>
            <a:r>
              <a:rPr sz="11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affiliationFAQ.htm</a:t>
            </a:r>
            <a:r>
              <a:rPr lang="en-US" sz="11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l</a:t>
            </a:r>
            <a:r>
              <a:rPr dirty="0" smtClean="0"/>
              <a:t>&gt;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Re: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P802.16s amendment to RevCom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Base Contribution: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none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Purpose: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For review by 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802.16 Working Group at Session #99</a:t>
            </a: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Notice: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 i="1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This document does not represent the agreed views of the IEEE 802.16 Working Group or any of its subgroups</a:t>
            </a:r>
            <a:r>
              <a:rPr i="0" dirty="0"/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  <a:endParaRPr sz="1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Copyright Policy: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The contributor is familiar with the IEEE-SA Copyright Policy &lt;</a:t>
            </a:r>
            <a:r>
              <a:rPr dirty="0">
                <a:solidFill>
                  <a:srgbClr val="0000FF"/>
                </a:solidFill>
              </a:rPr>
              <a:t>http://standards.ieee.org/IPR/copyrightpolicy.html</a:t>
            </a:r>
            <a:r>
              <a:rPr dirty="0"/>
              <a:t>&gt;.</a:t>
            </a:r>
            <a:r>
              <a:rPr sz="1300" dirty="0"/>
              <a:t>	</a:t>
            </a:r>
            <a:endParaRPr sz="1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Patent Policy: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/>
              <a:t>The contributor is familiar with the IEEE-SA Patent Policy and Procedures</a:t>
            </a:r>
            <a:r>
              <a:rPr dirty="0" smtClean="0"/>
              <a:t>:</a:t>
            </a:r>
            <a:endParaRPr sz="13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3" indent="682625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 smtClean="0"/>
              <a:t>&lt;</a:t>
            </a:r>
            <a:r>
              <a:rPr dirty="0" smtClean="0">
                <a:solidFill>
                  <a:srgbClr val="0000FF"/>
                </a:solidFill>
              </a:rPr>
              <a:t>http://standards.ieee.org/guides/bylaws/sect6-7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.html#6</a:t>
            </a:r>
            <a:r>
              <a:rPr dirty="0" smtClean="0"/>
              <a:t>&gt; and</a:t>
            </a:r>
            <a:r>
              <a:rPr lang="en-US" dirty="0" smtClean="0"/>
              <a:t> </a:t>
            </a:r>
            <a:r>
              <a:rPr dirty="0" smtClean="0"/>
              <a:t>&lt;</a:t>
            </a:r>
            <a:r>
              <a:rPr dirty="0" smtClean="0">
                <a:solidFill>
                  <a:srgbClr val="0000FF"/>
                </a:solidFill>
              </a:rPr>
              <a:t>http://standards.ieee.org/guides/opman/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sect6.html#6.3</a:t>
            </a:r>
            <a:r>
              <a:rPr dirty="0" smtClean="0"/>
              <a:t>&gt;.</a:t>
            </a:r>
            <a:endParaRPr sz="13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 sz="1100">
                <a:latin typeface="Times"/>
                <a:ea typeface="Times"/>
                <a:cs typeface="Times"/>
                <a:sym typeface="Times"/>
              </a:defRPr>
            </a:pPr>
            <a:r>
              <a:rPr dirty="0" smtClean="0"/>
              <a:t>Further </a:t>
            </a:r>
            <a:r>
              <a:rPr dirty="0"/>
              <a:t>information is located at &lt;</a:t>
            </a: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http://standards.ieee.org/board/pat/pat-material.html</a:t>
            </a:r>
            <a:r>
              <a:rPr dirty="0"/>
              <a:t>&gt; and &lt;</a:t>
            </a:r>
            <a:r>
              <a:rPr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http://standards.ieee.org/board/</a:t>
            </a:r>
            <a:r>
              <a:rPr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rPr>
              <a:t>pat</a:t>
            </a:r>
            <a:r>
              <a:rPr dirty="0" smtClean="0"/>
              <a:t>&gt;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ackground: SASB 8.1.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SASB 8.1.2</a:t>
            </a:r>
          </a:p>
        </p:txBody>
      </p:sp>
      <p:sp>
        <p:nvSpPr>
          <p:cNvPr id="119" name="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…"/>
          <p:cNvSpPr>
            <a:spLocks noGrp="1"/>
          </p:cNvSpPr>
          <p:nvPr>
            <p:ph type="body" idx="1"/>
          </p:nvPr>
        </p:nvSpPr>
        <p:spPr>
          <a:xfrm>
            <a:off x="33783" y="1336923"/>
            <a:ext cx="8653017" cy="5521077"/>
          </a:xfrm>
          <a:prstGeom prst="rect">
            <a:avLst/>
          </a:prstGeom>
        </p:spPr>
        <p:txBody>
          <a:bodyPr/>
          <a:lstStyle/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If, for any extenuating circumstances, an exception to these rules is required, the Sponsor shall take its request for a two-year extension to RevCom. A project plan outlining the rationale for the request, as well as a schedule for the revision, also shall be submitted. RevCom will review the request and make a recommendation to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During the two-year extension period, Sponsors can submit additional amendments and corrigenda for approval consideration. However, after this period, RevCom shall defer consideration of additional amendments or corrigenda until a revision is approved by the IEEE-SA Standards Board.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Background: P802.16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P802.16s</a:t>
            </a:r>
          </a:p>
        </p:txBody>
      </p:sp>
      <p:sp>
        <p:nvSpPr>
          <p:cNvPr id="122" name="P802.16s amendment is currently in Sponsor Ballot…"/>
          <p:cNvSpPr>
            <a:spLocks noGrp="1"/>
          </p:cNvSpPr>
          <p:nvPr>
            <p:ph type="body" idx="1"/>
          </p:nvPr>
        </p:nvSpPr>
        <p:spPr>
          <a:xfrm>
            <a:off x="457200" y="1355252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457200">
              <a:buSzTx/>
              <a:buNone/>
              <a:defRPr sz="2400"/>
            </a:pPr>
            <a:r>
              <a:rPr dirty="0"/>
              <a:t>P802.16s amendment is currently in Sponsor Ballot</a:t>
            </a:r>
          </a:p>
          <a:p>
            <a:pPr marL="1428750" lvl="2" indent="-228600">
              <a:defRPr sz="2400"/>
            </a:pPr>
            <a:r>
              <a:rPr dirty="0"/>
              <a:t>first round </a:t>
            </a:r>
            <a:r>
              <a:rPr dirty="0" smtClean="0"/>
              <a:t>clos</a:t>
            </a:r>
            <a:r>
              <a:rPr lang="en-US" dirty="0" smtClean="0"/>
              <a:t>ur</a:t>
            </a:r>
            <a:r>
              <a:rPr dirty="0" smtClean="0"/>
              <a:t>e</a:t>
            </a:r>
            <a:r>
              <a:rPr lang="en-US" dirty="0" smtClean="0"/>
              <a:t>: </a:t>
            </a:r>
            <a:r>
              <a:rPr dirty="0" smtClean="0"/>
              <a:t>12 </a:t>
            </a:r>
            <a:r>
              <a:rPr dirty="0"/>
              <a:t>May</a:t>
            </a:r>
          </a:p>
          <a:p>
            <a:pPr marL="1771650" lvl="4" indent="-228600">
              <a:defRPr sz="2400"/>
            </a:pPr>
            <a:r>
              <a:rPr sz="1800" dirty="0"/>
              <a:t>approval </a:t>
            </a:r>
            <a:r>
              <a:rPr sz="1800" dirty="0" smtClean="0"/>
              <a:t>status</a:t>
            </a:r>
            <a:r>
              <a:rPr lang="en-US" sz="1800" dirty="0" smtClean="0"/>
              <a:t> [as of </a:t>
            </a:r>
            <a:r>
              <a:rPr lang="en-US" sz="1800" strike="sngStrike" dirty="0" smtClean="0"/>
              <a:t>24 hours before </a:t>
            </a:r>
            <a:r>
              <a:rPr lang="en-US" sz="1800" dirty="0" smtClean="0"/>
              <a:t>closure]:</a:t>
            </a:r>
          </a:p>
          <a:p>
            <a:pPr marL="2228850" lvl="5" indent="-228600">
              <a:defRPr sz="2400"/>
            </a:pPr>
            <a:r>
              <a:rPr lang="en-US" sz="1800" dirty="0" smtClean="0"/>
              <a:t>49 Approve/0 Disapprove/2 Abstain (100% approval)</a:t>
            </a:r>
          </a:p>
          <a:p>
            <a:pPr marL="2228850" lvl="5" indent="-228600">
              <a:defRPr sz="2400"/>
            </a:pPr>
            <a:r>
              <a:rPr lang="en-US" sz="1800" dirty="0" smtClean="0"/>
              <a:t>8 not voting (86% return)</a:t>
            </a:r>
            <a:endParaRPr sz="1800" dirty="0" smtClean="0"/>
          </a:p>
          <a:p>
            <a:pPr marL="1771650" lvl="4" indent="-228600">
              <a:defRPr sz="2400"/>
            </a:pPr>
            <a:r>
              <a:rPr lang="en-US" sz="1800" dirty="0" smtClean="0"/>
              <a:t>21 </a:t>
            </a:r>
            <a:r>
              <a:rPr sz="1800" dirty="0" smtClean="0"/>
              <a:t>comments</a:t>
            </a:r>
            <a:endParaRPr lang="en-US" dirty="0" smtClean="0"/>
          </a:p>
          <a:p>
            <a:pPr marL="1428750" lvl="2" indent="-228600">
              <a:defRPr sz="2400"/>
            </a:pPr>
            <a:r>
              <a:rPr lang="en-US" dirty="0" smtClean="0"/>
              <a:t>Expect to complete Sponsor Ballot by July</a:t>
            </a:r>
          </a:p>
          <a:p>
            <a:pPr marL="1428750" lvl="2" indent="-228600">
              <a:defRPr sz="2400"/>
            </a:pPr>
            <a:r>
              <a:rPr dirty="0" smtClean="0"/>
              <a:t>This </a:t>
            </a:r>
            <a:r>
              <a:rPr dirty="0"/>
              <a:t>would be the fourth amendment to IEEE Std 802.16-2012</a:t>
            </a:r>
          </a:p>
          <a:p>
            <a:pPr marL="1771650" lvl="4" indent="-228600">
              <a:defRPr sz="2400"/>
            </a:pPr>
            <a:r>
              <a:rPr sz="1800" dirty="0"/>
              <a:t>IEEE Std 802.16p (First Amendment)</a:t>
            </a:r>
          </a:p>
          <a:p>
            <a:pPr marL="1771650" lvl="4" indent="-228600">
              <a:defRPr sz="2400"/>
            </a:pPr>
            <a:r>
              <a:rPr sz="1800" dirty="0"/>
              <a:t>IEEE Std 802.16n (Second Amendment)</a:t>
            </a:r>
          </a:p>
          <a:p>
            <a:pPr marL="1771650" lvl="4" indent="-228600">
              <a:defRPr sz="2400"/>
            </a:pPr>
            <a:r>
              <a:rPr sz="1800" dirty="0"/>
              <a:t>IEEE Std 802.16q (Third Amendment) </a:t>
            </a:r>
          </a:p>
          <a:p>
            <a:pPr marL="1028700" lvl="1" indent="-228600">
              <a:buChar char="•"/>
              <a:defRPr sz="2400"/>
            </a:pPr>
            <a:r>
              <a:rPr dirty="0"/>
              <a:t>SASB 8.1.2 is applicable.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ackground: 802.16 Revision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802.16 Revision</a:t>
            </a:r>
          </a:p>
        </p:txBody>
      </p:sp>
      <p:sp>
        <p:nvSpPr>
          <p:cNvPr id="125" name="P802.16 Revision Project authorized 2017-02-17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800100">
              <a:buSzTx/>
              <a:buNone/>
              <a:defRPr sz="2400"/>
            </a:pPr>
            <a:r>
              <a:rPr dirty="0"/>
              <a:t>P802.16 Revision Project authorized 2017-02-17</a:t>
            </a:r>
          </a:p>
          <a:p>
            <a:pPr marL="1085850" lvl="2" indent="-228600">
              <a:defRPr sz="2400"/>
            </a:pPr>
            <a:r>
              <a:rPr dirty="0"/>
              <a:t>Initial draft (including rollup of three amendments) completed and reviewed in Working Group Letter Ballot, closing 2017-04-16</a:t>
            </a:r>
          </a:p>
          <a:p>
            <a:pPr marL="1085850" lvl="2" indent="-228600">
              <a:defRPr sz="2400"/>
            </a:pPr>
            <a:r>
              <a:rPr dirty="0"/>
              <a:t>Expectation that P802.16s</a:t>
            </a:r>
            <a:r>
              <a:rPr dirty="0" smtClean="0"/>
              <a:t> </a:t>
            </a:r>
            <a:r>
              <a:rPr lang="en-US" dirty="0" smtClean="0"/>
              <a:t>draft content </a:t>
            </a:r>
            <a:r>
              <a:rPr dirty="0" smtClean="0"/>
              <a:t>will </a:t>
            </a:r>
            <a:r>
              <a:rPr dirty="0"/>
              <a:t>be added during ballot</a:t>
            </a:r>
          </a:p>
          <a:p>
            <a:pPr marL="1085850" lvl="2" indent="-228600">
              <a:defRPr sz="2400"/>
            </a:pPr>
            <a:r>
              <a:rPr dirty="0"/>
              <a:t>Schedule indicates</a:t>
            </a:r>
            <a:r>
              <a:rPr dirty="0" smtClean="0"/>
              <a:t> </a:t>
            </a:r>
            <a:r>
              <a:rPr lang="en-US" dirty="0" smtClean="0"/>
              <a:t>submittal to RevCom </a:t>
            </a:r>
            <a:r>
              <a:rPr dirty="0" smtClean="0"/>
              <a:t>in </a:t>
            </a:r>
            <a:r>
              <a:rPr dirty="0"/>
              <a:t>late 2017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ationale (Part 1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Rationale (Part 1)</a:t>
            </a:r>
          </a:p>
        </p:txBody>
      </p:sp>
      <p:sp>
        <p:nvSpPr>
          <p:cNvPr id="128" name="The P802.16s project is the only project underway to amend IEEE 802.16-2012.…"/>
          <p:cNvSpPr>
            <a:spLocks noGrp="1"/>
          </p:cNvSpPr>
          <p:nvPr>
            <p:ph type="body" idx="1"/>
          </p:nvPr>
        </p:nvSpPr>
        <p:spPr>
          <a:xfrm>
            <a:off x="161127" y="1306022"/>
            <a:ext cx="8516196" cy="5257801"/>
          </a:xfrm>
          <a:prstGeom prst="rect">
            <a:avLst/>
          </a:prstGeom>
        </p:spPr>
        <p:txBody>
          <a:bodyPr/>
          <a:lstStyle/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P802.16s project is the only project underway to amend IEEE 802.16-2012</a:t>
            </a:r>
            <a:r>
              <a:rPr dirty="0" smtClean="0"/>
              <a:t>.</a:t>
            </a:r>
            <a:endParaRPr lang="en-US" dirty="0" smtClean="0"/>
          </a:p>
          <a:p>
            <a:pPr marL="1406979" lvl="2" indent="-228600">
              <a:buClr>
                <a:srgbClr val="000000"/>
              </a:buClr>
              <a:defRPr sz="2400"/>
            </a:pPr>
            <a:r>
              <a:rPr lang="en-US" dirty="0" smtClean="0"/>
              <a:t>The extension would be only for P802.16s</a:t>
            </a:r>
            <a:endParaRPr dirty="0" smtClean="0"/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 revision project is well underway and is expected to complete</a:t>
            </a:r>
            <a:r>
              <a:rPr dirty="0" smtClean="0"/>
              <a:t> </a:t>
            </a:r>
            <a:r>
              <a:rPr lang="en-US" dirty="0" smtClean="0"/>
              <a:t>Sponsor Ballot </a:t>
            </a:r>
            <a:r>
              <a:rPr dirty="0" smtClean="0"/>
              <a:t>in </a:t>
            </a:r>
            <a:r>
              <a:rPr lang="en-US" dirty="0" smtClean="0"/>
              <a:t>late </a:t>
            </a:r>
            <a:r>
              <a:rPr dirty="0" smtClean="0"/>
              <a:t>2017</a:t>
            </a:r>
            <a:r>
              <a:rPr dirty="0"/>
              <a:t>, incorporating the content of P802.16s.</a:t>
            </a:r>
            <a:endParaRPr dirty="0" smtClean="0"/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 smtClean="0"/>
              <a:t>Allowing </a:t>
            </a:r>
            <a:r>
              <a:rPr dirty="0"/>
              <a:t>the P802.16s project to complete first will allow for that work to be quickly available to the</a:t>
            </a:r>
            <a:r>
              <a:rPr dirty="0" smtClean="0"/>
              <a:t> </a:t>
            </a:r>
            <a:r>
              <a:rPr lang="en-US" dirty="0" smtClean="0"/>
              <a:t>stakeholders </a:t>
            </a:r>
            <a:r>
              <a:rPr dirty="0" smtClean="0"/>
              <a:t>and </a:t>
            </a:r>
            <a:r>
              <a:rPr dirty="0"/>
              <a:t>also allow the upcoming revision to provide a new clean version of the standard that will remain unamended for at least a few years.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ationale (Part 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Rationale (Part 2)</a:t>
            </a:r>
          </a:p>
        </p:txBody>
      </p:sp>
      <p:sp>
        <p:nvSpPr>
          <p:cNvPr id="131" name="The P802.16s Sponsor Ballot has met the approval ratio requirements, and ballot resolution is expected by July 2017.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0">
              <a:buClr>
                <a:srgbClr val="000000"/>
              </a:buClr>
              <a:buFont typeface="Arial"/>
              <a:buChar char="•"/>
              <a:defRPr sz="3000"/>
            </a:pPr>
            <a:r>
              <a:t>The P802.16s Sponsor Ballot has met the approval ratio requirements, and ballot resolution is expected by July 2017.</a:t>
            </a:r>
          </a:p>
          <a:p>
            <a:pPr marL="0" lvl="1" indent="0">
              <a:buClr>
                <a:srgbClr val="000000"/>
              </a:buClr>
              <a:buFont typeface="Arial"/>
              <a:buChar char="•"/>
              <a:defRPr sz="3000"/>
            </a:pPr>
            <a:r>
              <a:t>Per the SASB Operations Manual (5.4.3.5 “Completion of the standards balloting process and submittal to RevCom”):</a:t>
            </a:r>
          </a:p>
          <a:p>
            <a:pPr marL="1085850" lvl="2" indent="-228600">
              <a:buClr>
                <a:srgbClr val="000000"/>
              </a:buClr>
              <a:defRPr sz="3000"/>
            </a:pPr>
            <a:r>
              <a:t>“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the IEEE has an obligation to the majority to review and publish the proposed standard quickly”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chedule for the Revision (1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(1/2)</a:t>
            </a:r>
          </a:p>
        </p:txBody>
      </p:sp>
      <p:graphicFrame>
        <p:nvGraphicFramePr>
          <p:cNvPr id="134" name="Table"/>
          <p:cNvGraphicFramePr/>
          <p:nvPr/>
        </p:nvGraphicFramePr>
        <p:xfrm>
          <a:off x="350543" y="1118320"/>
          <a:ext cx="8336257" cy="529945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39378"/>
                <a:gridCol w="1029295"/>
                <a:gridCol w="892423"/>
                <a:gridCol w="3550741"/>
                <a:gridCol w="1724420"/>
              </a:tblGrid>
              <a:tr h="278893"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2017-02-17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PAR Authorization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IEEE-SA SB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2017-03-07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pre-D1.0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agreed by WG for WG Letter Ballot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2017-03-24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2017-04-24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#41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2017-05-19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2017-05-31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2017-06-01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1.0 (Session #109)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D1.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3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Editor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(expected to</a:t>
                      </a:r>
                      <a:r>
                        <a:rPr lang="en-US" sz="1300" i="1" baseline="0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incorporate P802.16s draft content)</a:t>
                      </a:r>
                      <a:endParaRPr sz="13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086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 submitted for Mandatory Editorial Coordination (MEC)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Form Sponsor Ballot Group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2017-06-29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#41a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2017-07-06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resolution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meeting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Draft 1.1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2017-07-13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dirty="0"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Additional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resolution, Draft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(Session #110)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2017-07-14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lang="en-US"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802 </a:t>
                      </a:r>
                      <a:r>
                        <a:rPr sz="13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EC </a:t>
                      </a: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Conditional Approval for Sponsor Ballot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25400" marR="254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278893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2017-07-27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#41b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3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25400" marR="254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chedule for the Revision (2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(2/2)</a:t>
            </a:r>
          </a:p>
        </p:txBody>
      </p:sp>
      <p:graphicFrame>
        <p:nvGraphicFramePr>
          <p:cNvPr id="137" name="Table"/>
          <p:cNvGraphicFramePr/>
          <p:nvPr/>
        </p:nvGraphicFramePr>
        <p:xfrm>
          <a:off x="320040" y="1097277"/>
          <a:ext cx="8476486" cy="528824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01196"/>
                <a:gridCol w="1154678"/>
                <a:gridCol w="923024"/>
                <a:gridCol w="3323940"/>
                <a:gridCol w="1973648"/>
              </a:tblGrid>
              <a:tr h="251450"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2017-08-28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2017-09-04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2.0 (Session #111)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2017-10-26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A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2017-10-31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2017-11-07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2017-11-09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2.1 (Session #112)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2017-11-10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EC Conditional Approval for RevCom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2017-11-24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400" b="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Prepared </a:t>
                      </a:r>
                      <a:r>
                        <a:rPr sz="1600"/>
                        <a:t>by</a:t>
                      </a:r>
                      <a:r>
                        <a:t> 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2017-11-27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2017-12-08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B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submit D2.2 to RevCom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43354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2018-01-31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Pre-publication </a:t>
                      </a:r>
                      <a:r>
                        <a:rPr sz="14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preparation </a:t>
                      </a: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and review by Technical Editor and editorial staff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2018-01-30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at RevCom teleconference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507509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2018-02-16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by IEEE-SA ballot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</a:tr>
              <a:tr h="251450"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2018-02-23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18288" marR="18288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publication (approximate date)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18288" marR="18288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Request</a:t>
            </a:r>
          </a:p>
        </p:txBody>
      </p:sp>
      <p:sp>
        <p:nvSpPr>
          <p:cNvPr id="140" name="Text Placehold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 smtClean="0"/>
          </a:p>
          <a:p>
            <a:r>
              <a:rPr lang="en-US" dirty="0" smtClean="0"/>
              <a:t>An extension to the end of 2017 to allow consideration of P802.16s as the fourth amendment to IEEE Std 802.16-2012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1358</Words>
  <Application>Microsoft Macintosh PowerPoint</Application>
  <PresentationFormat>On-screen Show (4:3)</PresentationFormat>
  <Paragraphs>189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Slide 1</vt:lpstr>
      <vt:lpstr>Background: SASB 8.1.2</vt:lpstr>
      <vt:lpstr>Background: P802.16s</vt:lpstr>
      <vt:lpstr>Background: 802.16 Revision</vt:lpstr>
      <vt:lpstr>Rationale (Part 1)</vt:lpstr>
      <vt:lpstr>Rationale (Part 2)</vt:lpstr>
      <vt:lpstr>Schedule for the Revision (1/2)</vt:lpstr>
      <vt:lpstr>Schedule for the Revision (2/2)</vt:lpstr>
      <vt:lpstr>Request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Roger Marks</cp:lastModifiedBy>
  <cp:revision>13</cp:revision>
  <dcterms:created xsi:type="dcterms:W3CDTF">2017-05-13T04:02:03Z</dcterms:created>
  <dcterms:modified xsi:type="dcterms:W3CDTF">2017-05-13T04:04:34Z</dcterms:modified>
</cp:coreProperties>
</file>