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3" r:id="rId1"/>
    <p:sldMasterId id="2147483661" r:id="rId2"/>
    <p:sldMasterId id="2147483662" r:id="rId3"/>
    <p:sldMasterId id="2147483656" r:id="rId4"/>
    <p:sldMasterId id="2147483657" r:id="rId5"/>
    <p:sldMasterId id="2147483658" r:id="rId6"/>
    <p:sldMasterId id="2147483659" r:id="rId7"/>
    <p:sldMasterId id="2147483660" r:id="rId8"/>
    <p:sldMasterId id="2147483664" r:id="rId9"/>
    <p:sldMasterId id="2147483666" r:id="rId10"/>
    <p:sldMasterId id="2147483667" r:id="rId11"/>
    <p:sldMasterId id="2147483668" r:id="rId12"/>
    <p:sldMasterId id="2147483669" r:id="rId13"/>
    <p:sldMasterId id="2147483670" r:id="rId14"/>
  </p:sldMasterIdLst>
  <p:notesMasterIdLst>
    <p:notesMasterId r:id="rId23"/>
  </p:notesMasterIdLst>
  <p:sldIdLst>
    <p:sldId id="257" r:id="rId15"/>
    <p:sldId id="311" r:id="rId16"/>
    <p:sldId id="272" r:id="rId17"/>
    <p:sldId id="312" r:id="rId18"/>
    <p:sldId id="287" r:id="rId19"/>
    <p:sldId id="313" r:id="rId20"/>
    <p:sldId id="314" r:id="rId21"/>
    <p:sldId id="271" r:id="rId22"/>
  </p:sldIdLst>
  <p:sldSz cx="9144000" cy="6858000" type="screen4x3"/>
  <p:notesSz cx="6881813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0973"/>
    <a:srgbClr val="5E243C"/>
    <a:srgbClr val="54C6D3"/>
    <a:srgbClr val="C90044"/>
    <a:srgbClr val="C1DB76"/>
    <a:srgbClr val="A67DAA"/>
    <a:srgbClr val="FFF200"/>
    <a:srgbClr val="00AB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0118" autoAdjust="0"/>
    <p:restoredTop sz="94585" autoAdjust="0"/>
  </p:normalViewPr>
  <p:slideViewPr>
    <p:cSldViewPr snapToGrid="0">
      <p:cViewPr varScale="1">
        <p:scale>
          <a:sx n="75" d="100"/>
          <a:sy n="75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758" y="-90"/>
      </p:cViewPr>
      <p:guideLst>
        <p:guide orient="horz" pos="2928"/>
        <p:guide pos="216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4838"/>
            <a:ext cx="5507037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1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F97D64-639F-49D1-B2BC-C28C66B86D2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A690C-9DCC-4224-ABDB-97CE93B9134A}" type="slidenum">
              <a:rPr lang="en-GB"/>
              <a:pPr/>
              <a:t>0</a:t>
            </a:fld>
            <a:endParaRPr lang="en-GB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80F6E-7312-4EF4-9C75-6867438CD53F}" type="slidenum">
              <a:rPr lang="en-GB"/>
              <a:pPr/>
              <a:t>7</a:t>
            </a:fld>
            <a:endParaRPr lang="en-GB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79EF2-EBC7-49D6-A9A7-B6174CA955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5E6AF-D306-4768-B466-F35664DC9B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5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4500" y="2185988"/>
            <a:ext cx="8248650" cy="1271587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4525" y="6696075"/>
            <a:ext cx="411163" cy="152400"/>
          </a:xfrm>
        </p:spPr>
        <p:txBody>
          <a:bodyPr/>
          <a:lstStyle>
            <a:lvl1pPr>
              <a:defRPr/>
            </a:lvl1pPr>
          </a:lstStyle>
          <a:p>
            <a:fld id="{E0D4459C-7412-4EEF-BEA0-B83386B281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761903-D535-4ADF-B8C3-05AF5879BF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4A7737-A535-47E6-BD80-D44E50B651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082613-12C8-48D6-B781-E668FED288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A94E02-E48B-4459-B480-B2915FAF9A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E120B4-1227-431E-BA77-366F10D754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B0E868-138E-49F9-A956-55AD8603FA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86C728-05D0-474F-84D6-A3E78EFBC3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B2C059-8F10-46C6-AF7F-ABCC470ABB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504D50-3B9B-4C27-8305-1400809E0F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14C0-4D8F-4334-8569-44436998C1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76151E-F9C4-4A68-A045-E67279B3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E39719-FC57-4B2D-BEFB-441A14B57E9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E42B29-53FA-49E8-A594-CAA0666CE7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3562F0-F28C-4BCB-850C-98C4F348FD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4396F2-EA5D-4D0A-81FC-4253528FE4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3D04A1-6085-4487-B78A-7BC81B79C0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ADD200-205A-40E7-961B-F4DBF5DCCE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9896D2-CEF2-47E7-9E05-B27FA1640F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F5ED99-8D91-454D-A847-59B27B9CA8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02E061-B104-43CD-8C13-BB1AB45C01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5785C-484F-4ECC-914D-2FD65D5CD5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03F54-5D8D-4C35-B3C6-BA0DE6B1C9F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633FA2-55DE-47EC-A22F-CD5A60A252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3CF9A-3BB0-4A49-A817-2E7D0D1AC6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32277D-3936-47EF-832D-E4682AA196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8893EB-AB79-4359-9DB8-DD66168BB1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806255-F50B-42E9-B680-05F5EF83802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7989F-62C6-485F-AB08-ED8AB5D428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010ADF-67BF-4725-879F-7CCC418904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FBB5A0-F8E8-4582-A4E5-8C5A481C14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F8B542-9F26-4D34-9F77-5388DA5850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47406-650F-42BC-BFC1-076E7B0DB0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73F486-4EAF-4927-A5F7-4A211D9F900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2181D0-82E7-44F9-8B20-3E697433B1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3AE503-DF67-4F37-A5FE-6990174469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85A903-2966-4464-846B-45DBB152E7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B898BA-5377-43C5-BF21-1C939A812D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785280-B4A0-4D96-80C1-491B134125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362B7F-4049-4A7A-8379-2960F1E8DE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97A3EB4-D8A4-40B2-A320-24C412DAD2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A4BA56-E4D6-4759-86BA-8A28408C202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C6298F-05BB-4386-A8DE-228619E28E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5E888-FB89-40C5-B22C-BA7903EAE6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E6F2B6-6F35-43EF-AA78-29F9C56CE8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127138-2ADA-4E8C-9D02-F4B5321CDB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FA3F4F-4DDF-44DD-8704-64FB477187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0D3FF1-33EC-4D16-A68A-0F8B95CF47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2722563"/>
            <a:ext cx="2062162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4088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25BEB-836F-42B0-83E2-79AA761C53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FDDCE8-7A89-43AA-B374-68DA0562EE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4520D3-9662-414C-815D-1682531D90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7A4551-254D-4AA0-8146-377332F0B8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E9EB2-103B-45CC-8B3B-9F8AA83F81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90B67A-49F2-439C-8BB0-EF9B5D9EE8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9AC54-A846-4697-AC0D-381E48D0A7D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AD5264-F62B-4F16-A86B-2729AB8A15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11FD6D-B5F3-4308-8628-7A12687108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5FFFD5-EE99-4BE7-89A6-7F66289422B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F0C875-334A-4639-9E5A-328D7AA833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BFB46B-D139-47D3-852B-A5F39A506F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EF1564-50E9-4B45-9D3E-B6DA150DEE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88CA6-3325-4256-9D01-550D99EBE7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A3ECC-A939-420F-89C1-8B89E1AE24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7AC36-3573-4A73-A9CA-31316C13E6E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4B989-8F0E-4227-B970-AAB1FA251D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5DB0E-701A-47ED-904C-C7D9556D30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E6D33-2D53-42EF-8FE1-999E3BFAA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DBAD5-2FD2-4E1D-B699-D443A01C3B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2A939-6652-4A1B-825F-D19BF04AEF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64325-18C1-4B42-AB6E-9E9583C81A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86387-A460-4AA7-AC72-593A46D818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FB1A2-7109-438E-8104-56C2755529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FA317-4309-477A-993A-28C0B6C05D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63ABD-91CC-4E99-BBE6-71C6AC5CD1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43C20-632E-4E44-A4EA-72092A9909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EB77D-420C-454C-AB55-284897140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AE563-BA0D-412F-A453-8A8FC0952F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9BCB2-15AB-41DA-906A-9F1D568B6E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707E-B99E-48FD-BFB6-164AFA01B3A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1A824-E7F2-493E-9AC4-85D68638F0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F61D9-0D67-4219-94CC-7684B0031A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9BA8D8-CCC8-4D00-A160-5127D4176D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E78C56-3B18-448A-A129-EC2A4E3355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81C5F2-C900-4CE1-BE98-7458D232A3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E6C14C-9268-4B47-B321-A18D39F1F6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D0D7A8-0C66-4799-B376-6110654922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FF9C29-27DD-4447-B733-66F25713E4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A1425-6AA0-4271-B0B6-92BA5AA91D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34C5B0-3130-4317-8C29-00F9C2354F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428B44-98F5-4B1C-AE8C-31F1845C0E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0FC399-50F4-41E3-B374-AF0E50A24F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5CA44C-F59C-4C8E-B96D-7C9468E4B8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DF0876-6077-40E7-AF86-50C0BFF4BD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C75B0C-DDED-4A83-8516-691791ED01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E1BCA7-3FCD-47BE-8CB9-5EA4821A1E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92EA55-872B-41C1-ABE2-158B9F18F9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28B8E0-A88A-44DA-A6D3-CA559C530C5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BD98C8-6895-4310-AEF4-4D94311C8B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CB079-0AF5-4FFC-97DE-FCDC418A56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2676B3-7AC5-4F57-A859-26DDEAA921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8838E6-A5F6-42CE-851F-3608907261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ED1503-EBE0-4EAD-B32F-2C847FA400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27FB21-CBA4-4D8D-9383-A7D0B208654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9E5106-ACAD-46D2-AF13-CE75B31711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88DEC6-DAB7-4A89-A786-0C7EBB8D24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1C39EB-D83D-44BD-88DB-9EA1606D61F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C90318-986D-40BA-9122-A6231A85DFC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C891A6-7E4A-424C-9286-463EBFA55A1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7EDCC5-633F-4F0E-BDFB-F1776E0D9A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D111D-6836-49AE-A824-B9A6CBB5396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4C23FF-6D7B-48F5-84AA-4EAF791267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84A454-E05D-4EA6-B5E6-F02EAE6DB8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27ED7D-0585-433F-8B39-520BA1BC57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7F5F45-78CC-4B8B-91BC-EFBC37B79E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9DA3FB-5CCE-484E-8B58-F6C451CC4B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CF036A-5A43-4BE1-B86E-DA8DDE1B4C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914CDD-A7B8-4230-8815-4E4C65380A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F9931F-F4A7-4B16-89F4-EB2B65EA16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385681-F568-4BE9-AA6C-5DA84F9DC5A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F12F7-D19B-453E-87C1-2F7343206E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B0F80-8BC7-475E-A853-82F136F5F3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5766FB-DC2E-4699-B43B-1D30856D0E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C025B9-8B52-4A7B-A4EC-AFA17DBAF5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00A1AF-BDB6-408E-A057-BE55D8D73D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0256A5-046A-4CC2-A7AF-2A8553498A6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54FE6A-5D3C-46BF-A984-4BAE1FD17D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626947-1882-4AD2-B267-362A8EE0F16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A30A75-AB91-4F61-AC25-B72F51C7E8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2722563"/>
            <a:ext cx="2062162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4088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D9DBF7-54BC-45E2-99DB-148793DF41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B00C79-C377-4227-A8E3-418F32C4063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FB93B2-4C54-4062-8A80-7EDE15889A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53B3F-5AD9-4A6A-853A-587238859A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E842AF-AE0B-4D1C-8503-EBB4868724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D617C3-A62C-4F6B-A767-2F7C8B4BC4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F25C7F-D23C-488F-9DB5-BCF1702163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7A5E49-4175-4F36-AC57-B79EFEE6457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D163E8-9522-4B7D-8331-F47F7D19E7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93AFD7-2861-44F8-A851-A6CBB881E8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7C3B21-BB67-4F56-8674-F272B2B322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31099D-0119-499C-91E8-BC8DA55342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F3313D-CA38-49B0-BAF5-310D73750C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50" y="3094038"/>
            <a:ext cx="8242300" cy="54927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850" y="4894263"/>
            <a:ext cx="8261350" cy="365125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C0DC5-2023-4BAB-8E52-828B6B1262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7D8DA2-E806-44B9-9F66-D0BB995787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F57282-D3E4-4B36-9DA7-10B9FEB88E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2185988"/>
            <a:ext cx="4048125" cy="127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185988"/>
            <a:ext cx="4048125" cy="127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4F8BE7-8C76-453A-8BDE-54442596E2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083A9C-29C8-4587-B873-4ACA750EF1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AEEEA9-25C2-4FB8-8DE7-15762B7424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D7E883-D016-4702-88BA-AF19A4638B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05AAAD-4CF0-4167-8F2F-2EC1F39EBD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679FF0-BE4C-4B44-A78E-95A606BCE7A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D097C3-DB68-4376-B9C4-14C3FB783A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1270000"/>
            <a:ext cx="2062162" cy="218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1270000"/>
            <a:ext cx="6034088" cy="218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1F2A2B-6FB1-4DCB-9061-646B035FDB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315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EE111E4-664E-4FC0-BFAF-E43917021E4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090C2548-20F3-489E-88E4-4233DD3FEEA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D3970C35-46BB-4C83-8678-22AEE06772F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DF6D1357-25EA-4920-97F6-CF20A2FCC0C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F0290B79-E02F-46FA-B6D4-0A7D27D32A6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3316D891-422C-4D78-B045-D39C8DEA55F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5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305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3E4C5C73-692B-4817-81EB-AB6961B5E8D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13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313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C7B13F7-1E51-47CA-A7AD-F5DE1CD0036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177160" name="Rectangle 8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E90A48EE-D416-4FCA-AE9B-8CBDDCDD031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FBA384A8-CB07-40BE-9C08-3A708B123FC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937783A4-7F64-4D52-8E7E-B12D0531D23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C72CCC55-A941-4568-86E7-90232D1769E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BCD33DF3-BD61-4D60-8AD5-BBEAE6F4A02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270000"/>
            <a:ext cx="82486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2185988"/>
            <a:ext cx="824865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74F2F79E-F7B7-4CC2-8FD2-DDC3C8916F1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824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fcom.org.uk/consult/condocs/59_64ghz/" TargetMode="External"/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992438"/>
            <a:ext cx="8239125" cy="54927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Updates on the </a:t>
            </a:r>
            <a:r>
              <a:rPr lang="en-GB" dirty="0" smtClean="0">
                <a:solidFill>
                  <a:schemeClr val="tx1"/>
                </a:solidFill>
              </a:rPr>
              <a:t>60GHz bands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876800"/>
            <a:ext cx="8207375" cy="738664"/>
          </a:xfrm>
        </p:spPr>
        <p:txBody>
          <a:bodyPr/>
          <a:lstStyle/>
          <a:p>
            <a:r>
              <a:rPr lang="en-GB" dirty="0">
                <a:solidFill>
                  <a:srgbClr val="C90044"/>
                </a:solidFill>
              </a:rPr>
              <a:t>Andy Gowans, SPG, Ofcom UK </a:t>
            </a:r>
          </a:p>
          <a:p>
            <a:r>
              <a:rPr lang="en-GB" dirty="0" smtClean="0">
                <a:solidFill>
                  <a:srgbClr val="C90044"/>
                </a:solidFill>
              </a:rPr>
              <a:t>19</a:t>
            </a:r>
            <a:r>
              <a:rPr lang="en-GB" baseline="30000" dirty="0" smtClean="0">
                <a:solidFill>
                  <a:srgbClr val="C90044"/>
                </a:solidFill>
              </a:rPr>
              <a:t>th</a:t>
            </a:r>
            <a:r>
              <a:rPr lang="en-GB" dirty="0" smtClean="0">
                <a:solidFill>
                  <a:srgbClr val="C90044"/>
                </a:solidFill>
              </a:rPr>
              <a:t> November 2009</a:t>
            </a:r>
            <a:endParaRPr lang="en-GB" dirty="0">
              <a:solidFill>
                <a:srgbClr val="C90044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68313" y="1931988"/>
            <a:ext cx="82073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SzPct val="120000"/>
              <a:buFont typeface="Arial" charset="0"/>
              <a:buNone/>
            </a:pPr>
            <a:r>
              <a:rPr lang="en-GB" sz="1800" dirty="0">
                <a:solidFill>
                  <a:srgbClr val="C90044"/>
                </a:solidFill>
              </a:rPr>
              <a:t>IEEE802 Interim Meeting </a:t>
            </a:r>
            <a:r>
              <a:rPr lang="en-GB" sz="1800" dirty="0" smtClean="0">
                <a:solidFill>
                  <a:srgbClr val="C90044"/>
                </a:solidFill>
              </a:rPr>
              <a:t>Atlanta 19</a:t>
            </a:r>
            <a:r>
              <a:rPr lang="en-GB" sz="1800" baseline="30000" dirty="0" smtClean="0">
                <a:solidFill>
                  <a:srgbClr val="C90044"/>
                </a:solidFill>
              </a:rPr>
              <a:t>th</a:t>
            </a:r>
            <a:r>
              <a:rPr lang="en-GB" sz="1800" dirty="0" smtClean="0">
                <a:solidFill>
                  <a:srgbClr val="C90044"/>
                </a:solidFill>
              </a:rPr>
              <a:t> November </a:t>
            </a:r>
            <a:r>
              <a:rPr lang="en-GB" sz="1800" dirty="0">
                <a:solidFill>
                  <a:srgbClr val="C90044"/>
                </a:solidFill>
              </a:rPr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08860-F306-4DDC-854F-DA322D121855}" type="slidenum">
              <a:rPr lang="en-GB"/>
              <a:pPr/>
              <a:t>1</a:t>
            </a:fld>
            <a:endParaRPr lang="en-GB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Contents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4500" y="1819275"/>
            <a:ext cx="8248650" cy="3693319"/>
          </a:xfrm>
        </p:spPr>
        <p:txBody>
          <a:bodyPr/>
          <a:lstStyle/>
          <a:p>
            <a:r>
              <a:rPr lang="en-GB" sz="2000" b="1" dirty="0" smtClean="0">
                <a:solidFill>
                  <a:srgbClr val="ED0973"/>
                </a:solidFill>
              </a:rPr>
              <a:t>Current EC </a:t>
            </a:r>
            <a:r>
              <a:rPr lang="en-GB" sz="2000" b="1" dirty="0" smtClean="0">
                <a:solidFill>
                  <a:srgbClr val="ED0973"/>
                </a:solidFill>
              </a:rPr>
              <a:t>SRD </a:t>
            </a:r>
            <a:r>
              <a:rPr lang="en-GB" sz="2000" b="1" dirty="0" smtClean="0">
                <a:solidFill>
                  <a:srgbClr val="ED0973"/>
                </a:solidFill>
              </a:rPr>
              <a:t>Decision </a:t>
            </a:r>
            <a:endParaRPr lang="en-GB" sz="2000" b="1" dirty="0">
              <a:solidFill>
                <a:srgbClr val="ED0973"/>
              </a:solidFill>
            </a:endParaRP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Multi Gigabit Wireless Systems (MGWS) </a:t>
            </a: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General SRD</a:t>
            </a:r>
            <a:endParaRPr lang="en-GB" sz="2000" b="1" dirty="0">
              <a:solidFill>
                <a:srgbClr val="ED0973"/>
              </a:solidFill>
            </a:endParaRPr>
          </a:p>
          <a:p>
            <a:endParaRPr lang="en-GB" sz="2000" b="1" dirty="0">
              <a:solidFill>
                <a:srgbClr val="C90044"/>
              </a:solidFill>
            </a:endParaRPr>
          </a:p>
          <a:p>
            <a:r>
              <a:rPr lang="en-GB" sz="2000" b="1" dirty="0" smtClean="0"/>
              <a:t>Work on amendments </a:t>
            </a:r>
            <a:r>
              <a:rPr lang="en-GB" sz="2000" b="1" dirty="0"/>
              <a:t>to the EC </a:t>
            </a:r>
            <a:r>
              <a:rPr lang="en-GB" sz="2000" b="1" dirty="0" smtClean="0"/>
              <a:t>Decision</a:t>
            </a:r>
          </a:p>
          <a:p>
            <a:pPr lvl="1"/>
            <a:r>
              <a:rPr lang="en-GB" sz="2000" b="1" dirty="0" smtClean="0"/>
              <a:t>EC mandate</a:t>
            </a:r>
          </a:p>
          <a:p>
            <a:pPr lvl="1"/>
            <a:r>
              <a:rPr lang="en-GB" sz="2000" b="1" dirty="0" smtClean="0"/>
              <a:t>CEPT Studies</a:t>
            </a: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 smtClean="0"/>
              <a:t>Outdoor Fixed PtP in 60GHz  </a:t>
            </a:r>
            <a:endParaRPr lang="en-GB" sz="2000" b="1" dirty="0"/>
          </a:p>
          <a:p>
            <a:pPr lvl="1"/>
            <a:r>
              <a:rPr lang="en-GB" sz="2000" b="1" dirty="0" smtClean="0"/>
              <a:t>57 – 59 GHz </a:t>
            </a:r>
            <a:endParaRPr lang="en-GB" sz="2000" b="1" dirty="0"/>
          </a:p>
          <a:p>
            <a:pPr lvl="1"/>
            <a:r>
              <a:rPr lang="en-GB" sz="2000" b="1" dirty="0" smtClean="0"/>
              <a:t>59 – 64 GHz</a:t>
            </a:r>
          </a:p>
          <a:p>
            <a:pPr lvl="1"/>
            <a:r>
              <a:rPr lang="en-GB" sz="2000" b="1" dirty="0" smtClean="0"/>
              <a:t>64 – 66 GHz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0F2A-B302-4B9F-8541-F5AA0A447FA5}" type="slidenum">
              <a:rPr lang="en-GB"/>
              <a:pPr/>
              <a:t>2</a:t>
            </a:fld>
            <a:endParaRPr lang="en-GB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8" y="1598613"/>
            <a:ext cx="8248650" cy="2462213"/>
          </a:xfrm>
        </p:spPr>
        <p:txBody>
          <a:bodyPr/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endParaRPr lang="en-GB" sz="2000" b="1" dirty="0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781050"/>
            <a:ext cx="6745288" cy="492443"/>
          </a:xfrm>
        </p:spPr>
        <p:txBody>
          <a:bodyPr/>
          <a:lstStyle/>
          <a:p>
            <a:r>
              <a:rPr lang="en-GB" sz="3200" b="0" dirty="0" smtClean="0"/>
              <a:t>Current EC </a:t>
            </a:r>
            <a:r>
              <a:rPr lang="en-GB" sz="3200" b="0" dirty="0" smtClean="0"/>
              <a:t>SRD </a:t>
            </a:r>
            <a:r>
              <a:rPr lang="en-GB" sz="3200" b="0" dirty="0" smtClean="0"/>
              <a:t>Decision </a:t>
            </a:r>
            <a:endParaRPr lang="en-GB" sz="32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8898" y="1397000"/>
          <a:ext cx="8928102" cy="455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17"/>
                <a:gridCol w="1488017"/>
                <a:gridCol w="1488017"/>
                <a:gridCol w="1488017"/>
                <a:gridCol w="1488017"/>
                <a:gridCol w="1488017"/>
              </a:tblGrid>
              <a:tr h="14052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Type of short-range device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Frequency band 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strength 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Power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limit / field 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limit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/ power density limit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Additional parameters / spectrum access and mitigation requirements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Other usage restrictions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</a:rPr>
                        <a:t>Implementation deadline</a:t>
                      </a:r>
                      <a:endParaRPr lang="en-GB" sz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439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Wideband data transmission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systems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57,0 –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66,0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GHz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40 dBm e.i.r.p.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and 13 dBm/MHz e.i.r.p. density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Outdoor applications are excluded</a:t>
                      </a:r>
                      <a:endParaRPr lang="en-GB" sz="12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 November 2009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439">
                <a:tc vMerge="1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25 dBm e.i.r.p.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and -2 dBm/MHz e.i.r.p. density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Fixed outdoor installations are excluded</a:t>
                      </a:r>
                      <a:endParaRPr lang="en-GB" sz="12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 November 2009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315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Non-specific short-range devices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61,0 - 61,5 GHz 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100 mW e.i.r.p.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 October 2008</a:t>
                      </a:r>
                      <a:endParaRPr lang="en-GB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6083300"/>
            <a:ext cx="6312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All these bands are licence exempt in the UK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08860-F306-4DDC-854F-DA322D121855}" type="slidenum">
              <a:rPr lang="en-GB"/>
              <a:pPr/>
              <a:t>3</a:t>
            </a:fld>
            <a:endParaRPr lang="en-GB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4500" y="1819275"/>
            <a:ext cx="8248650" cy="3693319"/>
          </a:xfrm>
        </p:spPr>
        <p:txBody>
          <a:bodyPr/>
          <a:lstStyle/>
          <a:p>
            <a:r>
              <a:rPr lang="en-GB" sz="2000" b="1" dirty="0" smtClean="0"/>
              <a:t>Current EC SRD Decision </a:t>
            </a:r>
            <a:endParaRPr lang="en-GB" sz="2000" b="1" dirty="0"/>
          </a:p>
          <a:p>
            <a:pPr lvl="1"/>
            <a:r>
              <a:rPr lang="en-GB" sz="2000" b="1" dirty="0" smtClean="0"/>
              <a:t>Multi Gigabit Wireless Systems (MGWS) </a:t>
            </a:r>
          </a:p>
          <a:p>
            <a:pPr lvl="1"/>
            <a:r>
              <a:rPr lang="en-GB" sz="2000" b="1" dirty="0" smtClean="0"/>
              <a:t>General SRD</a:t>
            </a:r>
            <a:endParaRPr lang="en-GB" sz="2000" b="1" dirty="0"/>
          </a:p>
          <a:p>
            <a:endParaRPr lang="en-GB" sz="2000" b="1" dirty="0">
              <a:solidFill>
                <a:srgbClr val="C90044"/>
              </a:solidFill>
            </a:endParaRPr>
          </a:p>
          <a:p>
            <a:r>
              <a:rPr lang="en-GB" sz="2000" b="1" dirty="0" smtClean="0">
                <a:solidFill>
                  <a:srgbClr val="ED0973"/>
                </a:solidFill>
              </a:rPr>
              <a:t>Work on amendments </a:t>
            </a:r>
            <a:r>
              <a:rPr lang="en-GB" sz="2000" b="1" dirty="0">
                <a:solidFill>
                  <a:srgbClr val="ED0973"/>
                </a:solidFill>
              </a:rPr>
              <a:t>to the EC </a:t>
            </a:r>
            <a:r>
              <a:rPr lang="en-GB" sz="2000" b="1" dirty="0" smtClean="0">
                <a:solidFill>
                  <a:srgbClr val="ED0973"/>
                </a:solidFill>
              </a:rPr>
              <a:t>Decision</a:t>
            </a: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EC mandate</a:t>
            </a: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CEPT studies</a:t>
            </a:r>
            <a:endParaRPr lang="en-GB" sz="2000" b="1" dirty="0">
              <a:solidFill>
                <a:srgbClr val="ED0973"/>
              </a:solidFill>
            </a:endParaRPr>
          </a:p>
          <a:p>
            <a:endParaRPr lang="en-GB" sz="2000" b="1" dirty="0">
              <a:solidFill>
                <a:srgbClr val="C90044"/>
              </a:solidFill>
            </a:endParaRPr>
          </a:p>
          <a:p>
            <a:r>
              <a:rPr lang="en-GB" sz="2000" b="1" dirty="0" smtClean="0"/>
              <a:t>Outdoor Fixed PtP in 60GHz  </a:t>
            </a:r>
            <a:endParaRPr lang="en-GB" sz="2000" b="1" dirty="0"/>
          </a:p>
          <a:p>
            <a:pPr lvl="1"/>
            <a:r>
              <a:rPr lang="en-GB" sz="2000" b="1" dirty="0" smtClean="0"/>
              <a:t>57 – 59 GHz </a:t>
            </a:r>
            <a:endParaRPr lang="en-GB" sz="2000" b="1" dirty="0"/>
          </a:p>
          <a:p>
            <a:pPr lvl="1"/>
            <a:r>
              <a:rPr lang="en-GB" sz="2000" b="1" dirty="0" smtClean="0"/>
              <a:t>59 – 64 GHz</a:t>
            </a:r>
          </a:p>
          <a:p>
            <a:pPr lvl="1"/>
            <a:r>
              <a:rPr lang="en-GB" sz="2000" b="1" dirty="0" smtClean="0"/>
              <a:t>64 – 66 GHz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44084-6C4F-48B6-8C92-2258160F9AD2}" type="slidenum">
              <a:rPr lang="en-GB"/>
              <a:pPr/>
              <a:t>4</a:t>
            </a:fld>
            <a:endParaRPr lang="en-GB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48650" cy="4431983"/>
          </a:xfrm>
        </p:spPr>
        <p:txBody>
          <a:bodyPr/>
          <a:lstStyle/>
          <a:p>
            <a:pPr marL="304800" indent="-304800"/>
            <a:r>
              <a:rPr lang="en-GB" b="1" dirty="0" smtClean="0"/>
              <a:t>Rolling yearly mandate from EC to CEPT To review EC SRD Decision</a:t>
            </a:r>
          </a:p>
          <a:p>
            <a:pPr marL="304800" indent="-304800"/>
            <a:endParaRPr lang="en-GB" dirty="0" smtClean="0"/>
          </a:p>
          <a:p>
            <a:pPr marL="304800" indent="-304800"/>
            <a:r>
              <a:rPr lang="en-GB" dirty="0" smtClean="0"/>
              <a:t>CEPT through SRD maintenance group looking to review :</a:t>
            </a:r>
            <a:endParaRPr lang="en-GB" dirty="0" smtClean="0"/>
          </a:p>
          <a:p>
            <a:pPr marL="568325" lvl="1" indent="-304800"/>
            <a:r>
              <a:rPr lang="en-GB" dirty="0" smtClean="0"/>
              <a:t>MGWS allocation to have one power level (40dBm EIRP) and no fixed outdoor usage.</a:t>
            </a:r>
          </a:p>
          <a:p>
            <a:pPr marL="568325" lvl="1" indent="-304800"/>
            <a:r>
              <a:rPr lang="en-GB" dirty="0" smtClean="0"/>
              <a:t>Power increase and extend frequencies for Generic SRD allocation </a:t>
            </a:r>
          </a:p>
          <a:p>
            <a:pPr marL="568325" lvl="1" indent="-304800"/>
            <a:r>
              <a:rPr lang="en-GB" dirty="0" smtClean="0"/>
              <a:t>May combine into one regulation with a transmit power, EIRP and </a:t>
            </a:r>
            <a:r>
              <a:rPr lang="en-GB" dirty="0" err="1" smtClean="0"/>
              <a:t>psd</a:t>
            </a:r>
            <a:r>
              <a:rPr lang="en-GB" dirty="0" smtClean="0"/>
              <a:t> limits.</a:t>
            </a:r>
          </a:p>
          <a:p>
            <a:pPr marL="568325" lvl="1" indent="-304800"/>
            <a:r>
              <a:rPr lang="en-GB" dirty="0" smtClean="0"/>
              <a:t>Will also be reflected in ECC Recommendation 70-03.</a:t>
            </a:r>
            <a:endParaRPr lang="en-GB" dirty="0"/>
          </a:p>
          <a:p>
            <a:pPr marL="1114425" lvl="3" indent="-304800"/>
            <a:endParaRPr lang="en-GB" dirty="0"/>
          </a:p>
          <a:p>
            <a:pPr marL="304800" indent="-304800"/>
            <a:r>
              <a:rPr lang="en-GB" dirty="0" smtClean="0"/>
              <a:t>Relevant Reports </a:t>
            </a:r>
          </a:p>
          <a:p>
            <a:pPr marL="568325" lvl="1" indent="-304800"/>
            <a:r>
              <a:rPr lang="en-GB" dirty="0" smtClean="0"/>
              <a:t>CEPT Report 35</a:t>
            </a:r>
            <a:endParaRPr lang="en-GB" dirty="0" smtClean="0"/>
          </a:p>
          <a:p>
            <a:pPr marL="568325" lvl="1" indent="-304800"/>
            <a:r>
              <a:rPr lang="en-GB" dirty="0" smtClean="0"/>
              <a:t>Fixed PtP and generic SRD MGWS systems see ECC Report 114</a:t>
            </a:r>
          </a:p>
          <a:p>
            <a:pPr marL="568325" lvl="1" indent="-304800"/>
            <a:r>
              <a:rPr lang="en-GB" dirty="0" smtClean="0"/>
              <a:t>Fixed </a:t>
            </a:r>
            <a:r>
              <a:rPr lang="en-GB" dirty="0" smtClean="0"/>
              <a:t>PtP, MGWS and ITS systems in 63 – 64 GHz band ECC Report 113.</a:t>
            </a:r>
          </a:p>
          <a:p>
            <a:pPr marL="568325" lvl="1" indent="-304800"/>
            <a:endParaRPr lang="en-GB" dirty="0" smtClean="0"/>
          </a:p>
          <a:p>
            <a:pPr marL="304800" indent="-304800"/>
            <a:r>
              <a:rPr lang="en-GB" dirty="0" smtClean="0"/>
              <a:t>Relevant ETSI Standards</a:t>
            </a:r>
          </a:p>
          <a:p>
            <a:pPr marL="304800" indent="-304800"/>
            <a:endParaRPr lang="en-GB" dirty="0" smtClean="0"/>
          </a:p>
          <a:p>
            <a:pPr marL="568325" lvl="1" indent="-304800"/>
            <a:r>
              <a:rPr lang="en-GB" dirty="0" smtClean="0"/>
              <a:t>EN 302 567 - MGWS</a:t>
            </a:r>
          </a:p>
          <a:p>
            <a:pPr marL="568325" lvl="1" indent="-304800">
              <a:buNone/>
            </a:pPr>
            <a:endParaRPr lang="en-GB" dirty="0" smtClean="0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839788"/>
            <a:ext cx="8248650" cy="369332"/>
          </a:xfrm>
        </p:spPr>
        <p:txBody>
          <a:bodyPr/>
          <a:lstStyle/>
          <a:p>
            <a:r>
              <a:rPr lang="en-GB" dirty="0"/>
              <a:t>Amendments to the </a:t>
            </a:r>
            <a:r>
              <a:rPr lang="en-GB" dirty="0" smtClean="0"/>
              <a:t>current EC </a:t>
            </a:r>
            <a:r>
              <a:rPr lang="en-GB" dirty="0"/>
              <a:t>SRD Decision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08860-F306-4DDC-854F-DA322D121855}" type="slidenum">
              <a:rPr lang="en-GB"/>
              <a:pPr/>
              <a:t>5</a:t>
            </a:fld>
            <a:endParaRPr lang="en-GB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4500" y="1819275"/>
            <a:ext cx="8248650" cy="3693319"/>
          </a:xfrm>
        </p:spPr>
        <p:txBody>
          <a:bodyPr/>
          <a:lstStyle/>
          <a:p>
            <a:r>
              <a:rPr lang="en-GB" sz="2000" b="1" dirty="0" smtClean="0"/>
              <a:t>Current EC SRD Decision </a:t>
            </a:r>
            <a:endParaRPr lang="en-GB" sz="2000" b="1" dirty="0"/>
          </a:p>
          <a:p>
            <a:pPr lvl="1"/>
            <a:r>
              <a:rPr lang="en-GB" sz="2000" b="1" dirty="0" smtClean="0"/>
              <a:t>Multi Gigabit Wireless Systems (MGWS) </a:t>
            </a:r>
          </a:p>
          <a:p>
            <a:pPr lvl="1"/>
            <a:r>
              <a:rPr lang="en-GB" sz="2000" b="1" dirty="0" smtClean="0"/>
              <a:t>General SRD</a:t>
            </a:r>
            <a:endParaRPr lang="en-GB" sz="2000" b="1" dirty="0"/>
          </a:p>
          <a:p>
            <a:endParaRPr lang="en-GB" sz="2000" b="1" dirty="0">
              <a:solidFill>
                <a:srgbClr val="C90044"/>
              </a:solidFill>
            </a:endParaRPr>
          </a:p>
          <a:p>
            <a:r>
              <a:rPr lang="en-GB" sz="2000" b="1" dirty="0" smtClean="0"/>
              <a:t>Work on amendments </a:t>
            </a:r>
            <a:r>
              <a:rPr lang="en-GB" sz="2000" b="1" dirty="0"/>
              <a:t>to the EC </a:t>
            </a:r>
            <a:r>
              <a:rPr lang="en-GB" sz="2000" b="1" dirty="0" smtClean="0"/>
              <a:t>Decision</a:t>
            </a:r>
          </a:p>
          <a:p>
            <a:pPr lvl="1"/>
            <a:r>
              <a:rPr lang="en-GB" sz="2000" b="1" dirty="0" smtClean="0"/>
              <a:t>EC mandate</a:t>
            </a:r>
          </a:p>
          <a:p>
            <a:pPr lvl="1"/>
            <a:r>
              <a:rPr lang="en-GB" sz="2000" b="1" dirty="0" smtClean="0"/>
              <a:t>CEPT studies</a:t>
            </a:r>
            <a:endParaRPr lang="en-GB" sz="2000" b="1" dirty="0"/>
          </a:p>
          <a:p>
            <a:endParaRPr lang="en-GB" sz="2000" b="1" dirty="0">
              <a:solidFill>
                <a:srgbClr val="C90044"/>
              </a:solidFill>
            </a:endParaRPr>
          </a:p>
          <a:p>
            <a:r>
              <a:rPr lang="en-GB" sz="2000" b="1" dirty="0" smtClean="0">
                <a:solidFill>
                  <a:srgbClr val="ED0973"/>
                </a:solidFill>
              </a:rPr>
              <a:t>Outdoor Fixed PtP in 60GHz  </a:t>
            </a:r>
            <a:endParaRPr lang="en-GB" sz="2000" b="1" dirty="0">
              <a:solidFill>
                <a:srgbClr val="ED0973"/>
              </a:solidFill>
            </a:endParaRP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57 – 59 GHz </a:t>
            </a:r>
            <a:endParaRPr lang="en-GB" sz="2000" b="1" dirty="0">
              <a:solidFill>
                <a:srgbClr val="ED0973"/>
              </a:solidFill>
            </a:endParaRP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59 – 64 GHz</a:t>
            </a:r>
          </a:p>
          <a:p>
            <a:pPr lvl="1"/>
            <a:r>
              <a:rPr lang="en-GB" sz="2000" b="1" dirty="0" smtClean="0">
                <a:solidFill>
                  <a:srgbClr val="ED0973"/>
                </a:solidFill>
              </a:rPr>
              <a:t>64 – 66 GHz</a:t>
            </a:r>
            <a:endParaRPr lang="en-GB" sz="2000" b="1" dirty="0">
              <a:solidFill>
                <a:srgbClr val="ED097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44084-6C4F-48B6-8C92-2258160F9AD2}" type="slidenum">
              <a:rPr lang="en-GB"/>
              <a:pPr/>
              <a:t>6</a:t>
            </a:fld>
            <a:endParaRPr lang="en-GB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48650" cy="4924425"/>
          </a:xfrm>
        </p:spPr>
        <p:txBody>
          <a:bodyPr/>
          <a:lstStyle/>
          <a:p>
            <a:pPr marL="304800" indent="-304800"/>
            <a:r>
              <a:rPr lang="en-GB" dirty="0" smtClean="0"/>
              <a:t>57 – 59 GHz</a:t>
            </a:r>
          </a:p>
          <a:p>
            <a:pPr marL="568325" lvl="1" indent="-304800"/>
            <a:r>
              <a:rPr lang="en-GB" dirty="0" smtClean="0"/>
              <a:t>ECC Recommendation (09)-01</a:t>
            </a:r>
          </a:p>
          <a:p>
            <a:pPr marL="568325" lvl="1" indent="-304800"/>
            <a:r>
              <a:rPr lang="en-GB" dirty="0" smtClean="0"/>
              <a:t>Power levels  55dBm EIRP, 10dBm Power level and min antenna gain 30dBi</a:t>
            </a:r>
            <a:endParaRPr lang="en-GB" dirty="0" smtClean="0"/>
          </a:p>
          <a:p>
            <a:pPr marL="568325" lvl="1" indent="-304800"/>
            <a:r>
              <a:rPr lang="en-GB" dirty="0" smtClean="0"/>
              <a:t>UK </a:t>
            </a:r>
            <a:r>
              <a:rPr lang="en-GB" dirty="0" smtClean="0"/>
              <a:t> licence exempt  regime see IR 2000 for technical requirements</a:t>
            </a:r>
            <a:endParaRPr lang="en-GB" dirty="0" smtClean="0"/>
          </a:p>
          <a:p>
            <a:pPr marL="304800" indent="-304800"/>
            <a:endParaRPr lang="en-GB" dirty="0" smtClean="0"/>
          </a:p>
          <a:p>
            <a:pPr marL="304800" indent="-304800"/>
            <a:r>
              <a:rPr lang="en-GB" dirty="0" smtClean="0"/>
              <a:t>59 – 64 GHz </a:t>
            </a:r>
            <a:endParaRPr lang="en-GB" dirty="0" smtClean="0"/>
          </a:p>
          <a:p>
            <a:pPr marL="568325" lvl="1" indent="-304800"/>
            <a:r>
              <a:rPr lang="en-GB" dirty="0" smtClean="0"/>
              <a:t>ECC Recommendation (09)-</a:t>
            </a:r>
            <a:r>
              <a:rPr lang="en-GB" dirty="0" smtClean="0"/>
              <a:t>01 </a:t>
            </a:r>
          </a:p>
          <a:p>
            <a:pPr marL="568325" lvl="1" indent="-304800"/>
            <a:r>
              <a:rPr lang="en-GB" dirty="0" smtClean="0"/>
              <a:t>Power levels  55dBm EIRP, 10dBm </a:t>
            </a:r>
            <a:r>
              <a:rPr lang="en-GB" dirty="0" err="1" smtClean="0"/>
              <a:t>Tx</a:t>
            </a:r>
            <a:r>
              <a:rPr lang="en-GB" dirty="0" smtClean="0"/>
              <a:t> Power with </a:t>
            </a:r>
            <a:r>
              <a:rPr lang="en-GB" dirty="0" smtClean="0"/>
              <a:t>min antenna gain </a:t>
            </a:r>
            <a:r>
              <a:rPr lang="en-GB" dirty="0" smtClean="0"/>
              <a:t>30dBi</a:t>
            </a:r>
          </a:p>
          <a:p>
            <a:pPr marL="568325" lvl="1" indent="-304800"/>
            <a:r>
              <a:rPr lang="en-GB" dirty="0" smtClean="0"/>
              <a:t>UK Consultation </a:t>
            </a:r>
            <a:endParaRPr lang="en-GB" dirty="0" smtClean="0"/>
          </a:p>
          <a:p>
            <a:pPr marL="839788" lvl="2" indent="-304800"/>
            <a:r>
              <a:rPr lang="en-GB" dirty="0" smtClean="0"/>
              <a:t>proposals for this band see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 smtClean="0">
                <a:hlinkClick r:id="rId2"/>
              </a:rPr>
              <a:t>://www.ofcom.org.uk/consult/condocs/59_64ghz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839788" lvl="2" indent="-304800"/>
            <a:r>
              <a:rPr lang="en-GB" dirty="0" smtClean="0"/>
              <a:t>Proposing licence exemption </a:t>
            </a:r>
          </a:p>
          <a:p>
            <a:pPr marL="839788" lvl="2" indent="-304800"/>
            <a:r>
              <a:rPr lang="en-GB" dirty="0" smtClean="0"/>
              <a:t>55 dBm EIRP &amp; 10dBm </a:t>
            </a:r>
            <a:r>
              <a:rPr lang="en-GB" dirty="0" err="1" smtClean="0"/>
              <a:t>Tx</a:t>
            </a:r>
            <a:r>
              <a:rPr lang="en-GB" dirty="0" smtClean="0"/>
              <a:t> Power </a:t>
            </a:r>
          </a:p>
          <a:p>
            <a:pPr marL="1114425" lvl="3" indent="-304800"/>
            <a:endParaRPr lang="en-GB" dirty="0"/>
          </a:p>
          <a:p>
            <a:pPr marL="304800" indent="-304800"/>
            <a:r>
              <a:rPr lang="en-GB" dirty="0" smtClean="0"/>
              <a:t>64 – 66 GHz</a:t>
            </a:r>
            <a:r>
              <a:rPr lang="en-GB" dirty="0" smtClean="0"/>
              <a:t> </a:t>
            </a:r>
          </a:p>
          <a:p>
            <a:pPr marL="568325" lvl="1" indent="-304800"/>
            <a:r>
              <a:rPr lang="en-GB" dirty="0" smtClean="0"/>
              <a:t>ECC Recommendation (</a:t>
            </a:r>
            <a:r>
              <a:rPr lang="en-GB" dirty="0" smtClean="0"/>
              <a:t>05)-02  </a:t>
            </a:r>
            <a:endParaRPr lang="en-GB" dirty="0" smtClean="0"/>
          </a:p>
          <a:p>
            <a:pPr marL="568325" lvl="1" indent="-304800"/>
            <a:r>
              <a:rPr lang="en-GB" dirty="0" smtClean="0"/>
              <a:t>UK </a:t>
            </a:r>
            <a:r>
              <a:rPr lang="en-GB" dirty="0" smtClean="0"/>
              <a:t>have light licence regime in this band. See IR2000 for</a:t>
            </a:r>
            <a:r>
              <a:rPr lang="en-GB" dirty="0" smtClean="0"/>
              <a:t> technical </a:t>
            </a:r>
            <a:r>
              <a:rPr lang="en-GB" dirty="0" smtClean="0"/>
              <a:t>requirements.</a:t>
            </a:r>
          </a:p>
          <a:p>
            <a:pPr marL="568325" lvl="1" indent="-304800"/>
            <a:endParaRPr lang="en-GB" dirty="0" smtClean="0"/>
          </a:p>
          <a:p>
            <a:pPr marL="304800" indent="-304800"/>
            <a:r>
              <a:rPr lang="en-GB" dirty="0" smtClean="0"/>
              <a:t>Relevant ETSI Standards</a:t>
            </a:r>
          </a:p>
          <a:p>
            <a:pPr marL="568325" lvl="1" indent="-304800"/>
            <a:r>
              <a:rPr lang="en-GB" dirty="0" smtClean="0"/>
              <a:t>EN 302 217 </a:t>
            </a:r>
          </a:p>
          <a:p>
            <a:pPr marL="568325" lvl="1" indent="-304800">
              <a:buNone/>
            </a:pPr>
            <a:endParaRPr lang="en-GB" dirty="0" smtClean="0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839788"/>
            <a:ext cx="8248650" cy="369332"/>
          </a:xfrm>
        </p:spPr>
        <p:txBody>
          <a:bodyPr/>
          <a:lstStyle/>
          <a:p>
            <a:r>
              <a:rPr lang="en-GB" dirty="0" smtClean="0"/>
              <a:t>Outdoor PtP regulations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992438"/>
            <a:ext cx="8239125" cy="549275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andrew.gowans@ofcom.org.uk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Ofcom Template - Oct 2007">
  <a:themeElements>
    <a:clrScheme name="6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6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6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Ofcom Template - Oct 2007">
  <a:themeElements>
    <a:clrScheme name="7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7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7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Ofcom Template - Oct 2007">
  <a:themeElements>
    <a:clrScheme name="8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8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8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Ofcom Template - Oct 2007">
  <a:themeElements>
    <a:clrScheme name="9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9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9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Ofcom Template - Oct 2007">
  <a:themeElements>
    <a:clrScheme name="10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10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0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com Template - Oct 2007">
  <a:themeElements>
    <a:clrScheme name="1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1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Ofcom Template - Oct 2007">
  <a:themeElements>
    <a:clrScheme name="2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2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Ofcom Template - Oct 2007">
  <a:themeElements>
    <a:clrScheme name="3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3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Ofcom Template - Oct 2007">
  <a:themeElements>
    <a:clrScheme name="4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4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4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Ofcom Template - Oct 2007">
  <a:themeElements>
    <a:clrScheme name="5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5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5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External">
  <a:themeElements>
    <a:clrScheme name="External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Extern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xternal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487</Words>
  <Application>Microsoft Office PowerPoint</Application>
  <PresentationFormat>On-screen Show (4:3)</PresentationFormat>
  <Paragraphs>117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2_Custom Design</vt:lpstr>
      <vt:lpstr>Custom Design</vt:lpstr>
      <vt:lpstr>1_Custom Design</vt:lpstr>
      <vt:lpstr>1_Ofcom Template - Oct 2007</vt:lpstr>
      <vt:lpstr>2_Ofcom Template - Oct 2007</vt:lpstr>
      <vt:lpstr>3_Ofcom Template - Oct 2007</vt:lpstr>
      <vt:lpstr>4_Ofcom Template - Oct 2007</vt:lpstr>
      <vt:lpstr>5_Ofcom Template - Oct 2007</vt:lpstr>
      <vt:lpstr>External</vt:lpstr>
      <vt:lpstr>6_Ofcom Template - Oct 2007</vt:lpstr>
      <vt:lpstr>7_Ofcom Template - Oct 2007</vt:lpstr>
      <vt:lpstr>8_Ofcom Template - Oct 2007</vt:lpstr>
      <vt:lpstr>9_Ofcom Template - Oct 2007</vt:lpstr>
      <vt:lpstr>10_Ofcom Template - Oct 2007</vt:lpstr>
      <vt:lpstr>Updates on the 60GHz bands</vt:lpstr>
      <vt:lpstr>Contents</vt:lpstr>
      <vt:lpstr>Current EC SRD Decision </vt:lpstr>
      <vt:lpstr>Contents</vt:lpstr>
      <vt:lpstr>Amendments to the current EC SRD Decision</vt:lpstr>
      <vt:lpstr>Contents</vt:lpstr>
      <vt:lpstr>Outdoor PtP regulations </vt:lpstr>
      <vt:lpstr>andrew.gowans@ofcom.org.uk</vt:lpstr>
    </vt:vector>
  </TitlesOfParts>
  <Company>OFCOM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document (Arial 36pt bold Purple)</dc:title>
  <dc:creator>Ofcom</dc:creator>
  <cp:lastModifiedBy>Andrew.Gowans</cp:lastModifiedBy>
  <cp:revision>48</cp:revision>
  <dcterms:created xsi:type="dcterms:W3CDTF">2007-11-26T14:28:39Z</dcterms:created>
  <dcterms:modified xsi:type="dcterms:W3CDTF">2009-11-19T19:19:43Z</dcterms:modified>
</cp:coreProperties>
</file>