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96" r:id="rId1"/>
  </p:sldMasterIdLst>
  <p:notesMasterIdLst>
    <p:notesMasterId r:id="rId22"/>
  </p:notesMasterIdLst>
  <p:handoutMasterIdLst>
    <p:handoutMasterId r:id="rId23"/>
  </p:handoutMasterIdLst>
  <p:sldIdLst>
    <p:sldId id="257" r:id="rId2"/>
    <p:sldId id="281" r:id="rId3"/>
    <p:sldId id="259" r:id="rId4"/>
    <p:sldId id="272" r:id="rId5"/>
    <p:sldId id="279" r:id="rId6"/>
    <p:sldId id="282" r:id="rId7"/>
    <p:sldId id="285" r:id="rId8"/>
    <p:sldId id="286" r:id="rId9"/>
    <p:sldId id="287" r:id="rId10"/>
    <p:sldId id="288" r:id="rId11"/>
    <p:sldId id="289" r:id="rId12"/>
    <p:sldId id="290" r:id="rId13"/>
    <p:sldId id="291" r:id="rId14"/>
    <p:sldId id="294" r:id="rId15"/>
    <p:sldId id="283" r:id="rId16"/>
    <p:sldId id="295" r:id="rId17"/>
    <p:sldId id="296" r:id="rId18"/>
    <p:sldId id="297" r:id="rId19"/>
    <p:sldId id="298" r:id="rId20"/>
    <p:sldId id="293" r:id="rId21"/>
  </p:sldIdLst>
  <p:sldSz cx="9144000" cy="6858000" type="screen4x3"/>
  <p:notesSz cx="6797675" cy="9928225"/>
  <p:defaultTextStyle>
    <a:defPPr>
      <a:defRPr lang="en-GB"/>
    </a:defPPr>
    <a:lvl1pPr algn="l" rtl="0" fontAlgn="base">
      <a:spcBef>
        <a:spcPct val="0"/>
      </a:spcBef>
      <a:spcAft>
        <a:spcPct val="0"/>
      </a:spcAft>
      <a:defRPr sz="1400" kern="1200">
        <a:solidFill>
          <a:schemeClr val="tx1"/>
        </a:solidFill>
        <a:latin typeface="Arial" charset="0"/>
        <a:ea typeface="+mn-ea"/>
        <a:cs typeface="Arial" charset="0"/>
      </a:defRPr>
    </a:lvl1pPr>
    <a:lvl2pPr marL="457200" algn="l" rtl="0" fontAlgn="base">
      <a:spcBef>
        <a:spcPct val="0"/>
      </a:spcBef>
      <a:spcAft>
        <a:spcPct val="0"/>
      </a:spcAft>
      <a:defRPr sz="1400" kern="1200">
        <a:solidFill>
          <a:schemeClr val="tx1"/>
        </a:solidFill>
        <a:latin typeface="Arial" charset="0"/>
        <a:ea typeface="+mn-ea"/>
        <a:cs typeface="Arial" charset="0"/>
      </a:defRPr>
    </a:lvl2pPr>
    <a:lvl3pPr marL="914400" algn="l" rtl="0" fontAlgn="base">
      <a:spcBef>
        <a:spcPct val="0"/>
      </a:spcBef>
      <a:spcAft>
        <a:spcPct val="0"/>
      </a:spcAft>
      <a:defRPr sz="1400" kern="1200">
        <a:solidFill>
          <a:schemeClr val="tx1"/>
        </a:solidFill>
        <a:latin typeface="Arial" charset="0"/>
        <a:ea typeface="+mn-ea"/>
        <a:cs typeface="Arial" charset="0"/>
      </a:defRPr>
    </a:lvl3pPr>
    <a:lvl4pPr marL="1371600" algn="l" rtl="0" fontAlgn="base">
      <a:spcBef>
        <a:spcPct val="0"/>
      </a:spcBef>
      <a:spcAft>
        <a:spcPct val="0"/>
      </a:spcAft>
      <a:defRPr sz="1400" kern="1200">
        <a:solidFill>
          <a:schemeClr val="tx1"/>
        </a:solidFill>
        <a:latin typeface="Arial" charset="0"/>
        <a:ea typeface="+mn-ea"/>
        <a:cs typeface="Arial" charset="0"/>
      </a:defRPr>
    </a:lvl4pPr>
    <a:lvl5pPr marL="1828800" algn="l" rtl="0" fontAlgn="base">
      <a:spcBef>
        <a:spcPct val="0"/>
      </a:spcBef>
      <a:spcAft>
        <a:spcPct val="0"/>
      </a:spcAft>
      <a:defRPr sz="1400" kern="1200">
        <a:solidFill>
          <a:schemeClr val="tx1"/>
        </a:solidFill>
        <a:latin typeface="Arial" charset="0"/>
        <a:ea typeface="+mn-ea"/>
        <a:cs typeface="Arial" charset="0"/>
      </a:defRPr>
    </a:lvl5pPr>
    <a:lvl6pPr marL="2286000" algn="l" defTabSz="914400" rtl="0" eaLnBrk="1" latinLnBrk="0" hangingPunct="1">
      <a:defRPr sz="1400" kern="1200">
        <a:solidFill>
          <a:schemeClr val="tx1"/>
        </a:solidFill>
        <a:latin typeface="Arial" charset="0"/>
        <a:ea typeface="+mn-ea"/>
        <a:cs typeface="Arial" charset="0"/>
      </a:defRPr>
    </a:lvl6pPr>
    <a:lvl7pPr marL="2743200" algn="l" defTabSz="914400" rtl="0" eaLnBrk="1" latinLnBrk="0" hangingPunct="1">
      <a:defRPr sz="1400" kern="1200">
        <a:solidFill>
          <a:schemeClr val="tx1"/>
        </a:solidFill>
        <a:latin typeface="Arial" charset="0"/>
        <a:ea typeface="+mn-ea"/>
        <a:cs typeface="Arial" charset="0"/>
      </a:defRPr>
    </a:lvl7pPr>
    <a:lvl8pPr marL="3200400" algn="l" defTabSz="914400" rtl="0" eaLnBrk="1" latinLnBrk="0" hangingPunct="1">
      <a:defRPr sz="1400" kern="1200">
        <a:solidFill>
          <a:schemeClr val="tx1"/>
        </a:solidFill>
        <a:latin typeface="Arial" charset="0"/>
        <a:ea typeface="+mn-ea"/>
        <a:cs typeface="Arial" charset="0"/>
      </a:defRPr>
    </a:lvl8pPr>
    <a:lvl9pPr marL="3657600" algn="l" defTabSz="914400" rtl="0" eaLnBrk="1" latinLnBrk="0" hangingPunct="1">
      <a:defRPr sz="14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67DAA"/>
    <a:srgbClr val="5E243C"/>
    <a:srgbClr val="54C6D3"/>
    <a:srgbClr val="C90044"/>
    <a:srgbClr val="C1DB76"/>
    <a:srgbClr val="ED0973"/>
    <a:srgbClr val="FFF200"/>
    <a:srgbClr val="00ABB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585" autoAdjust="0"/>
  </p:normalViewPr>
  <p:slideViewPr>
    <p:cSldViewPr snapToGrid="0">
      <p:cViewPr varScale="1">
        <p:scale>
          <a:sx n="75" d="100"/>
          <a:sy n="75" d="100"/>
        </p:scale>
        <p:origin x="-372" y="-90"/>
      </p:cViewPr>
      <p:guideLst>
        <p:guide orient="horz" pos="1377"/>
        <p:guide orient="horz" pos="800"/>
        <p:guide orient="horz" pos="1715"/>
        <p:guide orient="horz" pos="4111"/>
        <p:guide pos="2880"/>
        <p:guide pos="5476"/>
        <p:guide pos="284"/>
        <p:guide pos="3110"/>
        <p:guide pos="265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2" d="100"/>
          <a:sy n="52" d="100"/>
        </p:scale>
        <p:origin x="-1956" y="-102"/>
      </p:cViewPr>
      <p:guideLst>
        <p:guide orient="horz" pos="3126"/>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34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233475"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233476"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233477"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8CA1B85-0967-4B94-91E6-5DAC5188A786}"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7171"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11268" name="Rectangle 4"/>
          <p:cNvSpPr>
            <a:spLocks noGrp="1" noRot="1" noChangeAspect="1" noChangeArrowheads="1" noTextEdit="1"/>
          </p:cNvSpPr>
          <p:nvPr>
            <p:ph type="sldImg" idx="2"/>
          </p:nvPr>
        </p:nvSpPr>
        <p:spPr bwMode="auto">
          <a:xfrm>
            <a:off x="915988" y="744538"/>
            <a:ext cx="4964112" cy="3722687"/>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79450" y="4714875"/>
            <a:ext cx="5438775" cy="44688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7174"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7175"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280CFD3-F74B-453B-B39C-B03A1672BE3E}"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B00276F6-4BF8-4D76-BDB8-4F339F064283}" type="slidenum">
              <a:rPr lang="en-GB" smtClean="0"/>
              <a:pPr/>
              <a:t>0</a:t>
            </a:fld>
            <a:endParaRPr lang="en-GB"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32622C-CBC0-4673-8FAE-06AF99623B62}" type="slidenum">
              <a:rPr lang="en-US"/>
              <a:pPr/>
              <a:t>6</a:t>
            </a:fld>
            <a:endParaRPr lang="en-US"/>
          </a:p>
        </p:txBody>
      </p:sp>
      <p:sp>
        <p:nvSpPr>
          <p:cNvPr id="563202" name="Rectangle 2"/>
          <p:cNvSpPr>
            <a:spLocks noGrp="1" noRot="1" noChangeAspect="1" noChangeArrowheads="1" noTextEdit="1"/>
          </p:cNvSpPr>
          <p:nvPr>
            <p:ph type="sldImg"/>
          </p:nvPr>
        </p:nvSpPr>
        <p:spPr>
          <a:xfrm>
            <a:off x="917575" y="744538"/>
            <a:ext cx="4964113" cy="3722687"/>
          </a:xfrm>
          <a:ln/>
        </p:spPr>
      </p:sp>
      <p:sp>
        <p:nvSpPr>
          <p:cNvPr id="563203" name="Rectangle 3"/>
          <p:cNvSpPr>
            <a:spLocks noGrp="1" noChangeArrowheads="1"/>
          </p:cNvSpPr>
          <p:nvPr>
            <p:ph type="body" idx="1"/>
          </p:nvPr>
        </p:nvSpPr>
        <p:spPr>
          <a:xfrm>
            <a:off x="906463" y="4715629"/>
            <a:ext cx="4984750" cy="4467939"/>
          </a:xfrm>
        </p:spPr>
        <p:txBody>
          <a:bodyPr/>
          <a:lstStyle/>
          <a:p>
            <a:r>
              <a:rPr lang="en-GB"/>
              <a:t>Boundaries only defined and only known to a km or so, so 100m accuracy adequate</a:t>
            </a:r>
          </a:p>
          <a:p>
            <a:r>
              <a:rPr lang="en-GB"/>
              <a:t>Even small features of the order of a few km (small bar = 4km)</a:t>
            </a:r>
          </a:p>
          <a:p>
            <a:r>
              <a:rPr lang="en-GB"/>
              <a:t>AND</a:t>
            </a:r>
          </a:p>
          <a:p>
            <a:r>
              <a:rPr lang="en-GB"/>
              <a:t>Away from boundaries channels to be protected won’t change (channels in adjacent areas usable well inside boundary). So large area around transmitter sites where poor accuracy (few kms) will be ok.</a:t>
            </a:r>
          </a:p>
          <a:p>
            <a:endParaRPr lang="en-GB"/>
          </a:p>
          <a:p>
            <a:endParaRPr lang="en-GB"/>
          </a:p>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FCDA7D-69E0-4F7A-9F35-1AB46B016193}" type="slidenum">
              <a:rPr lang="en-US"/>
              <a:pPr/>
              <a:t>7</a:t>
            </a:fld>
            <a:endParaRPr lang="en-US"/>
          </a:p>
        </p:txBody>
      </p:sp>
      <p:sp>
        <p:nvSpPr>
          <p:cNvPr id="567298" name="Rectangle 2"/>
          <p:cNvSpPr>
            <a:spLocks noGrp="1" noRot="1" noChangeAspect="1" noChangeArrowheads="1" noTextEdit="1"/>
          </p:cNvSpPr>
          <p:nvPr>
            <p:ph type="sldImg"/>
          </p:nvPr>
        </p:nvSpPr>
        <p:spPr>
          <a:xfrm>
            <a:off x="917575" y="744538"/>
            <a:ext cx="4964113" cy="3722687"/>
          </a:xfrm>
          <a:ln/>
        </p:spPr>
      </p:sp>
      <p:sp>
        <p:nvSpPr>
          <p:cNvPr id="567299" name="Rectangle 3"/>
          <p:cNvSpPr>
            <a:spLocks noGrp="1" noChangeArrowheads="1"/>
          </p:cNvSpPr>
          <p:nvPr>
            <p:ph type="body" idx="1"/>
          </p:nvPr>
        </p:nvSpPr>
        <p:spPr>
          <a:xfrm>
            <a:off x="906463" y="4715629"/>
            <a:ext cx="4984750" cy="4467939"/>
          </a:xfrm>
        </p:spPr>
        <p:txBody>
          <a:bodyPr/>
          <a:lstStyle/>
          <a:p>
            <a:r>
              <a:rPr lang="en-GB"/>
              <a:t>Report showed examples where CEP-67 of better than 100m would be required.</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674A42-A651-4B96-A315-280368A76D6E}" type="slidenum">
              <a:rPr lang="en-US"/>
              <a:pPr/>
              <a:t>8</a:t>
            </a:fld>
            <a:endParaRPr lang="en-US"/>
          </a:p>
        </p:txBody>
      </p:sp>
      <p:sp>
        <p:nvSpPr>
          <p:cNvPr id="569346" name="Rectangle 2"/>
          <p:cNvSpPr>
            <a:spLocks noGrp="1" noRot="1" noChangeAspect="1" noChangeArrowheads="1" noTextEdit="1"/>
          </p:cNvSpPr>
          <p:nvPr>
            <p:ph type="sldImg"/>
          </p:nvPr>
        </p:nvSpPr>
        <p:spPr>
          <a:xfrm>
            <a:off x="917575" y="744538"/>
            <a:ext cx="4964113" cy="3722687"/>
          </a:xfrm>
          <a:ln/>
        </p:spPr>
      </p:sp>
      <p:sp>
        <p:nvSpPr>
          <p:cNvPr id="569347" name="Rectangle 3"/>
          <p:cNvSpPr>
            <a:spLocks noGrp="1" noChangeArrowheads="1"/>
          </p:cNvSpPr>
          <p:nvPr>
            <p:ph type="body" idx="1"/>
          </p:nvPr>
        </p:nvSpPr>
        <p:spPr>
          <a:xfrm>
            <a:off x="906463" y="4715629"/>
            <a:ext cx="4984750" cy="4467939"/>
          </a:xfrm>
        </p:spPr>
        <p:txBody>
          <a:bodyPr/>
          <a:lstStyle/>
          <a:p>
            <a:r>
              <a:rPr lang="en-GB"/>
              <a:t>“Reduction” in white space needs weighting by demand/population</a:t>
            </a:r>
          </a:p>
          <a:p>
            <a:endParaRPr lang="en-GB"/>
          </a:p>
          <a:p>
            <a:r>
              <a:rPr lang="en-GB"/>
              <a:t>NB Knowing WSD is indoors / outdoors could be useful in terms of knowing that building loss applies and exclusion area can be minimised.</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38B476-12C5-4FF2-8A54-6BBD68F7F9F7}" type="slidenum">
              <a:rPr lang="en-US"/>
              <a:pPr/>
              <a:t>9</a:t>
            </a:fld>
            <a:endParaRPr lang="en-US"/>
          </a:p>
        </p:txBody>
      </p:sp>
      <p:sp>
        <p:nvSpPr>
          <p:cNvPr id="579586" name="Rectangle 2"/>
          <p:cNvSpPr>
            <a:spLocks noGrp="1" noRot="1" noChangeAspect="1" noChangeArrowheads="1" noTextEdit="1"/>
          </p:cNvSpPr>
          <p:nvPr>
            <p:ph type="sldImg"/>
          </p:nvPr>
        </p:nvSpPr>
        <p:spPr>
          <a:xfrm>
            <a:off x="917575" y="744538"/>
            <a:ext cx="4964113" cy="3722687"/>
          </a:xfrm>
          <a:ln/>
        </p:spPr>
      </p:sp>
      <p:sp>
        <p:nvSpPr>
          <p:cNvPr id="579587" name="Rectangle 3"/>
          <p:cNvSpPr>
            <a:spLocks noGrp="1" noChangeArrowheads="1"/>
          </p:cNvSpPr>
          <p:nvPr>
            <p:ph type="body" idx="1"/>
          </p:nvPr>
        </p:nvSpPr>
        <p:spPr>
          <a:xfrm>
            <a:off x="906463" y="4715629"/>
            <a:ext cx="4984750" cy="4467939"/>
          </a:xfrm>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a:xfrm>
            <a:off x="762000" y="359297"/>
            <a:ext cx="1600200" cy="215444"/>
          </a:xfrm>
          <a:prstGeom prst="rect">
            <a:avLst/>
          </a:prstGeom>
        </p:spPr>
        <p:txBody>
          <a:bodyPr/>
          <a:lstStyle>
            <a:lvl1pPr>
              <a:defRPr/>
            </a:lvl1pPr>
          </a:lstStyle>
          <a:p>
            <a:r>
              <a:rPr lang="en-US" dirty="0" smtClean="0"/>
              <a:t>July 2010</a:t>
            </a:r>
            <a:endParaRPr lang="en-US" dirty="0"/>
          </a:p>
        </p:txBody>
      </p:sp>
      <p:sp>
        <p:nvSpPr>
          <p:cNvPr id="5" name="Footer Placeholder 4"/>
          <p:cNvSpPr>
            <a:spLocks noGrp="1"/>
          </p:cNvSpPr>
          <p:nvPr>
            <p:ph type="ftr" sz="quarter" idx="11"/>
          </p:nvPr>
        </p:nvSpPr>
        <p:spPr/>
        <p:txBody>
          <a:bodyPr/>
          <a:lstStyle>
            <a:lvl1pPr>
              <a:defRPr/>
            </a:lvl1pPr>
          </a:lstStyle>
          <a:p>
            <a:r>
              <a:rPr lang="en-US"/>
              <a:t>John Notor, Cadence Design Systems, Inc.</a:t>
            </a:r>
          </a:p>
        </p:txBody>
      </p:sp>
      <p:sp>
        <p:nvSpPr>
          <p:cNvPr id="6" name="Slide Number Placeholder 5"/>
          <p:cNvSpPr>
            <a:spLocks noGrp="1"/>
          </p:cNvSpPr>
          <p:nvPr>
            <p:ph type="sldNum" sz="quarter" idx="12"/>
          </p:nvPr>
        </p:nvSpPr>
        <p:spPr/>
        <p:txBody>
          <a:bodyPr/>
          <a:lstStyle>
            <a:lvl1pPr>
              <a:defRPr/>
            </a:lvl1pPr>
          </a:lstStyle>
          <a:p>
            <a:r>
              <a:rPr lang="en-US"/>
              <a:t>Slide </a:t>
            </a:r>
            <a:fld id="{4DCF62EE-A453-4AAE-B489-9BAD01A65E5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762000" y="396875"/>
            <a:ext cx="1600200" cy="212725"/>
          </a:xfrm>
          <a:prstGeom prst="rect">
            <a:avLst/>
          </a:prstGeom>
        </p:spPr>
        <p:txBody>
          <a:bodyPr/>
          <a:lstStyle>
            <a:lvl1pPr>
              <a:defRPr/>
            </a:lvl1pPr>
          </a:lstStyle>
          <a:p>
            <a:r>
              <a:rPr lang="en-US"/>
              <a:t>January 2004</a:t>
            </a:r>
          </a:p>
        </p:txBody>
      </p:sp>
      <p:sp>
        <p:nvSpPr>
          <p:cNvPr id="5" name="Footer Placeholder 4"/>
          <p:cNvSpPr>
            <a:spLocks noGrp="1"/>
          </p:cNvSpPr>
          <p:nvPr>
            <p:ph type="ftr" sz="quarter" idx="11"/>
          </p:nvPr>
        </p:nvSpPr>
        <p:spPr/>
        <p:txBody>
          <a:bodyPr/>
          <a:lstStyle>
            <a:lvl1pPr>
              <a:defRPr/>
            </a:lvl1pPr>
          </a:lstStyle>
          <a:p>
            <a:r>
              <a:rPr lang="en-US"/>
              <a:t>John Notor, Cadence Design Systems, Inc.</a:t>
            </a:r>
          </a:p>
        </p:txBody>
      </p:sp>
      <p:sp>
        <p:nvSpPr>
          <p:cNvPr id="6" name="Slide Number Placeholder 5"/>
          <p:cNvSpPr>
            <a:spLocks noGrp="1"/>
          </p:cNvSpPr>
          <p:nvPr>
            <p:ph type="sldNum" sz="quarter" idx="12"/>
          </p:nvPr>
        </p:nvSpPr>
        <p:spPr/>
        <p:txBody>
          <a:bodyPr/>
          <a:lstStyle>
            <a:lvl1pPr>
              <a:defRPr/>
            </a:lvl1pPr>
          </a:lstStyle>
          <a:p>
            <a:pPr>
              <a:defRPr/>
            </a:pPr>
            <a:fld id="{16F966E2-5CE5-4ECC-9130-D353A02303FE}" type="slidenum">
              <a:rPr lang="en-GB" smtClean="0"/>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762000" y="396875"/>
            <a:ext cx="1600200" cy="212725"/>
          </a:xfrm>
          <a:prstGeom prst="rect">
            <a:avLst/>
          </a:prstGeom>
        </p:spPr>
        <p:txBody>
          <a:bodyPr/>
          <a:lstStyle>
            <a:lvl1pPr>
              <a:defRPr/>
            </a:lvl1pPr>
          </a:lstStyle>
          <a:p>
            <a:r>
              <a:rPr lang="en-US"/>
              <a:t>January 2004</a:t>
            </a:r>
          </a:p>
        </p:txBody>
      </p:sp>
      <p:sp>
        <p:nvSpPr>
          <p:cNvPr id="5" name="Footer Placeholder 4"/>
          <p:cNvSpPr>
            <a:spLocks noGrp="1"/>
          </p:cNvSpPr>
          <p:nvPr>
            <p:ph type="ftr" sz="quarter" idx="11"/>
          </p:nvPr>
        </p:nvSpPr>
        <p:spPr/>
        <p:txBody>
          <a:bodyPr/>
          <a:lstStyle>
            <a:lvl1pPr>
              <a:defRPr/>
            </a:lvl1pPr>
          </a:lstStyle>
          <a:p>
            <a:r>
              <a:rPr lang="en-US"/>
              <a:t>John Notor, Cadence Design Systems, Inc.</a:t>
            </a:r>
          </a:p>
        </p:txBody>
      </p:sp>
      <p:sp>
        <p:nvSpPr>
          <p:cNvPr id="6" name="Slide Number Placeholder 5"/>
          <p:cNvSpPr>
            <a:spLocks noGrp="1"/>
          </p:cNvSpPr>
          <p:nvPr>
            <p:ph type="sldNum" sz="quarter" idx="12"/>
          </p:nvPr>
        </p:nvSpPr>
        <p:spPr/>
        <p:txBody>
          <a:bodyPr/>
          <a:lstStyle>
            <a:lvl1pPr>
              <a:defRPr/>
            </a:lvl1pPr>
          </a:lstStyle>
          <a:p>
            <a:pPr>
              <a:defRPr/>
            </a:pPr>
            <a:fld id="{0B28E15D-A393-4AF2-98D1-58A61B5419F7}" type="slidenum">
              <a:rPr lang="en-GB" smtClean="0"/>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762000" y="396875"/>
            <a:ext cx="1600200" cy="212725"/>
          </a:xfrm>
          <a:prstGeom prst="rect">
            <a:avLst/>
          </a:prstGeom>
        </p:spPr>
        <p:txBody>
          <a:bodyPr/>
          <a:lstStyle>
            <a:lvl1pPr>
              <a:defRPr/>
            </a:lvl1pPr>
          </a:lstStyle>
          <a:p>
            <a:r>
              <a:rPr lang="en-US"/>
              <a:t>January 2004</a:t>
            </a:r>
          </a:p>
        </p:txBody>
      </p:sp>
      <p:sp>
        <p:nvSpPr>
          <p:cNvPr id="5" name="Footer Placeholder 4"/>
          <p:cNvSpPr>
            <a:spLocks noGrp="1"/>
          </p:cNvSpPr>
          <p:nvPr>
            <p:ph type="ftr" sz="quarter" idx="11"/>
          </p:nvPr>
        </p:nvSpPr>
        <p:spPr/>
        <p:txBody>
          <a:bodyPr/>
          <a:lstStyle>
            <a:lvl1pPr>
              <a:defRPr/>
            </a:lvl1pPr>
          </a:lstStyle>
          <a:p>
            <a:r>
              <a:rPr lang="en-US"/>
              <a:t>John Notor, Cadence Design Systems, Inc.</a:t>
            </a:r>
          </a:p>
        </p:txBody>
      </p:sp>
      <p:sp>
        <p:nvSpPr>
          <p:cNvPr id="6" name="Slide Number Placeholder 5"/>
          <p:cNvSpPr>
            <a:spLocks noGrp="1"/>
          </p:cNvSpPr>
          <p:nvPr>
            <p:ph type="sldNum" sz="quarter" idx="12"/>
          </p:nvPr>
        </p:nvSpPr>
        <p:spPr/>
        <p:txBody>
          <a:bodyPr/>
          <a:lstStyle>
            <a:lvl1pPr>
              <a:defRPr/>
            </a:lvl1pPr>
          </a:lstStyle>
          <a:p>
            <a:pPr>
              <a:defRPr/>
            </a:pPr>
            <a:fld id="{9BEB3E56-EDD1-41E4-BE5F-C73D0E97961A}" type="slidenum">
              <a:rPr lang="en-GB" smtClean="0"/>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762000" y="396875"/>
            <a:ext cx="1600200" cy="212725"/>
          </a:xfrm>
          <a:prstGeom prst="rect">
            <a:avLst/>
          </a:prstGeom>
        </p:spPr>
        <p:txBody>
          <a:bodyPr/>
          <a:lstStyle>
            <a:lvl1pPr>
              <a:defRPr/>
            </a:lvl1pPr>
          </a:lstStyle>
          <a:p>
            <a:r>
              <a:rPr lang="en-US"/>
              <a:t>January 2004</a:t>
            </a:r>
          </a:p>
        </p:txBody>
      </p:sp>
      <p:sp>
        <p:nvSpPr>
          <p:cNvPr id="5" name="Footer Placeholder 4"/>
          <p:cNvSpPr>
            <a:spLocks noGrp="1"/>
          </p:cNvSpPr>
          <p:nvPr>
            <p:ph type="ftr" sz="quarter" idx="11"/>
          </p:nvPr>
        </p:nvSpPr>
        <p:spPr/>
        <p:txBody>
          <a:bodyPr/>
          <a:lstStyle>
            <a:lvl1pPr>
              <a:defRPr/>
            </a:lvl1pPr>
          </a:lstStyle>
          <a:p>
            <a:r>
              <a:rPr lang="en-US"/>
              <a:t>John Notor, Cadence Design Systems, Inc.</a:t>
            </a:r>
          </a:p>
        </p:txBody>
      </p:sp>
      <p:sp>
        <p:nvSpPr>
          <p:cNvPr id="6" name="Slide Number Placeholder 5"/>
          <p:cNvSpPr>
            <a:spLocks noGrp="1"/>
          </p:cNvSpPr>
          <p:nvPr>
            <p:ph type="sldNum" sz="quarter" idx="12"/>
          </p:nvPr>
        </p:nvSpPr>
        <p:spPr/>
        <p:txBody>
          <a:bodyPr/>
          <a:lstStyle>
            <a:lvl1pPr>
              <a:defRPr/>
            </a:lvl1pPr>
          </a:lstStyle>
          <a:p>
            <a:pPr>
              <a:defRPr/>
            </a:pPr>
            <a:fld id="{78F6990C-41A3-466A-8181-4905319277C9}" type="slidenum">
              <a:rPr lang="en-GB" smtClean="0"/>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762000" y="396875"/>
            <a:ext cx="1600200" cy="212725"/>
          </a:xfrm>
          <a:prstGeom prst="rect">
            <a:avLst/>
          </a:prstGeom>
        </p:spPr>
        <p:txBody>
          <a:bodyPr/>
          <a:lstStyle>
            <a:lvl1pPr>
              <a:defRPr/>
            </a:lvl1pPr>
          </a:lstStyle>
          <a:p>
            <a:r>
              <a:rPr lang="en-US"/>
              <a:t>January 2004</a:t>
            </a:r>
          </a:p>
        </p:txBody>
      </p:sp>
      <p:sp>
        <p:nvSpPr>
          <p:cNvPr id="6" name="Footer Placeholder 5"/>
          <p:cNvSpPr>
            <a:spLocks noGrp="1"/>
          </p:cNvSpPr>
          <p:nvPr>
            <p:ph type="ftr" sz="quarter" idx="11"/>
          </p:nvPr>
        </p:nvSpPr>
        <p:spPr/>
        <p:txBody>
          <a:bodyPr/>
          <a:lstStyle>
            <a:lvl1pPr>
              <a:defRPr/>
            </a:lvl1pPr>
          </a:lstStyle>
          <a:p>
            <a:r>
              <a:rPr lang="en-US"/>
              <a:t>John Notor, Cadence Design Systems, Inc.</a:t>
            </a:r>
          </a:p>
        </p:txBody>
      </p:sp>
      <p:sp>
        <p:nvSpPr>
          <p:cNvPr id="7" name="Slide Number Placeholder 6"/>
          <p:cNvSpPr>
            <a:spLocks noGrp="1"/>
          </p:cNvSpPr>
          <p:nvPr>
            <p:ph type="sldNum" sz="quarter" idx="12"/>
          </p:nvPr>
        </p:nvSpPr>
        <p:spPr/>
        <p:txBody>
          <a:bodyPr/>
          <a:lstStyle>
            <a:lvl1pPr>
              <a:defRPr/>
            </a:lvl1pPr>
          </a:lstStyle>
          <a:p>
            <a:pPr>
              <a:defRPr/>
            </a:pPr>
            <a:fld id="{97ADC5FB-57F4-4E79-A9D7-D8EFDEF781A9}" type="slidenum">
              <a:rPr lang="en-GB" smtClean="0"/>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a:xfrm>
            <a:off x="762000" y="396875"/>
            <a:ext cx="1600200" cy="212725"/>
          </a:xfrm>
          <a:prstGeom prst="rect">
            <a:avLst/>
          </a:prstGeom>
        </p:spPr>
        <p:txBody>
          <a:bodyPr/>
          <a:lstStyle>
            <a:lvl1pPr>
              <a:defRPr/>
            </a:lvl1pPr>
          </a:lstStyle>
          <a:p>
            <a:r>
              <a:rPr lang="en-US"/>
              <a:t>January 2004</a:t>
            </a:r>
          </a:p>
        </p:txBody>
      </p:sp>
      <p:sp>
        <p:nvSpPr>
          <p:cNvPr id="8" name="Footer Placeholder 7"/>
          <p:cNvSpPr>
            <a:spLocks noGrp="1"/>
          </p:cNvSpPr>
          <p:nvPr>
            <p:ph type="ftr" sz="quarter" idx="11"/>
          </p:nvPr>
        </p:nvSpPr>
        <p:spPr/>
        <p:txBody>
          <a:bodyPr/>
          <a:lstStyle>
            <a:lvl1pPr>
              <a:defRPr/>
            </a:lvl1pPr>
          </a:lstStyle>
          <a:p>
            <a:r>
              <a:rPr lang="en-US"/>
              <a:t>John Notor, Cadence Design Systems, Inc.</a:t>
            </a:r>
          </a:p>
        </p:txBody>
      </p:sp>
      <p:sp>
        <p:nvSpPr>
          <p:cNvPr id="9" name="Slide Number Placeholder 8"/>
          <p:cNvSpPr>
            <a:spLocks noGrp="1"/>
          </p:cNvSpPr>
          <p:nvPr>
            <p:ph type="sldNum" sz="quarter" idx="12"/>
          </p:nvPr>
        </p:nvSpPr>
        <p:spPr/>
        <p:txBody>
          <a:bodyPr/>
          <a:lstStyle>
            <a:lvl1pPr>
              <a:defRPr/>
            </a:lvl1pPr>
          </a:lstStyle>
          <a:p>
            <a:pPr>
              <a:defRPr/>
            </a:pPr>
            <a:fld id="{7F04DAB0-4E83-4CE1-A1CE-493271BF16DA}" type="slidenum">
              <a:rPr lang="en-GB" smtClean="0"/>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Date Placeholder 2"/>
          <p:cNvSpPr>
            <a:spLocks noGrp="1"/>
          </p:cNvSpPr>
          <p:nvPr>
            <p:ph type="dt" sz="half" idx="10"/>
          </p:nvPr>
        </p:nvSpPr>
        <p:spPr>
          <a:xfrm>
            <a:off x="762000" y="396875"/>
            <a:ext cx="1600200" cy="212725"/>
          </a:xfrm>
          <a:prstGeom prst="rect">
            <a:avLst/>
          </a:prstGeom>
        </p:spPr>
        <p:txBody>
          <a:bodyPr/>
          <a:lstStyle>
            <a:lvl1pPr>
              <a:defRPr/>
            </a:lvl1pPr>
          </a:lstStyle>
          <a:p>
            <a:r>
              <a:rPr lang="en-US"/>
              <a:t>January 2004</a:t>
            </a:r>
          </a:p>
        </p:txBody>
      </p:sp>
      <p:sp>
        <p:nvSpPr>
          <p:cNvPr id="4" name="Footer Placeholder 3"/>
          <p:cNvSpPr>
            <a:spLocks noGrp="1"/>
          </p:cNvSpPr>
          <p:nvPr>
            <p:ph type="ftr" sz="quarter" idx="11"/>
          </p:nvPr>
        </p:nvSpPr>
        <p:spPr/>
        <p:txBody>
          <a:bodyPr/>
          <a:lstStyle>
            <a:lvl1pPr>
              <a:defRPr/>
            </a:lvl1pPr>
          </a:lstStyle>
          <a:p>
            <a:r>
              <a:rPr lang="en-US"/>
              <a:t>John Notor, Cadence Design Systems, Inc.</a:t>
            </a:r>
          </a:p>
        </p:txBody>
      </p:sp>
      <p:sp>
        <p:nvSpPr>
          <p:cNvPr id="5" name="Slide Number Placeholder 4"/>
          <p:cNvSpPr>
            <a:spLocks noGrp="1"/>
          </p:cNvSpPr>
          <p:nvPr>
            <p:ph type="sldNum" sz="quarter" idx="12"/>
          </p:nvPr>
        </p:nvSpPr>
        <p:spPr/>
        <p:txBody>
          <a:bodyPr/>
          <a:lstStyle>
            <a:lvl1pPr>
              <a:defRPr/>
            </a:lvl1pPr>
          </a:lstStyle>
          <a:p>
            <a:pPr>
              <a:defRPr/>
            </a:pPr>
            <a:fld id="{E383FC4D-108F-423A-9566-FB178C5B31BC}" type="slidenum">
              <a:rPr lang="en-GB" smtClean="0"/>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62000" y="396875"/>
            <a:ext cx="1600200" cy="212725"/>
          </a:xfrm>
          <a:prstGeom prst="rect">
            <a:avLst/>
          </a:prstGeom>
        </p:spPr>
        <p:txBody>
          <a:bodyPr/>
          <a:lstStyle>
            <a:lvl1pPr>
              <a:defRPr/>
            </a:lvl1pPr>
          </a:lstStyle>
          <a:p>
            <a:r>
              <a:rPr lang="en-US"/>
              <a:t>January 2004</a:t>
            </a:r>
          </a:p>
        </p:txBody>
      </p:sp>
      <p:sp>
        <p:nvSpPr>
          <p:cNvPr id="3" name="Footer Placeholder 2"/>
          <p:cNvSpPr>
            <a:spLocks noGrp="1"/>
          </p:cNvSpPr>
          <p:nvPr>
            <p:ph type="ftr" sz="quarter" idx="11"/>
          </p:nvPr>
        </p:nvSpPr>
        <p:spPr/>
        <p:txBody>
          <a:bodyPr/>
          <a:lstStyle>
            <a:lvl1pPr>
              <a:defRPr/>
            </a:lvl1pPr>
          </a:lstStyle>
          <a:p>
            <a:r>
              <a:rPr lang="en-US"/>
              <a:t>John Notor, Cadence Design Systems, Inc.</a:t>
            </a:r>
          </a:p>
        </p:txBody>
      </p:sp>
      <p:sp>
        <p:nvSpPr>
          <p:cNvPr id="4" name="Slide Number Placeholder 3"/>
          <p:cNvSpPr>
            <a:spLocks noGrp="1"/>
          </p:cNvSpPr>
          <p:nvPr>
            <p:ph type="sldNum" sz="quarter" idx="12"/>
          </p:nvPr>
        </p:nvSpPr>
        <p:spPr/>
        <p:txBody>
          <a:bodyPr/>
          <a:lstStyle>
            <a:lvl1pPr>
              <a:defRPr/>
            </a:lvl1pPr>
          </a:lstStyle>
          <a:p>
            <a:pPr>
              <a:defRPr/>
            </a:pPr>
            <a:fld id="{F1AEC847-0EA9-41C5-B986-D2E99C43A964}" type="slidenum">
              <a:rPr lang="en-GB" smtClean="0"/>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62000" y="396875"/>
            <a:ext cx="1600200" cy="212725"/>
          </a:xfrm>
          <a:prstGeom prst="rect">
            <a:avLst/>
          </a:prstGeom>
        </p:spPr>
        <p:txBody>
          <a:bodyPr/>
          <a:lstStyle>
            <a:lvl1pPr>
              <a:defRPr/>
            </a:lvl1pPr>
          </a:lstStyle>
          <a:p>
            <a:r>
              <a:rPr lang="en-US"/>
              <a:t>January 2004</a:t>
            </a:r>
          </a:p>
        </p:txBody>
      </p:sp>
      <p:sp>
        <p:nvSpPr>
          <p:cNvPr id="6" name="Footer Placeholder 5"/>
          <p:cNvSpPr>
            <a:spLocks noGrp="1"/>
          </p:cNvSpPr>
          <p:nvPr>
            <p:ph type="ftr" sz="quarter" idx="11"/>
          </p:nvPr>
        </p:nvSpPr>
        <p:spPr/>
        <p:txBody>
          <a:bodyPr/>
          <a:lstStyle>
            <a:lvl1pPr>
              <a:defRPr/>
            </a:lvl1pPr>
          </a:lstStyle>
          <a:p>
            <a:r>
              <a:rPr lang="en-US"/>
              <a:t>John Notor, Cadence Design Systems, Inc.</a:t>
            </a:r>
          </a:p>
        </p:txBody>
      </p:sp>
      <p:sp>
        <p:nvSpPr>
          <p:cNvPr id="7" name="Slide Number Placeholder 6"/>
          <p:cNvSpPr>
            <a:spLocks noGrp="1"/>
          </p:cNvSpPr>
          <p:nvPr>
            <p:ph type="sldNum" sz="quarter" idx="12"/>
          </p:nvPr>
        </p:nvSpPr>
        <p:spPr/>
        <p:txBody>
          <a:bodyPr/>
          <a:lstStyle>
            <a:lvl1pPr>
              <a:defRPr/>
            </a:lvl1pPr>
          </a:lstStyle>
          <a:p>
            <a:pPr>
              <a:defRPr/>
            </a:pPr>
            <a:fld id="{0B3BCCF5-6565-4A9E-9ED0-43E647F60F53}" type="slidenum">
              <a:rPr lang="en-GB" smtClean="0"/>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62000" y="396875"/>
            <a:ext cx="1600200" cy="212725"/>
          </a:xfrm>
          <a:prstGeom prst="rect">
            <a:avLst/>
          </a:prstGeom>
        </p:spPr>
        <p:txBody>
          <a:bodyPr/>
          <a:lstStyle>
            <a:lvl1pPr>
              <a:defRPr/>
            </a:lvl1pPr>
          </a:lstStyle>
          <a:p>
            <a:r>
              <a:rPr lang="en-US"/>
              <a:t>January 2004</a:t>
            </a:r>
          </a:p>
        </p:txBody>
      </p:sp>
      <p:sp>
        <p:nvSpPr>
          <p:cNvPr id="6" name="Footer Placeholder 5"/>
          <p:cNvSpPr>
            <a:spLocks noGrp="1"/>
          </p:cNvSpPr>
          <p:nvPr>
            <p:ph type="ftr" sz="quarter" idx="11"/>
          </p:nvPr>
        </p:nvSpPr>
        <p:spPr/>
        <p:txBody>
          <a:bodyPr/>
          <a:lstStyle>
            <a:lvl1pPr>
              <a:defRPr/>
            </a:lvl1pPr>
          </a:lstStyle>
          <a:p>
            <a:r>
              <a:rPr lang="en-US"/>
              <a:t>John Notor, Cadence Design Systems, Inc.</a:t>
            </a:r>
          </a:p>
        </p:txBody>
      </p:sp>
      <p:sp>
        <p:nvSpPr>
          <p:cNvPr id="7" name="Slide Number Placeholder 6"/>
          <p:cNvSpPr>
            <a:spLocks noGrp="1"/>
          </p:cNvSpPr>
          <p:nvPr>
            <p:ph type="sldNum" sz="quarter" idx="12"/>
          </p:nvPr>
        </p:nvSpPr>
        <p:spPr/>
        <p:txBody>
          <a:bodyPr/>
          <a:lstStyle>
            <a:lvl1pPr>
              <a:defRPr/>
            </a:lvl1pPr>
          </a:lstStyle>
          <a:p>
            <a:pPr>
              <a:defRPr/>
            </a:pPr>
            <a:fld id="{DF5BC7B0-AA7E-4A3A-A32F-E65475982F65}" type="slidenum">
              <a:rPr lang="en-GB" smtClean="0"/>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8" name="Rectangle 4"/>
          <p:cNvSpPr>
            <a:spLocks noGrp="1" noChangeArrowheads="1"/>
          </p:cNvSpPr>
          <p:nvPr>
            <p:ph type="ftr" sz="quarter" idx="3"/>
          </p:nvPr>
        </p:nvSpPr>
        <p:spPr bwMode="auto">
          <a:xfrm>
            <a:off x="5181600" y="6553200"/>
            <a:ext cx="3429000" cy="215444"/>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endParaRPr lang="en-US" dirty="0"/>
          </a:p>
        </p:txBody>
      </p:sp>
      <p:sp>
        <p:nvSpPr>
          <p:cNvPr id="36869" name="Rectangle 5"/>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fld id="{003610F7-05E4-4552-9205-C65928BC0EF2}" type="slidenum">
              <a:rPr lang="en-GB" smtClean="0"/>
              <a:pPr>
                <a:defRPr/>
              </a:pPr>
              <a:t>‹#›</a:t>
            </a:fld>
            <a:endParaRPr lang="en-GB"/>
          </a:p>
        </p:txBody>
      </p:sp>
      <p:sp>
        <p:nvSpPr>
          <p:cNvPr id="36870" name="Rectangle 6"/>
          <p:cNvSpPr>
            <a:spLocks noChangeArrowheads="1"/>
          </p:cNvSpPr>
          <p:nvPr/>
        </p:nvSpPr>
        <p:spPr bwMode="auto">
          <a:xfrm>
            <a:off x="5083879" y="384349"/>
            <a:ext cx="3374322" cy="215444"/>
          </a:xfrm>
          <a:prstGeom prst="rect">
            <a:avLst/>
          </a:prstGeom>
          <a:noFill/>
          <a:ln w="9525">
            <a:noFill/>
            <a:miter lim="800000"/>
            <a:headEnd/>
            <a:tailEnd/>
          </a:ln>
          <a:effectLst/>
        </p:spPr>
        <p:txBody>
          <a:bodyPr wrap="none" lIns="0" tIns="0" rIns="0" bIns="0" anchor="b">
            <a:spAutoFit/>
          </a:bodyPr>
          <a:lstStyle/>
          <a:p>
            <a:pPr marL="457200" lvl="4" algn="r"/>
            <a:r>
              <a:rPr lang="en-US" sz="1400" b="1" dirty="0"/>
              <a:t>doc.: IEEE </a:t>
            </a:r>
            <a:r>
              <a:rPr lang="en-US" sz="1400" b="1" dirty="0" smtClean="0"/>
              <a:t>802.18-10-0042-00-0000</a:t>
            </a:r>
            <a:endParaRPr lang="en-US" sz="1400" b="1" dirty="0"/>
          </a:p>
        </p:txBody>
      </p:sp>
      <p:sp>
        <p:nvSpPr>
          <p:cNvPr id="36871" name="Line 7"/>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GB"/>
          </a:p>
        </p:txBody>
      </p:sp>
      <p:sp>
        <p:nvSpPr>
          <p:cNvPr id="36872" name="Rectangle 8"/>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t>Submission</a:t>
            </a:r>
          </a:p>
        </p:txBody>
      </p:sp>
      <p:sp>
        <p:nvSpPr>
          <p:cNvPr id="36873" name="Line 9"/>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GB"/>
          </a:p>
        </p:txBody>
      </p:sp>
      <p:sp>
        <p:nvSpPr>
          <p:cNvPr id="36875" name="Rectangle 11"/>
          <p:cNvSpPr>
            <a:spLocks noChangeArrowheads="1"/>
          </p:cNvSpPr>
          <p:nvPr/>
        </p:nvSpPr>
        <p:spPr bwMode="auto">
          <a:xfrm>
            <a:off x="381000" y="1981200"/>
            <a:ext cx="8229600" cy="396875"/>
          </a:xfrm>
          <a:prstGeom prst="rect">
            <a:avLst/>
          </a:prstGeom>
          <a:noFill/>
          <a:ln w="9525">
            <a:noFill/>
            <a:miter lim="800000"/>
            <a:headEnd/>
            <a:tailEnd/>
          </a:ln>
          <a:effectLst/>
        </p:spPr>
        <p:txBody>
          <a:bodyPr>
            <a:spAutoFit/>
          </a:bodyPr>
          <a:lstStyle/>
          <a:p>
            <a:pPr>
              <a:tabLst>
                <a:tab pos="5491163" algn="l"/>
              </a:tabLst>
            </a:pPr>
            <a:r>
              <a:rPr lang="en-US" sz="2000"/>
              <a:t>	</a:t>
            </a:r>
            <a:endParaRPr lang="en-US" sz="2000" u="sng"/>
          </a:p>
        </p:txBody>
      </p:sp>
      <p:sp>
        <p:nvSpPr>
          <p:cNvPr id="36878" name="Text Box 14"/>
          <p:cNvSpPr txBox="1">
            <a:spLocks noChangeArrowheads="1"/>
          </p:cNvSpPr>
          <p:nvPr/>
        </p:nvSpPr>
        <p:spPr bwMode="auto">
          <a:xfrm>
            <a:off x="1676400" y="2667000"/>
            <a:ext cx="6858000" cy="274638"/>
          </a:xfrm>
          <a:prstGeom prst="rect">
            <a:avLst/>
          </a:prstGeom>
          <a:noFill/>
          <a:ln w="12700">
            <a:noFill/>
            <a:miter lim="800000"/>
            <a:headEnd type="none" w="sm" len="sm"/>
            <a:tailEnd type="none" w="sm" len="sm"/>
          </a:ln>
          <a:effectLst/>
        </p:spPr>
        <p:txBody>
          <a:bodyPr>
            <a:spAutoFit/>
          </a:bodyPr>
          <a:lstStyle/>
          <a:p>
            <a:pPr>
              <a:spcBef>
                <a:spcPct val="50000"/>
              </a:spcBef>
            </a:pPr>
            <a:endParaRPr lang="en-US"/>
          </a:p>
        </p:txBody>
      </p:sp>
      <p:sp>
        <p:nvSpPr>
          <p:cNvPr id="11" name="TextBox 10"/>
          <p:cNvSpPr txBox="1"/>
          <p:nvPr userDrawn="1"/>
        </p:nvSpPr>
        <p:spPr>
          <a:xfrm>
            <a:off x="713986" y="275572"/>
            <a:ext cx="1070614" cy="307777"/>
          </a:xfrm>
          <a:prstGeom prst="rect">
            <a:avLst/>
          </a:prstGeom>
          <a:noFill/>
        </p:spPr>
        <p:txBody>
          <a:bodyPr wrap="none" rtlCol="0">
            <a:spAutoFit/>
          </a:bodyPr>
          <a:lstStyle/>
          <a:p>
            <a:r>
              <a:rPr lang="en-GB" b="1" dirty="0" smtClean="0"/>
              <a:t>JULY</a:t>
            </a:r>
            <a:r>
              <a:rPr lang="en-GB" b="1" baseline="0" dirty="0" smtClean="0"/>
              <a:t> 2010</a:t>
            </a:r>
            <a:endParaRPr lang="en-GB" b="1"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wmf"/><Relationship Id="rId4" Type="http://schemas.openxmlformats.org/officeDocument/2006/relationships/image" Target="../media/image6.wmf"/></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wmf"/><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wmf"/></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15.png"/><Relationship Id="rId2" Type="http://schemas.openxmlformats.org/officeDocument/2006/relationships/image" Target="../media/image12.wmf"/><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wmf"/><Relationship Id="rId4" Type="http://schemas.openxmlformats.org/officeDocument/2006/relationships/image" Target="../media/image6.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63538" y="2276475"/>
            <a:ext cx="8239125" cy="492443"/>
          </a:xfrm>
        </p:spPr>
        <p:txBody>
          <a:bodyPr/>
          <a:lstStyle/>
          <a:p>
            <a:pPr eaLnBrk="1" hangingPunct="1"/>
            <a:r>
              <a:rPr lang="en-GB" sz="3200" dirty="0" smtClean="0">
                <a:solidFill>
                  <a:schemeClr val="tx1"/>
                </a:solidFill>
              </a:rPr>
              <a:t>Geolocation for cognitive access</a:t>
            </a:r>
          </a:p>
        </p:txBody>
      </p:sp>
      <p:sp>
        <p:nvSpPr>
          <p:cNvPr id="3075" name="Rectangle 3"/>
          <p:cNvSpPr>
            <a:spLocks noGrp="1" noChangeArrowheads="1"/>
          </p:cNvSpPr>
          <p:nvPr>
            <p:ph type="subTitle" idx="1"/>
          </p:nvPr>
        </p:nvSpPr>
        <p:spPr>
          <a:xfrm>
            <a:off x="441325" y="5222875"/>
            <a:ext cx="8207375" cy="738188"/>
          </a:xfrm>
        </p:spPr>
        <p:txBody>
          <a:bodyPr/>
          <a:lstStyle/>
          <a:p>
            <a:pPr eaLnBrk="1" hangingPunct="1"/>
            <a:r>
              <a:rPr lang="en-GB" dirty="0" smtClean="0">
                <a:solidFill>
                  <a:srgbClr val="C90044"/>
                </a:solidFill>
              </a:rPr>
              <a:t>William Webb/Andy Gowans</a:t>
            </a:r>
          </a:p>
          <a:p>
            <a:pPr eaLnBrk="1" hangingPunct="1"/>
            <a:r>
              <a:rPr lang="en-GB" dirty="0" smtClean="0">
                <a:solidFill>
                  <a:srgbClr val="C90044"/>
                </a:solidFill>
              </a:rPr>
              <a:t>July 2010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8562" name="Rectangle 2"/>
          <p:cNvSpPr>
            <a:spLocks noGrp="1" noChangeArrowheads="1"/>
          </p:cNvSpPr>
          <p:nvPr>
            <p:ph type="title"/>
          </p:nvPr>
        </p:nvSpPr>
        <p:spPr>
          <a:xfrm>
            <a:off x="609600" y="635000"/>
            <a:ext cx="7848600" cy="369332"/>
          </a:xfrm>
        </p:spPr>
        <p:txBody>
          <a:bodyPr/>
          <a:lstStyle/>
          <a:p>
            <a:r>
              <a:rPr lang="en-GB" sz="3200" b="1" dirty="0"/>
              <a:t>White space devices </a:t>
            </a:r>
            <a:r>
              <a:rPr lang="en-GB" sz="3200" b="1" dirty="0" smtClean="0"/>
              <a:t>– location summary</a:t>
            </a:r>
            <a:endParaRPr lang="en-GB" sz="3200" b="1" dirty="0"/>
          </a:p>
        </p:txBody>
      </p:sp>
      <p:sp>
        <p:nvSpPr>
          <p:cNvPr id="578563" name="Rectangle 3"/>
          <p:cNvSpPr>
            <a:spLocks noGrp="1" noChangeArrowheads="1"/>
          </p:cNvSpPr>
          <p:nvPr>
            <p:ph idx="1"/>
          </p:nvPr>
        </p:nvSpPr>
        <p:spPr>
          <a:xfrm>
            <a:off x="949757" y="1630656"/>
            <a:ext cx="7272338" cy="4947944"/>
          </a:xfrm>
        </p:spPr>
        <p:txBody>
          <a:bodyPr/>
          <a:lstStyle/>
          <a:p>
            <a:r>
              <a:rPr lang="en-GB" sz="1600" dirty="0"/>
              <a:t>Objective – to identify key requirements</a:t>
            </a:r>
          </a:p>
          <a:p>
            <a:pPr lvl="2"/>
            <a:r>
              <a:rPr lang="en-GB" sz="1600" dirty="0">
                <a:solidFill>
                  <a:schemeClr val="tx1"/>
                </a:solidFill>
              </a:rPr>
              <a:t>Based on user expectations &amp; regulatory requirements</a:t>
            </a:r>
          </a:p>
          <a:p>
            <a:endParaRPr lang="en-GB" sz="1600" dirty="0" smtClean="0"/>
          </a:p>
          <a:p>
            <a:r>
              <a:rPr lang="en-GB" sz="1600" dirty="0" smtClean="0"/>
              <a:t>Where </a:t>
            </a:r>
            <a:r>
              <a:rPr lang="en-GB" sz="1600" dirty="0"/>
              <a:t>and when is accuracy important?</a:t>
            </a:r>
          </a:p>
          <a:p>
            <a:pPr lvl="2"/>
            <a:r>
              <a:rPr lang="en-GB" sz="1600" dirty="0">
                <a:solidFill>
                  <a:schemeClr val="tx1"/>
                </a:solidFill>
              </a:rPr>
              <a:t>Protecting TV viewers – 100m but can be much poorer in some places</a:t>
            </a:r>
          </a:p>
          <a:p>
            <a:pPr lvl="2"/>
            <a:r>
              <a:rPr lang="en-GB" sz="1600" dirty="0">
                <a:solidFill>
                  <a:schemeClr val="tx1"/>
                </a:solidFill>
              </a:rPr>
              <a:t>Protecting PMSE users - &lt;100m in some situations</a:t>
            </a:r>
          </a:p>
          <a:p>
            <a:pPr lvl="2">
              <a:buFont typeface="Wingdings" pitchFamily="2" charset="2"/>
              <a:buChar char="Ø"/>
            </a:pPr>
            <a:r>
              <a:rPr lang="en-GB" sz="1600" i="1" dirty="0">
                <a:solidFill>
                  <a:schemeClr val="tx1"/>
                </a:solidFill>
              </a:rPr>
              <a:t>But does it really matter?</a:t>
            </a:r>
            <a:r>
              <a:rPr lang="en-GB" sz="1600" dirty="0">
                <a:solidFill>
                  <a:schemeClr val="tx1"/>
                </a:solidFill>
              </a:rPr>
              <a:t> Possibly not.</a:t>
            </a:r>
          </a:p>
          <a:p>
            <a:endParaRPr lang="en-GB" sz="1600" dirty="0" smtClean="0"/>
          </a:p>
          <a:p>
            <a:r>
              <a:rPr lang="en-GB" sz="1600" dirty="0" smtClean="0"/>
              <a:t>Reliability </a:t>
            </a:r>
            <a:r>
              <a:rPr lang="en-GB" sz="1600" dirty="0"/>
              <a:t>&amp; Integrity</a:t>
            </a:r>
          </a:p>
          <a:p>
            <a:pPr lvl="2"/>
            <a:r>
              <a:rPr lang="en-GB" sz="1600" dirty="0">
                <a:solidFill>
                  <a:schemeClr val="tx1"/>
                </a:solidFill>
              </a:rPr>
              <a:t>Need large errors to be rare</a:t>
            </a:r>
          </a:p>
          <a:p>
            <a:pPr lvl="2"/>
            <a:r>
              <a:rPr lang="en-GB" sz="1600" dirty="0">
                <a:solidFill>
                  <a:schemeClr val="tx1"/>
                </a:solidFill>
              </a:rPr>
              <a:t>Important in ensuring low probability of interference</a:t>
            </a:r>
          </a:p>
          <a:p>
            <a:endParaRPr lang="en-GB" sz="1600" dirty="0" smtClean="0"/>
          </a:p>
          <a:p>
            <a:r>
              <a:rPr lang="en-GB" sz="1600" dirty="0" smtClean="0"/>
              <a:t>Height</a:t>
            </a:r>
            <a:endParaRPr lang="en-GB" sz="1600" dirty="0"/>
          </a:p>
          <a:p>
            <a:pPr lvl="2"/>
            <a:r>
              <a:rPr lang="en-GB" sz="1600" dirty="0">
                <a:solidFill>
                  <a:schemeClr val="tx1"/>
                </a:solidFill>
              </a:rPr>
              <a:t>Would allow smaller exclusion areas or greater WSD transmit power</a:t>
            </a:r>
          </a:p>
          <a:p>
            <a:pPr lvl="2"/>
            <a:r>
              <a:rPr lang="en-GB" sz="1600" dirty="0">
                <a:solidFill>
                  <a:schemeClr val="tx1"/>
                </a:solidFill>
              </a:rPr>
              <a:t>But height information is less easily obtained</a:t>
            </a: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p>
            <a:fld id="{205130BA-67C2-45A4-9036-70B42C4F1E56}" type="slidenum">
              <a:rPr lang="en-US"/>
              <a:pPr/>
              <a:t>9</a:t>
            </a:fld>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6" name="Rectangle 2"/>
          <p:cNvSpPr>
            <a:spLocks noGrp="1" noChangeArrowheads="1"/>
          </p:cNvSpPr>
          <p:nvPr>
            <p:ph type="title"/>
          </p:nvPr>
        </p:nvSpPr>
        <p:spPr>
          <a:xfrm>
            <a:off x="317500" y="838200"/>
            <a:ext cx="7848600" cy="369332"/>
          </a:xfrm>
        </p:spPr>
        <p:txBody>
          <a:bodyPr/>
          <a:lstStyle/>
          <a:p>
            <a:r>
              <a:rPr lang="en-GB" sz="2400" dirty="0"/>
              <a:t>Conclusions – </a:t>
            </a:r>
            <a:r>
              <a:rPr lang="en-GB" sz="2400" dirty="0" smtClean="0"/>
              <a:t>Location technologies </a:t>
            </a:r>
            <a:r>
              <a:rPr lang="en-GB" sz="2400" dirty="0"/>
              <a:t>(1 of 2)</a:t>
            </a:r>
          </a:p>
        </p:txBody>
      </p:sp>
      <p:sp>
        <p:nvSpPr>
          <p:cNvPr id="333830" name="Rectangle 6"/>
          <p:cNvSpPr>
            <a:spLocks noGrp="1" noChangeArrowheads="1"/>
          </p:cNvSpPr>
          <p:nvPr>
            <p:ph idx="1"/>
          </p:nvPr>
        </p:nvSpPr>
        <p:spPr>
          <a:xfrm>
            <a:off x="833977" y="1722808"/>
            <a:ext cx="5715000" cy="3988784"/>
          </a:xfrm>
        </p:spPr>
        <p:txBody>
          <a:bodyPr/>
          <a:lstStyle/>
          <a:p>
            <a:pPr marL="381000" indent="-381000">
              <a:lnSpc>
                <a:spcPct val="90000"/>
              </a:lnSpc>
            </a:pPr>
            <a:r>
              <a:rPr lang="en-GB" sz="1600" dirty="0"/>
              <a:t>No one location technology solution fits all </a:t>
            </a:r>
            <a:r>
              <a:rPr lang="en-GB" sz="1600" dirty="0" smtClean="0"/>
              <a:t>applications</a:t>
            </a:r>
          </a:p>
          <a:p>
            <a:pPr marL="381000" indent="-381000">
              <a:lnSpc>
                <a:spcPct val="90000"/>
              </a:lnSpc>
            </a:pPr>
            <a:endParaRPr lang="en-GB" sz="1600" dirty="0"/>
          </a:p>
          <a:p>
            <a:pPr marL="381000" indent="-381000">
              <a:lnSpc>
                <a:spcPct val="90000"/>
              </a:lnSpc>
            </a:pPr>
            <a:r>
              <a:rPr lang="en-GB" sz="1600" dirty="0"/>
              <a:t>Future GNSS developments over the next ten years will not solve the indoor positioning problem, although a greater satellite density will help today’s marginal cases, plus the deployment of GPS beacons would create location hotspots </a:t>
            </a:r>
            <a:r>
              <a:rPr lang="en-GB" sz="1600" dirty="0" smtClean="0"/>
              <a:t>indoors</a:t>
            </a:r>
          </a:p>
          <a:p>
            <a:pPr marL="381000" indent="-381000">
              <a:lnSpc>
                <a:spcPct val="90000"/>
              </a:lnSpc>
            </a:pPr>
            <a:endParaRPr lang="en-GB" sz="1600" dirty="0"/>
          </a:p>
          <a:p>
            <a:pPr marL="381000" indent="-381000">
              <a:lnSpc>
                <a:spcPct val="90000"/>
              </a:lnSpc>
            </a:pPr>
            <a:r>
              <a:rPr lang="en-GB" sz="1600" dirty="0"/>
              <a:t>If we had ‘position roaming’ amongst the UK cellular networks, then the potential for cellular location not-spots would be reduced.  If all cellular location devices monitored all networks then Cell-ID alone could be made more accurate from a fingerprint of which Cell-IDs were visible at any given </a:t>
            </a:r>
            <a:r>
              <a:rPr lang="en-GB" sz="1600" dirty="0" smtClean="0"/>
              <a:t>location</a:t>
            </a:r>
          </a:p>
          <a:p>
            <a:pPr marL="381000" indent="-381000">
              <a:lnSpc>
                <a:spcPct val="90000"/>
              </a:lnSpc>
            </a:pPr>
            <a:endParaRPr lang="en-GB" sz="1600" dirty="0"/>
          </a:p>
          <a:p>
            <a:pPr marL="381000" indent="-381000">
              <a:lnSpc>
                <a:spcPct val="90000"/>
              </a:lnSpc>
            </a:pPr>
            <a:r>
              <a:rPr lang="en-GB" sz="1600" dirty="0"/>
              <a:t>Combination solutions will be increasingly important, such as with GPS, Wi-Fi, RFID, sensor networks, UWB etc.  Higher accuracy ‘location hotspots’ could thus be created;</a:t>
            </a:r>
          </a:p>
        </p:txBody>
      </p:sp>
      <p:sp>
        <p:nvSpPr>
          <p:cNvPr id="9" name="Slide Number Placeholder 4"/>
          <p:cNvSpPr>
            <a:spLocks noGrp="1"/>
          </p:cNvSpPr>
          <p:nvPr>
            <p:ph type="sldNum" sz="quarter" idx="12"/>
          </p:nvPr>
        </p:nvSpPr>
        <p:spPr>
          <a:xfrm>
            <a:off x="6553200" y="6248400"/>
            <a:ext cx="1905000" cy="457200"/>
          </a:xfrm>
          <a:prstGeom prst="rect">
            <a:avLst/>
          </a:prstGeom>
        </p:spPr>
        <p:txBody>
          <a:bodyPr/>
          <a:lstStyle/>
          <a:p>
            <a:fld id="{41AD4F60-871B-43FD-879C-B0784695E2D7}" type="slidenum">
              <a:rPr lang="en-US"/>
              <a:pPr/>
              <a:t>10</a:t>
            </a:fld>
            <a:endParaRPr lang="en-US"/>
          </a:p>
        </p:txBody>
      </p:sp>
      <p:pic>
        <p:nvPicPr>
          <p:cNvPr id="333834" name="Picture 10" descr="MCj04347200000[1]"/>
          <p:cNvPicPr>
            <a:picLocks noChangeAspect="1" noChangeArrowheads="1"/>
          </p:cNvPicPr>
          <p:nvPr/>
        </p:nvPicPr>
        <p:blipFill>
          <a:blip r:embed="rId2"/>
          <a:srcRect/>
          <a:stretch>
            <a:fillRect/>
          </a:stretch>
        </p:blipFill>
        <p:spPr bwMode="auto">
          <a:xfrm>
            <a:off x="7812088" y="1649413"/>
            <a:ext cx="720725" cy="720725"/>
          </a:xfrm>
          <a:prstGeom prst="rect">
            <a:avLst/>
          </a:prstGeom>
          <a:noFill/>
        </p:spPr>
      </p:pic>
      <p:pic>
        <p:nvPicPr>
          <p:cNvPr id="333835" name="Picture 11" descr="MCj04348570000[1]"/>
          <p:cNvPicPr>
            <a:picLocks noChangeAspect="1" noChangeArrowheads="1"/>
          </p:cNvPicPr>
          <p:nvPr/>
        </p:nvPicPr>
        <p:blipFill>
          <a:blip r:embed="rId3"/>
          <a:srcRect/>
          <a:stretch>
            <a:fillRect/>
          </a:stretch>
        </p:blipFill>
        <p:spPr bwMode="auto">
          <a:xfrm>
            <a:off x="7812088" y="2492375"/>
            <a:ext cx="936625" cy="936625"/>
          </a:xfrm>
          <a:prstGeom prst="rect">
            <a:avLst/>
          </a:prstGeom>
          <a:noFill/>
        </p:spPr>
      </p:pic>
      <p:pic>
        <p:nvPicPr>
          <p:cNvPr id="333836" name="Picture 12" descr="j0310878"/>
          <p:cNvPicPr>
            <a:picLocks noChangeAspect="1" noChangeArrowheads="1"/>
          </p:cNvPicPr>
          <p:nvPr/>
        </p:nvPicPr>
        <p:blipFill>
          <a:blip r:embed="rId4"/>
          <a:srcRect/>
          <a:stretch>
            <a:fillRect/>
          </a:stretch>
        </p:blipFill>
        <p:spPr bwMode="auto">
          <a:xfrm>
            <a:off x="7956550" y="3789363"/>
            <a:ext cx="476250" cy="809625"/>
          </a:xfrm>
          <a:prstGeom prst="rect">
            <a:avLst/>
          </a:prstGeom>
          <a:noFill/>
        </p:spPr>
      </p:pic>
      <p:pic>
        <p:nvPicPr>
          <p:cNvPr id="333838" name="Picture 14" descr="MCj04248320000[1]"/>
          <p:cNvPicPr>
            <a:picLocks noChangeAspect="1" noChangeArrowheads="1"/>
          </p:cNvPicPr>
          <p:nvPr/>
        </p:nvPicPr>
        <p:blipFill>
          <a:blip r:embed="rId5"/>
          <a:srcRect/>
          <a:stretch>
            <a:fillRect/>
          </a:stretch>
        </p:blipFill>
        <p:spPr bwMode="auto">
          <a:xfrm>
            <a:off x="7740650" y="5013325"/>
            <a:ext cx="1017588" cy="901700"/>
          </a:xfrm>
          <a:prstGeom prst="rect">
            <a:avLst/>
          </a:prstGeom>
          <a:noFill/>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Rectangle 2"/>
          <p:cNvSpPr>
            <a:spLocks noGrp="1" noChangeArrowheads="1"/>
          </p:cNvSpPr>
          <p:nvPr>
            <p:ph type="title"/>
          </p:nvPr>
        </p:nvSpPr>
        <p:spPr>
          <a:xfrm>
            <a:off x="317500" y="838200"/>
            <a:ext cx="7848600" cy="369332"/>
          </a:xfrm>
        </p:spPr>
        <p:txBody>
          <a:bodyPr/>
          <a:lstStyle/>
          <a:p>
            <a:r>
              <a:rPr lang="en-GB" sz="2400" dirty="0" smtClean="0"/>
              <a:t>Conclusions – Location technologies (1 of 2)</a:t>
            </a:r>
            <a:endParaRPr lang="en-GB" sz="2400" dirty="0"/>
          </a:p>
        </p:txBody>
      </p:sp>
      <p:sp>
        <p:nvSpPr>
          <p:cNvPr id="556035" name="Rectangle 3"/>
          <p:cNvSpPr>
            <a:spLocks noGrp="1" noChangeArrowheads="1"/>
          </p:cNvSpPr>
          <p:nvPr>
            <p:ph idx="1"/>
          </p:nvPr>
        </p:nvSpPr>
        <p:spPr>
          <a:xfrm>
            <a:off x="478869" y="1744601"/>
            <a:ext cx="6481223" cy="3988784"/>
          </a:xfrm>
        </p:spPr>
        <p:txBody>
          <a:bodyPr/>
          <a:lstStyle/>
          <a:p>
            <a:pPr marL="381000" indent="-381000">
              <a:lnSpc>
                <a:spcPct val="90000"/>
              </a:lnSpc>
            </a:pPr>
            <a:r>
              <a:rPr lang="en-GB" sz="1600" dirty="0"/>
              <a:t>A combination of positioning technologies will enable location in many more environments, but the differing levels of trustworthiness of the location reports from different sources may be harder to </a:t>
            </a:r>
            <a:r>
              <a:rPr lang="en-GB" sz="1600" dirty="0" smtClean="0"/>
              <a:t>establish</a:t>
            </a:r>
          </a:p>
          <a:p>
            <a:pPr marL="381000" indent="-381000">
              <a:lnSpc>
                <a:spcPct val="90000"/>
              </a:lnSpc>
            </a:pPr>
            <a:endParaRPr lang="en-GB" sz="1600" dirty="0"/>
          </a:p>
          <a:p>
            <a:pPr marL="381000" indent="-381000">
              <a:lnSpc>
                <a:spcPct val="90000"/>
              </a:lnSpc>
            </a:pPr>
            <a:r>
              <a:rPr lang="en-GB" sz="1600" dirty="0"/>
              <a:t>Information on accuracy at high confidence levels is lacking for consumer positioning </a:t>
            </a:r>
            <a:r>
              <a:rPr lang="en-GB" sz="1600" dirty="0" smtClean="0"/>
              <a:t>systems</a:t>
            </a:r>
          </a:p>
          <a:p>
            <a:pPr marL="381000" indent="-381000">
              <a:lnSpc>
                <a:spcPct val="90000"/>
              </a:lnSpc>
            </a:pPr>
            <a:endParaRPr lang="en-GB" sz="1600" dirty="0"/>
          </a:p>
          <a:p>
            <a:pPr marL="381000" indent="-381000">
              <a:lnSpc>
                <a:spcPct val="90000"/>
              </a:lnSpc>
            </a:pPr>
            <a:r>
              <a:rPr lang="en-GB" sz="1600" dirty="0"/>
              <a:t>Information on accuracy for consumer positioning system is often given for a standard operating environment.  More information is needed on the performance of positioning systems in more challenging, real world </a:t>
            </a:r>
            <a:r>
              <a:rPr lang="en-GB" sz="1600" dirty="0" smtClean="0"/>
              <a:t>environments</a:t>
            </a:r>
          </a:p>
          <a:p>
            <a:pPr marL="381000" indent="-381000">
              <a:lnSpc>
                <a:spcPct val="90000"/>
              </a:lnSpc>
            </a:pPr>
            <a:endParaRPr lang="en-GB" sz="1600" dirty="0"/>
          </a:p>
          <a:p>
            <a:pPr marL="381000" indent="-381000">
              <a:lnSpc>
                <a:spcPct val="90000"/>
              </a:lnSpc>
            </a:pPr>
            <a:r>
              <a:rPr lang="en-GB" sz="1600" dirty="0"/>
              <a:t>Consumer devices are unable to report accuracy in real time, as they move between different operating environments.  To increase the trustworthiness of these reports, user level integrity monitoring schemes are needed.  Such schemes may check consistency across multiple positioning technologies and/or inertial sensors.</a:t>
            </a:r>
          </a:p>
        </p:txBody>
      </p:sp>
      <p:sp>
        <p:nvSpPr>
          <p:cNvPr id="9" name="Slide Number Placeholder 4"/>
          <p:cNvSpPr>
            <a:spLocks noGrp="1"/>
          </p:cNvSpPr>
          <p:nvPr>
            <p:ph type="sldNum" sz="quarter" idx="12"/>
          </p:nvPr>
        </p:nvSpPr>
        <p:spPr>
          <a:xfrm>
            <a:off x="6553200" y="6248400"/>
            <a:ext cx="1905000" cy="457200"/>
          </a:xfrm>
          <a:prstGeom prst="rect">
            <a:avLst/>
          </a:prstGeom>
        </p:spPr>
        <p:txBody>
          <a:bodyPr/>
          <a:lstStyle/>
          <a:p>
            <a:fld id="{C61207C2-C784-4FCC-A066-4B1D113F10C8}" type="slidenum">
              <a:rPr lang="en-US"/>
              <a:pPr/>
              <a:t>11</a:t>
            </a:fld>
            <a:endParaRPr lang="en-US"/>
          </a:p>
        </p:txBody>
      </p:sp>
      <p:pic>
        <p:nvPicPr>
          <p:cNvPr id="556041" name="Picture 9" descr="MCj04114980000[1]"/>
          <p:cNvPicPr>
            <a:picLocks noChangeAspect="1" noChangeArrowheads="1"/>
          </p:cNvPicPr>
          <p:nvPr/>
        </p:nvPicPr>
        <p:blipFill>
          <a:blip r:embed="rId2"/>
          <a:srcRect/>
          <a:stretch>
            <a:fillRect/>
          </a:stretch>
        </p:blipFill>
        <p:spPr bwMode="auto">
          <a:xfrm>
            <a:off x="7885113" y="1412875"/>
            <a:ext cx="855662" cy="995363"/>
          </a:xfrm>
          <a:prstGeom prst="rect">
            <a:avLst/>
          </a:prstGeom>
          <a:noFill/>
        </p:spPr>
      </p:pic>
      <p:pic>
        <p:nvPicPr>
          <p:cNvPr id="556047" name="Picture 15" descr="MCj03825920000[1]"/>
          <p:cNvPicPr>
            <a:picLocks noChangeAspect="1" noChangeArrowheads="1"/>
          </p:cNvPicPr>
          <p:nvPr/>
        </p:nvPicPr>
        <p:blipFill>
          <a:blip r:embed="rId3" cstate="print"/>
          <a:srcRect/>
          <a:stretch>
            <a:fillRect/>
          </a:stretch>
        </p:blipFill>
        <p:spPr bwMode="auto">
          <a:xfrm>
            <a:off x="7956550" y="2492375"/>
            <a:ext cx="792163" cy="792163"/>
          </a:xfrm>
          <a:prstGeom prst="rect">
            <a:avLst/>
          </a:prstGeom>
          <a:noFill/>
        </p:spPr>
      </p:pic>
      <p:pic>
        <p:nvPicPr>
          <p:cNvPr id="556050" name="Picture 18" descr="MCj04157380000[1]"/>
          <p:cNvPicPr>
            <a:picLocks noChangeAspect="1" noChangeArrowheads="1"/>
          </p:cNvPicPr>
          <p:nvPr/>
        </p:nvPicPr>
        <p:blipFill>
          <a:blip r:embed="rId4"/>
          <a:srcRect/>
          <a:stretch>
            <a:fillRect/>
          </a:stretch>
        </p:blipFill>
        <p:spPr bwMode="auto">
          <a:xfrm>
            <a:off x="7667625" y="3429000"/>
            <a:ext cx="1331913" cy="912813"/>
          </a:xfrm>
          <a:prstGeom prst="rect">
            <a:avLst/>
          </a:prstGeom>
          <a:noFill/>
        </p:spPr>
      </p:pic>
      <p:pic>
        <p:nvPicPr>
          <p:cNvPr id="556062" name="Picture 30" descr="MCj04403790000[1]"/>
          <p:cNvPicPr>
            <a:picLocks noChangeAspect="1" noChangeArrowheads="1"/>
          </p:cNvPicPr>
          <p:nvPr/>
        </p:nvPicPr>
        <p:blipFill>
          <a:blip r:embed="rId5"/>
          <a:srcRect/>
          <a:stretch>
            <a:fillRect/>
          </a:stretch>
        </p:blipFill>
        <p:spPr bwMode="auto">
          <a:xfrm>
            <a:off x="7596188" y="4581525"/>
            <a:ext cx="1246187" cy="1246188"/>
          </a:xfrm>
          <a:prstGeom prst="rect">
            <a:avLst/>
          </a:prstGeom>
          <a:noFill/>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Rectangle 2"/>
          <p:cNvSpPr>
            <a:spLocks noGrp="1" noChangeArrowheads="1"/>
          </p:cNvSpPr>
          <p:nvPr>
            <p:ph type="title"/>
          </p:nvPr>
        </p:nvSpPr>
        <p:spPr>
          <a:xfrm>
            <a:off x="609600" y="838200"/>
            <a:ext cx="7848600" cy="369332"/>
          </a:xfrm>
        </p:spPr>
        <p:txBody>
          <a:bodyPr/>
          <a:lstStyle/>
          <a:p>
            <a:r>
              <a:rPr lang="en-GB" sz="3200" dirty="0"/>
              <a:t>Conclusions </a:t>
            </a:r>
            <a:r>
              <a:rPr lang="en-GB" sz="3200" dirty="0" smtClean="0"/>
              <a:t>for </a:t>
            </a:r>
            <a:r>
              <a:rPr lang="en-GB" sz="3200" dirty="0" smtClean="0"/>
              <a:t>WSDs</a:t>
            </a:r>
            <a:endParaRPr lang="en-GB" sz="3200" dirty="0"/>
          </a:p>
        </p:txBody>
      </p:sp>
      <p:sp>
        <p:nvSpPr>
          <p:cNvPr id="557059" name="Rectangle 3"/>
          <p:cNvSpPr>
            <a:spLocks noGrp="1" noChangeArrowheads="1"/>
          </p:cNvSpPr>
          <p:nvPr>
            <p:ph idx="1"/>
          </p:nvPr>
        </p:nvSpPr>
        <p:spPr>
          <a:xfrm>
            <a:off x="725441" y="1493561"/>
            <a:ext cx="5977200" cy="3693319"/>
          </a:xfrm>
        </p:spPr>
        <p:txBody>
          <a:bodyPr/>
          <a:lstStyle/>
          <a:p>
            <a:pPr marL="381000" indent="-381000">
              <a:lnSpc>
                <a:spcPct val="80000"/>
              </a:lnSpc>
              <a:spcBef>
                <a:spcPct val="75000"/>
              </a:spcBef>
            </a:pPr>
            <a:r>
              <a:rPr lang="en-GB" sz="1800" dirty="0"/>
              <a:t>A WSD should not cause interference to licensed users, thus where a WSD position fix is unreliable it should fail </a:t>
            </a:r>
            <a:r>
              <a:rPr lang="en-GB" sz="1800" dirty="0" smtClean="0"/>
              <a:t>safe</a:t>
            </a:r>
            <a:endParaRPr lang="en-GB" sz="1800" dirty="0"/>
          </a:p>
          <a:p>
            <a:pPr marL="381000" indent="-381000">
              <a:lnSpc>
                <a:spcPct val="80000"/>
              </a:lnSpc>
              <a:spcBef>
                <a:spcPct val="75000"/>
              </a:spcBef>
            </a:pPr>
            <a:r>
              <a:rPr lang="en-GB" sz="1800" dirty="0"/>
              <a:t>WSD location accuracy can be traded against the size of the exclusion zone around a licensed </a:t>
            </a:r>
            <a:r>
              <a:rPr lang="en-GB" sz="1800" dirty="0" smtClean="0"/>
              <a:t>user</a:t>
            </a:r>
            <a:endParaRPr lang="en-GB" sz="1800" dirty="0"/>
          </a:p>
          <a:p>
            <a:pPr marL="381000" indent="-381000">
              <a:lnSpc>
                <a:spcPct val="80000"/>
              </a:lnSpc>
              <a:spcBef>
                <a:spcPct val="75000"/>
              </a:spcBef>
            </a:pPr>
            <a:r>
              <a:rPr lang="en-GB" sz="1800" dirty="0"/>
              <a:t>Height information would benefit WSDs </a:t>
            </a:r>
            <a:r>
              <a:rPr lang="en-GB" sz="1800" dirty="0" smtClean="0"/>
              <a:t>although </a:t>
            </a:r>
            <a:r>
              <a:rPr lang="en-GB" sz="1800" dirty="0"/>
              <a:t>its omission results in only a small penalty.  However, it is only via the omission of the height requirement that a good match with any location technology is </a:t>
            </a:r>
            <a:r>
              <a:rPr lang="en-GB" sz="1800" dirty="0" smtClean="0"/>
              <a:t>possible</a:t>
            </a:r>
            <a:endParaRPr lang="en-GB" sz="1800" dirty="0"/>
          </a:p>
          <a:p>
            <a:pPr marL="381000" indent="-381000">
              <a:lnSpc>
                <a:spcPct val="80000"/>
              </a:lnSpc>
              <a:spcBef>
                <a:spcPct val="75000"/>
              </a:spcBef>
            </a:pPr>
            <a:r>
              <a:rPr lang="en-GB" sz="1800" dirty="0"/>
              <a:t>GSM and broadcast based location technologies were best matched to </a:t>
            </a:r>
            <a:r>
              <a:rPr lang="en-GB" sz="1800" dirty="0" smtClean="0"/>
              <a:t>WSDs</a:t>
            </a:r>
            <a:endParaRPr lang="en-GB" sz="1800" dirty="0"/>
          </a:p>
          <a:p>
            <a:pPr marL="381000" indent="-381000">
              <a:lnSpc>
                <a:spcPct val="80000"/>
              </a:lnSpc>
              <a:spcBef>
                <a:spcPct val="75000"/>
              </a:spcBef>
            </a:pPr>
            <a:r>
              <a:rPr lang="en-GB" sz="1800" dirty="0"/>
              <a:t>Cell-ID is widely deployed in the UK today, but other cellular and broadcast location techniques are not yet deployed.  This means that Cell-ID is presently the best matched location technology for WSD </a:t>
            </a:r>
            <a:r>
              <a:rPr lang="en-GB" sz="1800" dirty="0" smtClean="0"/>
              <a:t>applications</a:t>
            </a:r>
            <a:r>
              <a:rPr lang="en-GB" sz="1800" dirty="0"/>
              <a:t>, although its accuracy is lower than required for best efficiency in some scenarios</a:t>
            </a:r>
            <a:r>
              <a:rPr lang="en-GB" sz="1800" dirty="0" smtClean="0"/>
              <a:t>.</a:t>
            </a:r>
            <a:endParaRPr lang="en-GB" sz="1800" dirty="0"/>
          </a:p>
        </p:txBody>
      </p:sp>
      <p:sp>
        <p:nvSpPr>
          <p:cNvPr id="11" name="Slide Number Placeholder 4"/>
          <p:cNvSpPr>
            <a:spLocks noGrp="1"/>
          </p:cNvSpPr>
          <p:nvPr>
            <p:ph type="sldNum" sz="quarter" idx="12"/>
          </p:nvPr>
        </p:nvSpPr>
        <p:spPr>
          <a:xfrm>
            <a:off x="6553200" y="6248400"/>
            <a:ext cx="1905000" cy="457200"/>
          </a:xfrm>
          <a:prstGeom prst="rect">
            <a:avLst/>
          </a:prstGeom>
        </p:spPr>
        <p:txBody>
          <a:bodyPr/>
          <a:lstStyle/>
          <a:p>
            <a:fld id="{5D8C431F-91A8-47E0-9352-160BA117E1B2}" type="slidenum">
              <a:rPr lang="en-US"/>
              <a:pPr/>
              <a:t>12</a:t>
            </a:fld>
            <a:endParaRPr lang="en-US"/>
          </a:p>
        </p:txBody>
      </p:sp>
      <p:pic>
        <p:nvPicPr>
          <p:cNvPr id="557064" name="Picture 8" descr="MCj03341320000[1]"/>
          <p:cNvPicPr>
            <a:picLocks noChangeAspect="1" noChangeArrowheads="1"/>
          </p:cNvPicPr>
          <p:nvPr/>
        </p:nvPicPr>
        <p:blipFill>
          <a:blip r:embed="rId2"/>
          <a:srcRect/>
          <a:stretch>
            <a:fillRect/>
          </a:stretch>
        </p:blipFill>
        <p:spPr bwMode="auto">
          <a:xfrm>
            <a:off x="8172450" y="1412875"/>
            <a:ext cx="817563" cy="876300"/>
          </a:xfrm>
          <a:prstGeom prst="rect">
            <a:avLst/>
          </a:prstGeom>
          <a:noFill/>
        </p:spPr>
      </p:pic>
      <p:pic>
        <p:nvPicPr>
          <p:cNvPr id="557066" name="Picture 10" descr="MCj04347200000[1]"/>
          <p:cNvPicPr>
            <a:picLocks noChangeAspect="1" noChangeArrowheads="1"/>
          </p:cNvPicPr>
          <p:nvPr/>
        </p:nvPicPr>
        <p:blipFill>
          <a:blip r:embed="rId3"/>
          <a:srcRect/>
          <a:stretch>
            <a:fillRect/>
          </a:stretch>
        </p:blipFill>
        <p:spPr bwMode="auto">
          <a:xfrm>
            <a:off x="8316913" y="2852738"/>
            <a:ext cx="649287" cy="649287"/>
          </a:xfrm>
          <a:prstGeom prst="rect">
            <a:avLst/>
          </a:prstGeom>
          <a:noFill/>
        </p:spPr>
      </p:pic>
      <p:pic>
        <p:nvPicPr>
          <p:cNvPr id="557067" name="Picture 11" descr="j0310878"/>
          <p:cNvPicPr>
            <a:picLocks noChangeAspect="1" noChangeArrowheads="1"/>
          </p:cNvPicPr>
          <p:nvPr/>
        </p:nvPicPr>
        <p:blipFill>
          <a:blip r:embed="rId4"/>
          <a:srcRect/>
          <a:stretch>
            <a:fillRect/>
          </a:stretch>
        </p:blipFill>
        <p:spPr bwMode="auto">
          <a:xfrm>
            <a:off x="8316913" y="4076700"/>
            <a:ext cx="506412" cy="862013"/>
          </a:xfrm>
          <a:prstGeom prst="rect">
            <a:avLst/>
          </a:prstGeom>
          <a:noFill/>
        </p:spPr>
      </p:pic>
      <p:pic>
        <p:nvPicPr>
          <p:cNvPr id="557068" name="Picture 12" descr="MCj03512400000[1]"/>
          <p:cNvPicPr>
            <a:picLocks noChangeAspect="1" noChangeArrowheads="1"/>
          </p:cNvPicPr>
          <p:nvPr/>
        </p:nvPicPr>
        <p:blipFill>
          <a:blip r:embed="rId5"/>
          <a:srcRect/>
          <a:stretch>
            <a:fillRect/>
          </a:stretch>
        </p:blipFill>
        <p:spPr bwMode="auto">
          <a:xfrm flipH="1">
            <a:off x="7451725" y="3573463"/>
            <a:ext cx="754063" cy="1020762"/>
          </a:xfrm>
          <a:prstGeom prst="rect">
            <a:avLst/>
          </a:prstGeom>
          <a:noFill/>
        </p:spPr>
      </p:pic>
      <p:pic>
        <p:nvPicPr>
          <p:cNvPr id="557069" name="Picture 13" descr="MCj04414630000[1]"/>
          <p:cNvPicPr>
            <a:picLocks noChangeAspect="1" noChangeArrowheads="1"/>
          </p:cNvPicPr>
          <p:nvPr/>
        </p:nvPicPr>
        <p:blipFill>
          <a:blip r:embed="rId6"/>
          <a:srcRect/>
          <a:stretch>
            <a:fillRect/>
          </a:stretch>
        </p:blipFill>
        <p:spPr bwMode="auto">
          <a:xfrm>
            <a:off x="7596188" y="5157788"/>
            <a:ext cx="1008062" cy="1171575"/>
          </a:xfrm>
          <a:prstGeom prst="rect">
            <a:avLst/>
          </a:prstGeom>
          <a:noFill/>
        </p:spPr>
      </p:pic>
      <p:pic>
        <p:nvPicPr>
          <p:cNvPr id="557070" name="Picture 14" descr="MCj04348020000[1]"/>
          <p:cNvPicPr>
            <a:picLocks noChangeAspect="1" noChangeArrowheads="1"/>
          </p:cNvPicPr>
          <p:nvPr/>
        </p:nvPicPr>
        <p:blipFill>
          <a:blip r:embed="rId7"/>
          <a:srcRect/>
          <a:stretch>
            <a:fillRect/>
          </a:stretch>
        </p:blipFill>
        <p:spPr bwMode="auto">
          <a:xfrm>
            <a:off x="7235825" y="2133600"/>
            <a:ext cx="869950" cy="869950"/>
          </a:xfrm>
          <a:prstGeom prst="rect">
            <a:avLst/>
          </a:prstGeom>
          <a:noFill/>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622300"/>
            <a:ext cx="8248650" cy="369332"/>
          </a:xfrm>
        </p:spPr>
        <p:txBody>
          <a:bodyPr/>
          <a:lstStyle/>
          <a:p>
            <a:r>
              <a:rPr lang="en-GB" dirty="0" smtClean="0"/>
              <a:t>Our view on where this leaves us</a:t>
            </a:r>
            <a:endParaRPr lang="en-GB" dirty="0"/>
          </a:p>
        </p:txBody>
      </p:sp>
      <p:sp>
        <p:nvSpPr>
          <p:cNvPr id="3" name="Content Placeholder 2"/>
          <p:cNvSpPr>
            <a:spLocks noGrp="1"/>
          </p:cNvSpPr>
          <p:nvPr>
            <p:ph idx="1"/>
          </p:nvPr>
        </p:nvSpPr>
        <p:spPr>
          <a:xfrm>
            <a:off x="444500" y="1335088"/>
            <a:ext cx="8248650" cy="3447098"/>
          </a:xfrm>
        </p:spPr>
        <p:txBody>
          <a:bodyPr/>
          <a:lstStyle/>
          <a:p>
            <a:r>
              <a:rPr lang="en-GB" sz="2000" dirty="0" smtClean="0"/>
              <a:t>We do not need to set a particular locational accuracy – if devices respond with their predicted accuracy at, eg 95% certainty, then the database can set the exclusion levels accordingly</a:t>
            </a:r>
          </a:p>
          <a:p>
            <a:endParaRPr lang="en-GB" sz="2000" dirty="0" smtClean="0"/>
          </a:p>
          <a:p>
            <a:r>
              <a:rPr lang="en-GB" sz="2000" dirty="0" smtClean="0"/>
              <a:t>Devices are likely to use a range of location technologies depending on their location and specification and hence flexibility will be important</a:t>
            </a:r>
          </a:p>
          <a:p>
            <a:endParaRPr lang="en-GB" sz="2000" dirty="0" smtClean="0"/>
          </a:p>
          <a:p>
            <a:r>
              <a:rPr lang="en-GB" sz="2000" dirty="0" smtClean="0"/>
              <a:t>Locational accuracy will need to be derived from the type of technology used plus additional information (such as the number of satellites visible) likely coupled to a “look-up table”</a:t>
            </a:r>
          </a:p>
          <a:p>
            <a:endParaRPr lang="en-GB" sz="2000" dirty="0" smtClean="0"/>
          </a:p>
          <a:p>
            <a:r>
              <a:rPr lang="en-GB" sz="2000" dirty="0" smtClean="0"/>
              <a:t>There is generally insufficient information currently available to populate such a look-up table especially at certainty levels &gt;67%</a:t>
            </a:r>
          </a:p>
          <a:p>
            <a:pPr lvl="1"/>
            <a:r>
              <a:rPr lang="en-GB" sz="2000" dirty="0" smtClean="0"/>
              <a:t>Cognitive community (and/or regulators) needs to undertake necessary research</a:t>
            </a:r>
            <a:endParaRPr lang="en-GB" sz="2000" dirty="0"/>
          </a:p>
        </p:txBody>
      </p:sp>
      <p:sp>
        <p:nvSpPr>
          <p:cNvPr id="4" name="Slide Number Placeholder 3"/>
          <p:cNvSpPr>
            <a:spLocks noGrp="1"/>
          </p:cNvSpPr>
          <p:nvPr>
            <p:ph type="sldNum" sz="quarter" idx="12"/>
          </p:nvPr>
        </p:nvSpPr>
        <p:spPr/>
        <p:txBody>
          <a:bodyPr/>
          <a:lstStyle/>
          <a:p>
            <a:pPr>
              <a:defRPr/>
            </a:pPr>
            <a:fld id="{9BEB3E56-EDD1-41E4-BE5F-C73D0E97961A}" type="slidenum">
              <a:rPr lang="en-GB" smtClean="0"/>
              <a:pPr>
                <a:defRPr/>
              </a:pPr>
              <a:t>13</a:t>
            </a:fld>
            <a:endParaRPr lang="en-GB"/>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431800" y="4445000"/>
            <a:ext cx="8166100" cy="977900"/>
          </a:xfrm>
          <a:prstGeom prst="rect">
            <a:avLst/>
          </a:prstGeom>
          <a:solidFill>
            <a:srgbClr val="A67DAA"/>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a:xfrm>
            <a:off x="444500" y="749300"/>
            <a:ext cx="8248650" cy="369332"/>
          </a:xfrm>
        </p:spPr>
        <p:txBody>
          <a:bodyPr/>
          <a:lstStyle/>
          <a:p>
            <a:r>
              <a:rPr lang="en-GB" dirty="0" smtClean="0"/>
              <a:t>Overview</a:t>
            </a:r>
            <a:endParaRPr lang="en-GB" dirty="0"/>
          </a:p>
        </p:txBody>
      </p:sp>
      <p:sp>
        <p:nvSpPr>
          <p:cNvPr id="3" name="Content Placeholder 2"/>
          <p:cNvSpPr>
            <a:spLocks noGrp="1"/>
          </p:cNvSpPr>
          <p:nvPr>
            <p:ph idx="1"/>
          </p:nvPr>
        </p:nvSpPr>
        <p:spPr>
          <a:xfrm>
            <a:off x="444500" y="1779588"/>
            <a:ext cx="8248650" cy="1477328"/>
          </a:xfrm>
        </p:spPr>
        <p:txBody>
          <a:bodyPr/>
          <a:lstStyle/>
          <a:p>
            <a:pPr lvl="0"/>
            <a:r>
              <a:rPr lang="en-GB" b="1" dirty="0" smtClean="0"/>
              <a:t>Where we are in the UK</a:t>
            </a:r>
          </a:p>
          <a:p>
            <a:pPr lvl="0">
              <a:buNone/>
            </a:pPr>
            <a:r>
              <a:rPr lang="en-GB" dirty="0" smtClean="0"/>
              <a:t> </a:t>
            </a:r>
          </a:p>
          <a:p>
            <a:pPr lvl="0"/>
            <a:r>
              <a:rPr lang="en-GB" b="1" dirty="0" smtClean="0"/>
              <a:t>Update on location technologies work that we have recently completed</a:t>
            </a:r>
          </a:p>
          <a:p>
            <a:pPr lvl="0"/>
            <a:endParaRPr lang="en-GB" dirty="0" smtClean="0"/>
          </a:p>
          <a:p>
            <a:pPr lvl="0"/>
            <a:r>
              <a:rPr lang="en-GB" b="1" dirty="0" smtClean="0"/>
              <a:t>Next steps towards implementation</a:t>
            </a:r>
          </a:p>
          <a:p>
            <a:endParaRPr lang="en-GB" dirty="0"/>
          </a:p>
        </p:txBody>
      </p:sp>
      <p:sp>
        <p:nvSpPr>
          <p:cNvPr id="4" name="Slide Number Placeholder 3"/>
          <p:cNvSpPr>
            <a:spLocks noGrp="1"/>
          </p:cNvSpPr>
          <p:nvPr>
            <p:ph type="sldNum" sz="quarter" idx="12"/>
          </p:nvPr>
        </p:nvSpPr>
        <p:spPr/>
        <p:txBody>
          <a:bodyPr/>
          <a:lstStyle/>
          <a:p>
            <a:pPr>
              <a:defRPr/>
            </a:pPr>
            <a:fld id="{9BEB3E56-EDD1-41E4-BE5F-C73D0E97961A}" type="slidenum">
              <a:rPr lang="en-GB" smtClean="0"/>
              <a:pPr>
                <a:defRPr/>
              </a:pPr>
              <a:t>14</a:t>
            </a:fld>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673100"/>
            <a:ext cx="8248650" cy="369332"/>
          </a:xfrm>
        </p:spPr>
        <p:txBody>
          <a:bodyPr/>
          <a:lstStyle/>
          <a:p>
            <a:r>
              <a:rPr lang="en-GB" dirty="0" smtClean="0"/>
              <a:t>National versus International issues</a:t>
            </a:r>
            <a:endParaRPr lang="en-GB" dirty="0"/>
          </a:p>
        </p:txBody>
      </p:sp>
      <p:sp>
        <p:nvSpPr>
          <p:cNvPr id="3" name="Content Placeholder 2"/>
          <p:cNvSpPr>
            <a:spLocks noGrp="1"/>
          </p:cNvSpPr>
          <p:nvPr>
            <p:ph idx="1"/>
          </p:nvPr>
        </p:nvSpPr>
        <p:spPr>
          <a:xfrm>
            <a:off x="647700" y="1538288"/>
            <a:ext cx="8248650" cy="3939540"/>
          </a:xfrm>
        </p:spPr>
        <p:txBody>
          <a:bodyPr/>
          <a:lstStyle/>
          <a:p>
            <a:r>
              <a:rPr lang="en-GB" sz="1600" dirty="0" smtClean="0"/>
              <a:t>Usage varies across many European countries</a:t>
            </a:r>
          </a:p>
          <a:p>
            <a:pPr lvl="1"/>
            <a:r>
              <a:rPr lang="en-GB" sz="1600" dirty="0" smtClean="0"/>
              <a:t>Degree of protection for DTV (eg indoors / outdoors)</a:t>
            </a:r>
          </a:p>
          <a:p>
            <a:pPr lvl="1"/>
            <a:r>
              <a:rPr lang="en-GB" sz="1600" dirty="0" smtClean="0"/>
              <a:t>Whether PMSE usage is registered</a:t>
            </a:r>
          </a:p>
          <a:p>
            <a:pPr lvl="1"/>
            <a:endParaRPr lang="en-GB" sz="1600" dirty="0" smtClean="0"/>
          </a:p>
          <a:p>
            <a:r>
              <a:rPr lang="en-GB" sz="1600" dirty="0" smtClean="0"/>
              <a:t>Regulators likely to have a different bias between protection of incumbents and facilitation of innovative new services</a:t>
            </a:r>
          </a:p>
          <a:p>
            <a:endParaRPr lang="en-GB" sz="1600" dirty="0" smtClean="0"/>
          </a:p>
          <a:p>
            <a:r>
              <a:rPr lang="en-GB" sz="1600" dirty="0" smtClean="0"/>
              <a:t>Usage models for cognitive may differ</a:t>
            </a:r>
          </a:p>
          <a:p>
            <a:pPr lvl="1"/>
            <a:r>
              <a:rPr lang="en-GB" sz="1600" dirty="0" smtClean="0"/>
              <a:t>Rural broadband may be more important in some countries</a:t>
            </a:r>
          </a:p>
          <a:p>
            <a:pPr lvl="1"/>
            <a:r>
              <a:rPr lang="en-GB" sz="1600" dirty="0" smtClean="0"/>
              <a:t>Degree of eg WiFi coverage differs</a:t>
            </a:r>
          </a:p>
          <a:p>
            <a:pPr lvl="1"/>
            <a:endParaRPr lang="en-GB" sz="1600" dirty="0" smtClean="0"/>
          </a:p>
          <a:p>
            <a:r>
              <a:rPr lang="en-GB" sz="1600" dirty="0" smtClean="0"/>
              <a:t>Need a framework that allows the same device to be used throughout Europe (and ideally the world) enabling roaming, economies of scale, etc</a:t>
            </a:r>
          </a:p>
          <a:p>
            <a:endParaRPr lang="en-GB" sz="1600" dirty="0" smtClean="0"/>
          </a:p>
          <a:p>
            <a:r>
              <a:rPr lang="en-GB" sz="1600" dirty="0" smtClean="0"/>
              <a:t>Need to optimise the balance between harmonisation and ability to tailor to national circumstances</a:t>
            </a:r>
            <a:endParaRPr lang="en-GB" sz="1600" dirty="0"/>
          </a:p>
        </p:txBody>
      </p:sp>
      <p:sp>
        <p:nvSpPr>
          <p:cNvPr id="4" name="Slide Number Placeholder 3"/>
          <p:cNvSpPr>
            <a:spLocks noGrp="1"/>
          </p:cNvSpPr>
          <p:nvPr>
            <p:ph type="sldNum" sz="quarter" idx="12"/>
          </p:nvPr>
        </p:nvSpPr>
        <p:spPr/>
        <p:txBody>
          <a:bodyPr/>
          <a:lstStyle/>
          <a:p>
            <a:pPr>
              <a:defRPr/>
            </a:pPr>
            <a:fld id="{9BEB3E56-EDD1-41E4-BE5F-C73D0E97961A}" type="slidenum">
              <a:rPr lang="en-GB" smtClean="0"/>
              <a:pPr>
                <a:defRPr/>
              </a:pPr>
              <a:t>15</a:t>
            </a:fld>
            <a:endParaRPr lang="en-GB"/>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3738"/>
            <a:ext cx="8229600" cy="1143000"/>
          </a:xfrm>
        </p:spPr>
        <p:txBody>
          <a:bodyPr/>
          <a:lstStyle/>
          <a:p>
            <a:r>
              <a:rPr lang="en-GB" dirty="0" smtClean="0"/>
              <a:t>The UK viewpoint</a:t>
            </a:r>
            <a:endParaRPr lang="en-GB" dirty="0"/>
          </a:p>
        </p:txBody>
      </p:sp>
      <p:sp>
        <p:nvSpPr>
          <p:cNvPr id="3" name="Content Placeholder 2"/>
          <p:cNvSpPr>
            <a:spLocks noGrp="1"/>
          </p:cNvSpPr>
          <p:nvPr>
            <p:ph sz="half" idx="1"/>
          </p:nvPr>
        </p:nvSpPr>
        <p:spPr>
          <a:xfrm>
            <a:off x="444500" y="2185988"/>
            <a:ext cx="4048125" cy="1969770"/>
          </a:xfrm>
        </p:spPr>
        <p:txBody>
          <a:bodyPr/>
          <a:lstStyle/>
          <a:p>
            <a:pPr algn="ctr">
              <a:buNone/>
            </a:pPr>
            <a:r>
              <a:rPr lang="en-GB" sz="1600" b="1" dirty="0" smtClean="0"/>
              <a:t>Harmonise</a:t>
            </a:r>
          </a:p>
          <a:p>
            <a:endParaRPr lang="en-GB" sz="1600" dirty="0" smtClean="0"/>
          </a:p>
          <a:p>
            <a:r>
              <a:rPr lang="en-GB" sz="1600" dirty="0" smtClean="0"/>
              <a:t>Database addresses (so a device knows who to contact)</a:t>
            </a:r>
          </a:p>
          <a:p>
            <a:r>
              <a:rPr lang="en-GB" sz="1600" dirty="0" smtClean="0"/>
              <a:t>Format of information sent from the device</a:t>
            </a:r>
          </a:p>
          <a:p>
            <a:r>
              <a:rPr lang="en-GB" sz="1600" dirty="0" smtClean="0"/>
              <a:t>Format of information received by the device</a:t>
            </a:r>
            <a:endParaRPr lang="en-GB" sz="1600" dirty="0"/>
          </a:p>
        </p:txBody>
      </p:sp>
      <p:sp>
        <p:nvSpPr>
          <p:cNvPr id="5" name="Content Placeholder 4"/>
          <p:cNvSpPr>
            <a:spLocks noGrp="1"/>
          </p:cNvSpPr>
          <p:nvPr>
            <p:ph sz="half" idx="2"/>
          </p:nvPr>
        </p:nvSpPr>
        <p:spPr>
          <a:xfrm>
            <a:off x="4645025" y="2185988"/>
            <a:ext cx="4048125" cy="2646878"/>
          </a:xfrm>
        </p:spPr>
        <p:txBody>
          <a:bodyPr/>
          <a:lstStyle/>
          <a:p>
            <a:pPr algn="ctr">
              <a:buNone/>
            </a:pPr>
            <a:r>
              <a:rPr lang="en-GB" sz="1600" b="1" dirty="0" smtClean="0"/>
              <a:t>Leave to national regulators</a:t>
            </a:r>
          </a:p>
          <a:p>
            <a:endParaRPr lang="en-GB" sz="1600" dirty="0" smtClean="0"/>
          </a:p>
          <a:p>
            <a:r>
              <a:rPr lang="en-GB" sz="1600" dirty="0" smtClean="0"/>
              <a:t>Means of populating the database</a:t>
            </a:r>
          </a:p>
          <a:p>
            <a:r>
              <a:rPr lang="en-GB" sz="1600" dirty="0" smtClean="0"/>
              <a:t>Number of databases, ownership, geographical extent</a:t>
            </a:r>
          </a:p>
          <a:p>
            <a:r>
              <a:rPr lang="en-GB" sz="1600" dirty="0" smtClean="0"/>
              <a:t>Parameters used to populate database</a:t>
            </a:r>
          </a:p>
          <a:p>
            <a:pPr lvl="1"/>
            <a:r>
              <a:rPr lang="en-GB" sz="1200" dirty="0" smtClean="0"/>
              <a:t>Propagation models</a:t>
            </a:r>
          </a:p>
          <a:p>
            <a:pPr lvl="1"/>
            <a:r>
              <a:rPr lang="en-GB" sz="1200" dirty="0" smtClean="0"/>
              <a:t>Building penetration losses</a:t>
            </a:r>
          </a:p>
          <a:p>
            <a:pPr lvl="1"/>
            <a:r>
              <a:rPr lang="en-GB" sz="1200" dirty="0" smtClean="0"/>
              <a:t>Required C/I ratios for devices</a:t>
            </a:r>
          </a:p>
          <a:p>
            <a:pPr lvl="1"/>
            <a:r>
              <a:rPr lang="en-GB" sz="1200" dirty="0" smtClean="0"/>
              <a:t>Required locational accuracy and use of that information</a:t>
            </a:r>
          </a:p>
          <a:p>
            <a:r>
              <a:rPr lang="en-GB" sz="1600" dirty="0" smtClean="0"/>
              <a:t>Everything else!</a:t>
            </a:r>
            <a:endParaRPr lang="en-GB" sz="1600" dirty="0"/>
          </a:p>
        </p:txBody>
      </p:sp>
      <p:sp>
        <p:nvSpPr>
          <p:cNvPr id="4" name="Slide Number Placeholder 3"/>
          <p:cNvSpPr>
            <a:spLocks noGrp="1"/>
          </p:cNvSpPr>
          <p:nvPr>
            <p:ph type="sldNum" sz="quarter" idx="12"/>
          </p:nvPr>
        </p:nvSpPr>
        <p:spPr/>
        <p:txBody>
          <a:bodyPr/>
          <a:lstStyle/>
          <a:p>
            <a:pPr>
              <a:defRPr/>
            </a:pPr>
            <a:fld id="{9BEB3E56-EDD1-41E4-BE5F-C73D0E97961A}" type="slidenum">
              <a:rPr lang="en-GB" smtClean="0"/>
              <a:pPr>
                <a:defRPr/>
              </a:pPr>
              <a:t>16</a:t>
            </a:fld>
            <a:endParaRPr lang="en-GB"/>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92100" y="687388"/>
            <a:ext cx="8318500" cy="5693866"/>
          </a:xfrm>
        </p:spPr>
        <p:txBody>
          <a:bodyPr/>
          <a:lstStyle/>
          <a:p>
            <a:pPr>
              <a:buNone/>
            </a:pPr>
            <a:r>
              <a:rPr lang="en-GB" sz="2000" b="1" dirty="0" smtClean="0">
                <a:solidFill>
                  <a:srgbClr val="FF0000"/>
                </a:solidFill>
              </a:rPr>
              <a:t>What elements do we think you need to harmonise </a:t>
            </a:r>
            <a:r>
              <a:rPr lang="en-GB" sz="2000" b="1" dirty="0" smtClean="0">
                <a:solidFill>
                  <a:srgbClr val="FF0000"/>
                </a:solidFill>
              </a:rPr>
              <a:t>in </a:t>
            </a:r>
            <a:r>
              <a:rPr lang="en-GB" sz="2000" b="1" dirty="0" smtClean="0">
                <a:solidFill>
                  <a:srgbClr val="FF0000"/>
                </a:solidFill>
              </a:rPr>
              <a:t>WSD standards</a:t>
            </a:r>
            <a:r>
              <a:rPr lang="en-GB" sz="2000" b="1" dirty="0" smtClean="0">
                <a:solidFill>
                  <a:srgbClr val="FF0000"/>
                </a:solidFill>
              </a:rPr>
              <a:t>?</a:t>
            </a:r>
          </a:p>
          <a:p>
            <a:pPr>
              <a:buNone/>
            </a:pPr>
            <a:endParaRPr lang="en-GB" sz="2000" b="1" dirty="0" smtClean="0">
              <a:solidFill>
                <a:srgbClr val="FF0000"/>
              </a:solidFill>
            </a:endParaRPr>
          </a:p>
          <a:p>
            <a:r>
              <a:rPr lang="en-GB" sz="1600" b="1" dirty="0" smtClean="0">
                <a:solidFill>
                  <a:srgbClr val="FF0000"/>
                </a:solidFill>
              </a:rPr>
              <a:t>Database </a:t>
            </a:r>
            <a:r>
              <a:rPr lang="en-GB" sz="1600" b="1" dirty="0" smtClean="0">
                <a:solidFill>
                  <a:srgbClr val="FF0000"/>
                </a:solidFill>
              </a:rPr>
              <a:t>addresses (so a device knows what to contact)</a:t>
            </a:r>
          </a:p>
          <a:p>
            <a:pPr lvl="1"/>
            <a:r>
              <a:rPr lang="en-GB" sz="1600" dirty="0" smtClean="0">
                <a:solidFill>
                  <a:srgbClr val="FF0000"/>
                </a:solidFill>
              </a:rPr>
              <a:t>Regulator may provide a link to approved database(s)</a:t>
            </a:r>
          </a:p>
          <a:p>
            <a:pPr lvl="1"/>
            <a:r>
              <a:rPr lang="en-GB" sz="1600" dirty="0" smtClean="0">
                <a:solidFill>
                  <a:srgbClr val="FF0000"/>
                </a:solidFill>
              </a:rPr>
              <a:t>No information at this point. Depends upon the database providers chosen.</a:t>
            </a:r>
          </a:p>
          <a:p>
            <a:pPr lvl="1"/>
            <a:r>
              <a:rPr lang="en-GB" sz="1600" dirty="0" smtClean="0">
                <a:solidFill>
                  <a:srgbClr val="FF0000"/>
                </a:solidFill>
              </a:rPr>
              <a:t>Possibly a method of authentication between the device and database.</a:t>
            </a:r>
          </a:p>
          <a:p>
            <a:endParaRPr lang="en-GB" sz="1600" dirty="0" smtClean="0">
              <a:solidFill>
                <a:srgbClr val="FF0000"/>
              </a:solidFill>
            </a:endParaRPr>
          </a:p>
          <a:p>
            <a:r>
              <a:rPr lang="en-GB" sz="1600" b="1" dirty="0" smtClean="0">
                <a:solidFill>
                  <a:srgbClr val="FF0000"/>
                </a:solidFill>
              </a:rPr>
              <a:t>Format of information to be sent from the device</a:t>
            </a:r>
          </a:p>
          <a:p>
            <a:pPr lvl="1"/>
            <a:r>
              <a:rPr lang="en-GB" sz="1600" dirty="0" smtClean="0">
                <a:solidFill>
                  <a:srgbClr val="FF0000"/>
                </a:solidFill>
              </a:rPr>
              <a:t>Device identifier (manufacturer and model number)</a:t>
            </a:r>
          </a:p>
          <a:p>
            <a:pPr lvl="1"/>
            <a:r>
              <a:rPr lang="en-GB" sz="1600" dirty="0" smtClean="0">
                <a:solidFill>
                  <a:srgbClr val="FF0000"/>
                </a:solidFill>
              </a:rPr>
              <a:t>Location and location accuracy.</a:t>
            </a:r>
          </a:p>
          <a:p>
            <a:pPr lvl="1"/>
            <a:r>
              <a:rPr lang="en-GB" sz="1600" dirty="0" smtClean="0">
                <a:solidFill>
                  <a:srgbClr val="FF0000"/>
                </a:solidFill>
              </a:rPr>
              <a:t>Type of Device has been suggested also (e.g. fixed, mobile, master, slave etc.)</a:t>
            </a:r>
          </a:p>
          <a:p>
            <a:pPr lvl="1"/>
            <a:r>
              <a:rPr lang="en-GB" sz="1600" dirty="0" smtClean="0">
                <a:solidFill>
                  <a:srgbClr val="FF0000"/>
                </a:solidFill>
              </a:rPr>
              <a:t>Device height (if available or relevant)</a:t>
            </a:r>
          </a:p>
          <a:p>
            <a:pPr lvl="1">
              <a:buNone/>
            </a:pPr>
            <a:endParaRPr lang="en-GB" sz="1600" dirty="0" smtClean="0">
              <a:solidFill>
                <a:srgbClr val="FF0000"/>
              </a:solidFill>
            </a:endParaRPr>
          </a:p>
          <a:p>
            <a:r>
              <a:rPr lang="en-GB" sz="1600" b="1" dirty="0" smtClean="0">
                <a:solidFill>
                  <a:srgbClr val="FF0000"/>
                </a:solidFill>
              </a:rPr>
              <a:t>Format of information received by the device</a:t>
            </a:r>
          </a:p>
          <a:p>
            <a:pPr lvl="1"/>
            <a:r>
              <a:rPr lang="en-GB" sz="1600" dirty="0" smtClean="0">
                <a:solidFill>
                  <a:srgbClr val="FF0000"/>
                </a:solidFill>
              </a:rPr>
              <a:t>In band power levels (if not assumed or set at a nominal maximum by the regulator)</a:t>
            </a:r>
          </a:p>
          <a:p>
            <a:pPr lvl="1"/>
            <a:r>
              <a:rPr lang="en-GB" sz="1600" dirty="0" smtClean="0">
                <a:solidFill>
                  <a:srgbClr val="FF0000"/>
                </a:solidFill>
              </a:rPr>
              <a:t>Out of band power level (if not assumed or set at a nominal maximum by the regulator)</a:t>
            </a:r>
          </a:p>
          <a:p>
            <a:pPr lvl="1"/>
            <a:r>
              <a:rPr lang="en-GB" sz="1600" dirty="0" smtClean="0">
                <a:solidFill>
                  <a:srgbClr val="FF0000"/>
                </a:solidFill>
              </a:rPr>
              <a:t>Channel number(s) or Frequency(s) available.</a:t>
            </a:r>
          </a:p>
          <a:p>
            <a:pPr lvl="1"/>
            <a:r>
              <a:rPr lang="en-GB" sz="1600" dirty="0" smtClean="0">
                <a:solidFill>
                  <a:srgbClr val="FF0000"/>
                </a:solidFill>
              </a:rPr>
              <a:t>Whether sensing of incumbents is also required as additional requirement or not.</a:t>
            </a:r>
          </a:p>
          <a:p>
            <a:pPr lvl="1"/>
            <a:r>
              <a:rPr lang="en-GB" sz="1600" dirty="0" smtClean="0">
                <a:solidFill>
                  <a:srgbClr val="FF0000"/>
                </a:solidFill>
              </a:rPr>
              <a:t>Period  before next database contact. </a:t>
            </a:r>
          </a:p>
          <a:p>
            <a:pPr lvl="1"/>
            <a:endParaRPr lang="en-GB" sz="1600" dirty="0"/>
          </a:p>
        </p:txBody>
      </p:sp>
      <p:sp>
        <p:nvSpPr>
          <p:cNvPr id="4" name="Slide Number Placeholder 3"/>
          <p:cNvSpPr>
            <a:spLocks noGrp="1"/>
          </p:cNvSpPr>
          <p:nvPr>
            <p:ph type="sldNum" sz="quarter" idx="12"/>
          </p:nvPr>
        </p:nvSpPr>
        <p:spPr/>
        <p:txBody>
          <a:bodyPr/>
          <a:lstStyle/>
          <a:p>
            <a:pPr>
              <a:defRPr/>
            </a:pPr>
            <a:fld id="{9BEB3E56-EDD1-41E4-BE5F-C73D0E97961A}" type="slidenum">
              <a:rPr lang="en-GB" smtClean="0"/>
              <a:pPr>
                <a:defRPr/>
              </a:pPr>
              <a:t>17</a:t>
            </a:fld>
            <a:endParaRPr lang="en-GB"/>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p:cNvGrpSpPr/>
          <p:nvPr/>
        </p:nvGrpSpPr>
        <p:grpSpPr>
          <a:xfrm>
            <a:off x="685800" y="736600"/>
            <a:ext cx="8172450" cy="5702300"/>
            <a:chOff x="412750" y="647700"/>
            <a:chExt cx="8445500" cy="5995988"/>
          </a:xfrm>
        </p:grpSpPr>
        <p:sp>
          <p:nvSpPr>
            <p:cNvPr id="35" name="Rounded Rectangle 34"/>
            <p:cNvSpPr/>
            <p:nvPr/>
          </p:nvSpPr>
          <p:spPr bwMode="auto">
            <a:xfrm>
              <a:off x="533400" y="647700"/>
              <a:ext cx="8026400" cy="2855913"/>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en-GB"/>
            </a:p>
          </p:txBody>
        </p:sp>
        <p:sp>
          <p:nvSpPr>
            <p:cNvPr id="5125" name="Text Box 17"/>
            <p:cNvSpPr txBox="1">
              <a:spLocks noChangeArrowheads="1"/>
            </p:cNvSpPr>
            <p:nvPr/>
          </p:nvSpPr>
          <p:spPr bwMode="auto">
            <a:xfrm>
              <a:off x="1857500" y="5408050"/>
              <a:ext cx="491235" cy="412910"/>
            </a:xfrm>
            <a:prstGeom prst="rect">
              <a:avLst/>
            </a:prstGeom>
            <a:solidFill>
              <a:srgbClr val="FFFFFF"/>
            </a:solidFill>
            <a:ln w="9525">
              <a:noFill/>
              <a:miter lim="800000"/>
              <a:headEnd/>
              <a:tailEnd/>
            </a:ln>
          </p:spPr>
          <p:txBody>
            <a:bodyPr/>
            <a:lstStyle/>
            <a:p>
              <a:r>
                <a:rPr lang="en-US" sz="1100">
                  <a:cs typeface="Times New Roman" pitchFamily="18" charset="0"/>
                </a:rPr>
                <a:t>5</a:t>
              </a:r>
              <a:endParaRPr lang="en-US"/>
            </a:p>
          </p:txBody>
        </p:sp>
        <p:sp>
          <p:nvSpPr>
            <p:cNvPr id="5126" name="Text Box 17"/>
            <p:cNvSpPr txBox="1">
              <a:spLocks noChangeArrowheads="1"/>
            </p:cNvSpPr>
            <p:nvPr/>
          </p:nvSpPr>
          <p:spPr bwMode="auto">
            <a:xfrm>
              <a:off x="1054861" y="4888676"/>
              <a:ext cx="491235" cy="499473"/>
            </a:xfrm>
            <a:prstGeom prst="rect">
              <a:avLst/>
            </a:prstGeom>
            <a:solidFill>
              <a:srgbClr val="FFFFFF"/>
            </a:solidFill>
            <a:ln w="9525">
              <a:noFill/>
              <a:miter lim="800000"/>
              <a:headEnd/>
              <a:tailEnd/>
            </a:ln>
          </p:spPr>
          <p:txBody>
            <a:bodyPr/>
            <a:lstStyle/>
            <a:p>
              <a:r>
                <a:rPr lang="en-US" sz="1100">
                  <a:cs typeface="Times New Roman" pitchFamily="18" charset="0"/>
                </a:rPr>
                <a:t>6</a:t>
              </a:r>
              <a:endParaRPr lang="en-US"/>
            </a:p>
          </p:txBody>
        </p:sp>
        <p:sp>
          <p:nvSpPr>
            <p:cNvPr id="5127" name="AutoShape 20"/>
            <p:cNvSpPr>
              <a:spLocks noChangeAspect="1" noChangeArrowheads="1" noTextEdit="1"/>
            </p:cNvSpPr>
            <p:nvPr/>
          </p:nvSpPr>
          <p:spPr bwMode="auto">
            <a:xfrm>
              <a:off x="412750" y="932211"/>
              <a:ext cx="8445500" cy="5464936"/>
            </a:xfrm>
            <a:prstGeom prst="rect">
              <a:avLst/>
            </a:prstGeom>
            <a:noFill/>
            <a:ln w="9525">
              <a:noFill/>
              <a:miter lim="800000"/>
              <a:headEnd/>
              <a:tailEnd/>
            </a:ln>
          </p:spPr>
          <p:txBody>
            <a:bodyPr/>
            <a:lstStyle/>
            <a:p>
              <a:endParaRPr lang="en-GB"/>
            </a:p>
          </p:txBody>
        </p:sp>
        <p:sp>
          <p:nvSpPr>
            <p:cNvPr id="5128" name="Text Box 19"/>
            <p:cNvSpPr txBox="1">
              <a:spLocks noChangeArrowheads="1"/>
            </p:cNvSpPr>
            <p:nvPr/>
          </p:nvSpPr>
          <p:spPr bwMode="auto">
            <a:xfrm>
              <a:off x="2399211" y="3481870"/>
              <a:ext cx="491235" cy="499473"/>
            </a:xfrm>
            <a:prstGeom prst="rect">
              <a:avLst/>
            </a:prstGeom>
            <a:solidFill>
              <a:srgbClr val="FFFFFF"/>
            </a:solidFill>
            <a:ln w="9525">
              <a:noFill/>
              <a:miter lim="800000"/>
              <a:headEnd/>
              <a:tailEnd/>
            </a:ln>
          </p:spPr>
          <p:txBody>
            <a:bodyPr/>
            <a:lstStyle/>
            <a:p>
              <a:r>
                <a:rPr lang="en-US" sz="1100">
                  <a:cs typeface="Times New Roman" pitchFamily="18" charset="0"/>
                </a:rPr>
                <a:t>2</a:t>
              </a:r>
              <a:endParaRPr lang="en-US"/>
            </a:p>
          </p:txBody>
        </p:sp>
        <p:sp>
          <p:nvSpPr>
            <p:cNvPr id="5129" name="Text Box 18"/>
            <p:cNvSpPr txBox="1">
              <a:spLocks noChangeArrowheads="1"/>
            </p:cNvSpPr>
            <p:nvPr/>
          </p:nvSpPr>
          <p:spPr bwMode="auto">
            <a:xfrm>
              <a:off x="3654901" y="4060047"/>
              <a:ext cx="491235" cy="499473"/>
            </a:xfrm>
            <a:prstGeom prst="rect">
              <a:avLst/>
            </a:prstGeom>
            <a:solidFill>
              <a:srgbClr val="FFFFFF"/>
            </a:solidFill>
            <a:ln w="9525">
              <a:noFill/>
              <a:miter lim="800000"/>
              <a:headEnd/>
              <a:tailEnd/>
            </a:ln>
          </p:spPr>
          <p:txBody>
            <a:bodyPr/>
            <a:lstStyle/>
            <a:p>
              <a:r>
                <a:rPr lang="en-US" sz="1100">
                  <a:cs typeface="Times New Roman" pitchFamily="18" charset="0"/>
                </a:rPr>
                <a:t>3</a:t>
              </a:r>
              <a:endParaRPr lang="en-US"/>
            </a:p>
          </p:txBody>
        </p:sp>
        <p:sp>
          <p:nvSpPr>
            <p:cNvPr id="5130" name="Text Box 17"/>
            <p:cNvSpPr txBox="1">
              <a:spLocks noChangeArrowheads="1"/>
            </p:cNvSpPr>
            <p:nvPr/>
          </p:nvSpPr>
          <p:spPr bwMode="auto">
            <a:xfrm>
              <a:off x="3654901" y="5176041"/>
              <a:ext cx="491235" cy="499473"/>
            </a:xfrm>
            <a:prstGeom prst="rect">
              <a:avLst/>
            </a:prstGeom>
            <a:solidFill>
              <a:srgbClr val="FFFFFF"/>
            </a:solidFill>
            <a:ln w="9525">
              <a:noFill/>
              <a:miter lim="800000"/>
              <a:headEnd/>
              <a:tailEnd/>
            </a:ln>
          </p:spPr>
          <p:txBody>
            <a:bodyPr/>
            <a:lstStyle/>
            <a:p>
              <a:r>
                <a:rPr lang="en-US" sz="1100">
                  <a:cs typeface="Times New Roman" pitchFamily="18" charset="0"/>
                </a:rPr>
                <a:t>4</a:t>
              </a:r>
              <a:endParaRPr lang="en-US"/>
            </a:p>
          </p:txBody>
        </p:sp>
        <p:sp>
          <p:nvSpPr>
            <p:cNvPr id="5131" name="Text Box 16"/>
            <p:cNvSpPr txBox="1">
              <a:spLocks noChangeArrowheads="1"/>
            </p:cNvSpPr>
            <p:nvPr/>
          </p:nvSpPr>
          <p:spPr bwMode="auto">
            <a:xfrm>
              <a:off x="1072409" y="3481870"/>
              <a:ext cx="491235" cy="499473"/>
            </a:xfrm>
            <a:prstGeom prst="rect">
              <a:avLst/>
            </a:prstGeom>
            <a:solidFill>
              <a:srgbClr val="FFFFFF"/>
            </a:solidFill>
            <a:ln w="9525">
              <a:noFill/>
              <a:miter lim="800000"/>
              <a:headEnd/>
              <a:tailEnd/>
            </a:ln>
          </p:spPr>
          <p:txBody>
            <a:bodyPr/>
            <a:lstStyle/>
            <a:p>
              <a:r>
                <a:rPr lang="en-US" sz="1100">
                  <a:cs typeface="Times New Roman" pitchFamily="18" charset="0"/>
                </a:rPr>
                <a:t>1</a:t>
              </a:r>
              <a:endParaRPr lang="en-US"/>
            </a:p>
          </p:txBody>
        </p:sp>
        <p:sp>
          <p:nvSpPr>
            <p:cNvPr id="43" name="AutoShape 14"/>
            <p:cNvSpPr>
              <a:spLocks noChangeArrowheads="1"/>
            </p:cNvSpPr>
            <p:nvPr/>
          </p:nvSpPr>
          <p:spPr bwMode="auto">
            <a:xfrm>
              <a:off x="1676400" y="1754188"/>
              <a:ext cx="617538" cy="1014413"/>
            </a:xfrm>
            <a:prstGeom prst="can">
              <a:avLst>
                <a:gd name="adj" fmla="val 38068"/>
              </a:avLst>
            </a:prstGeom>
            <a:solidFill>
              <a:srgbClr val="C0504D"/>
            </a:solidFill>
            <a:ln w="38100">
              <a:solidFill>
                <a:srgbClr val="F2F2F2"/>
              </a:solidFill>
              <a:round/>
              <a:headEnd/>
              <a:tailEnd/>
            </a:ln>
            <a:effectLst>
              <a:outerShdw dist="28398" dir="3806097" algn="ctr" rotWithShape="0">
                <a:srgbClr val="622423">
                  <a:alpha val="50000"/>
                </a:srgbClr>
              </a:outer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GB"/>
            </a:p>
          </p:txBody>
        </p:sp>
        <p:sp>
          <p:nvSpPr>
            <p:cNvPr id="44" name="AutoShape 13"/>
            <p:cNvSpPr>
              <a:spLocks noChangeArrowheads="1"/>
            </p:cNvSpPr>
            <p:nvPr/>
          </p:nvSpPr>
          <p:spPr bwMode="auto">
            <a:xfrm>
              <a:off x="7051675" y="1754188"/>
              <a:ext cx="617538" cy="1016000"/>
            </a:xfrm>
            <a:prstGeom prst="can">
              <a:avLst>
                <a:gd name="adj" fmla="val 38144"/>
              </a:avLst>
            </a:prstGeom>
            <a:solidFill>
              <a:srgbClr val="C0504D"/>
            </a:solidFill>
            <a:ln w="38100">
              <a:solidFill>
                <a:srgbClr val="F2F2F2"/>
              </a:solidFill>
              <a:round/>
              <a:headEnd/>
              <a:tailEnd/>
            </a:ln>
            <a:effectLst>
              <a:outerShdw dist="28398" dir="3806097" algn="ctr" rotWithShape="0">
                <a:srgbClr val="622423">
                  <a:alpha val="50000"/>
                </a:srgbClr>
              </a:outer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GB"/>
            </a:p>
          </p:txBody>
        </p:sp>
        <p:sp>
          <p:nvSpPr>
            <p:cNvPr id="45" name="AutoShape 12"/>
            <p:cNvSpPr>
              <a:spLocks noChangeArrowheads="1"/>
            </p:cNvSpPr>
            <p:nvPr/>
          </p:nvSpPr>
          <p:spPr bwMode="auto">
            <a:xfrm>
              <a:off x="4678363" y="1751013"/>
              <a:ext cx="617537" cy="1017587"/>
            </a:xfrm>
            <a:prstGeom prst="can">
              <a:avLst>
                <a:gd name="adj" fmla="val 38182"/>
              </a:avLst>
            </a:prstGeom>
            <a:solidFill>
              <a:srgbClr val="C0504D"/>
            </a:solidFill>
            <a:ln w="38100">
              <a:solidFill>
                <a:srgbClr val="F2F2F2"/>
              </a:solidFill>
              <a:round/>
              <a:headEnd/>
              <a:tailEnd/>
            </a:ln>
            <a:effectLst>
              <a:outerShdw dist="28398" dir="3806097" algn="ctr" rotWithShape="0">
                <a:srgbClr val="622423">
                  <a:alpha val="50000"/>
                </a:srgbClr>
              </a:outer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GB"/>
            </a:p>
          </p:txBody>
        </p:sp>
        <p:sp>
          <p:nvSpPr>
            <p:cNvPr id="5135" name="Text Box 11"/>
            <p:cNvSpPr txBox="1">
              <a:spLocks noChangeArrowheads="1"/>
            </p:cNvSpPr>
            <p:nvPr/>
          </p:nvSpPr>
          <p:spPr bwMode="auto">
            <a:xfrm>
              <a:off x="819774" y="1369950"/>
              <a:ext cx="2258746" cy="344538"/>
            </a:xfrm>
            <a:prstGeom prst="rect">
              <a:avLst/>
            </a:prstGeom>
            <a:noFill/>
            <a:ln w="9525">
              <a:noFill/>
              <a:miter lim="800000"/>
              <a:headEnd/>
              <a:tailEnd/>
            </a:ln>
          </p:spPr>
          <p:txBody>
            <a:bodyPr/>
            <a:lstStyle/>
            <a:p>
              <a:r>
                <a:rPr lang="en-US" sz="1100" dirty="0">
                  <a:cs typeface="Times New Roman" pitchFamily="18" charset="0"/>
                </a:rPr>
                <a:t>Ofcom list of databases</a:t>
              </a:r>
              <a:endParaRPr lang="en-US" dirty="0"/>
            </a:p>
          </p:txBody>
        </p:sp>
        <p:sp>
          <p:nvSpPr>
            <p:cNvPr id="5136" name="Text Box 10"/>
            <p:cNvSpPr txBox="1">
              <a:spLocks noChangeArrowheads="1"/>
            </p:cNvSpPr>
            <p:nvPr/>
          </p:nvSpPr>
          <p:spPr bwMode="auto">
            <a:xfrm>
              <a:off x="6518100" y="1357298"/>
              <a:ext cx="2259682" cy="306601"/>
            </a:xfrm>
            <a:prstGeom prst="rect">
              <a:avLst/>
            </a:prstGeom>
            <a:noFill/>
            <a:ln w="9525">
              <a:noFill/>
              <a:miter lim="800000"/>
              <a:headEnd/>
              <a:tailEnd/>
            </a:ln>
          </p:spPr>
          <p:txBody>
            <a:bodyPr/>
            <a:lstStyle/>
            <a:p>
              <a:r>
                <a:rPr lang="en-US" sz="1100" dirty="0">
                  <a:cs typeface="Times New Roman" pitchFamily="18" charset="0"/>
                </a:rPr>
                <a:t>PMSE usage database</a:t>
              </a:r>
              <a:endParaRPr lang="en-US" dirty="0"/>
            </a:p>
          </p:txBody>
        </p:sp>
        <p:sp>
          <p:nvSpPr>
            <p:cNvPr id="5137" name="Text Box 9"/>
            <p:cNvSpPr txBox="1">
              <a:spLocks noChangeArrowheads="1"/>
            </p:cNvSpPr>
            <p:nvPr/>
          </p:nvSpPr>
          <p:spPr bwMode="auto">
            <a:xfrm>
              <a:off x="4259354" y="1406877"/>
              <a:ext cx="2258746" cy="379049"/>
            </a:xfrm>
            <a:prstGeom prst="rect">
              <a:avLst/>
            </a:prstGeom>
            <a:noFill/>
            <a:ln w="9525">
              <a:noFill/>
              <a:miter lim="800000"/>
              <a:headEnd/>
              <a:tailEnd/>
            </a:ln>
          </p:spPr>
          <p:txBody>
            <a:bodyPr/>
            <a:lstStyle/>
            <a:p>
              <a:r>
                <a:rPr lang="en-US" sz="1100" dirty="0">
                  <a:cs typeface="Times New Roman" pitchFamily="18" charset="0"/>
                </a:rPr>
                <a:t>DTT coverage database</a:t>
              </a:r>
              <a:endParaRPr lang="en-US" dirty="0"/>
            </a:p>
          </p:txBody>
        </p:sp>
        <p:sp>
          <p:nvSpPr>
            <p:cNvPr id="49" name="AutoShape 8"/>
            <p:cNvSpPr>
              <a:spLocks noChangeArrowheads="1"/>
            </p:cNvSpPr>
            <p:nvPr/>
          </p:nvSpPr>
          <p:spPr bwMode="auto">
            <a:xfrm rot="3329874">
              <a:off x="4936331" y="3363121"/>
              <a:ext cx="1235075" cy="309562"/>
            </a:xfrm>
            <a:prstGeom prst="rightArrow">
              <a:avLst>
                <a:gd name="adj1" fmla="val 50000"/>
                <a:gd name="adj2" fmla="val 92803"/>
              </a:avLst>
            </a:prstGeom>
            <a:solidFill>
              <a:srgbClr val="4F81BD"/>
            </a:solidFill>
            <a:ln w="38100">
              <a:solidFill>
                <a:srgbClr val="F2F2F2"/>
              </a:solidFill>
              <a:miter lim="800000"/>
              <a:headEnd/>
              <a:tailEnd/>
            </a:ln>
            <a:effectLst>
              <a:outerShdw dist="28398" dir="3806097" algn="ctr" rotWithShape="0">
                <a:srgbClr val="243F60">
                  <a:alpha val="50000"/>
                </a:srgbClr>
              </a:outer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GB"/>
            </a:p>
          </p:txBody>
        </p:sp>
        <p:sp>
          <p:nvSpPr>
            <p:cNvPr id="5139" name="Text Box 7"/>
            <p:cNvSpPr txBox="1">
              <a:spLocks noChangeArrowheads="1"/>
            </p:cNvSpPr>
            <p:nvPr/>
          </p:nvSpPr>
          <p:spPr bwMode="auto">
            <a:xfrm>
              <a:off x="6640674" y="4236628"/>
              <a:ext cx="1505518" cy="986836"/>
            </a:xfrm>
            <a:prstGeom prst="rect">
              <a:avLst/>
            </a:prstGeom>
            <a:solidFill>
              <a:srgbClr val="FFFFFF"/>
            </a:solidFill>
            <a:ln w="9525">
              <a:noFill/>
              <a:miter lim="800000"/>
              <a:headEnd/>
              <a:tailEnd/>
            </a:ln>
          </p:spPr>
          <p:txBody>
            <a:bodyPr/>
            <a:lstStyle/>
            <a:p>
              <a:r>
                <a:rPr lang="en-US" sz="1100">
                  <a:cs typeface="Times New Roman" pitchFamily="18" charset="0"/>
                </a:rPr>
                <a:t>Geolocation database (3</a:t>
              </a:r>
              <a:r>
                <a:rPr lang="en-US" sz="1100" baseline="30000">
                  <a:cs typeface="Times New Roman" pitchFamily="18" charset="0"/>
                </a:rPr>
                <a:t>rd</a:t>
              </a:r>
              <a:r>
                <a:rPr lang="en-US" sz="1100">
                  <a:cs typeface="Times New Roman" pitchFamily="18" charset="0"/>
                </a:rPr>
                <a:t> party)</a:t>
              </a:r>
              <a:endParaRPr lang="en-US"/>
            </a:p>
          </p:txBody>
        </p:sp>
        <p:sp>
          <p:nvSpPr>
            <p:cNvPr id="51" name="AutoShape 6"/>
            <p:cNvSpPr>
              <a:spLocks noChangeArrowheads="1"/>
            </p:cNvSpPr>
            <p:nvPr/>
          </p:nvSpPr>
          <p:spPr bwMode="auto">
            <a:xfrm rot="7928785">
              <a:off x="6279357" y="3363121"/>
              <a:ext cx="1235075" cy="309562"/>
            </a:xfrm>
            <a:prstGeom prst="rightArrow">
              <a:avLst>
                <a:gd name="adj1" fmla="val 50000"/>
                <a:gd name="adj2" fmla="val 92803"/>
              </a:avLst>
            </a:prstGeom>
            <a:solidFill>
              <a:srgbClr val="4F81BD"/>
            </a:solidFill>
            <a:ln w="38100">
              <a:solidFill>
                <a:srgbClr val="F2F2F2"/>
              </a:solidFill>
              <a:miter lim="800000"/>
              <a:headEnd/>
              <a:tailEnd/>
            </a:ln>
            <a:effectLst>
              <a:outerShdw dist="28398" dir="3806097" algn="ctr" rotWithShape="0">
                <a:srgbClr val="243F60">
                  <a:alpha val="50000"/>
                </a:srgbClr>
              </a:outer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GB"/>
            </a:p>
          </p:txBody>
        </p:sp>
        <p:sp>
          <p:nvSpPr>
            <p:cNvPr id="52" name="AutoShape 5"/>
            <p:cNvSpPr>
              <a:spLocks noChangeArrowheads="1"/>
            </p:cNvSpPr>
            <p:nvPr/>
          </p:nvSpPr>
          <p:spPr bwMode="auto">
            <a:xfrm rot="16200000">
              <a:off x="992981" y="3274220"/>
              <a:ext cx="1235075" cy="309562"/>
            </a:xfrm>
            <a:prstGeom prst="rightArrow">
              <a:avLst>
                <a:gd name="adj1" fmla="val 50000"/>
                <a:gd name="adj2" fmla="val 92803"/>
              </a:avLst>
            </a:prstGeom>
            <a:solidFill>
              <a:srgbClr val="4F81BD"/>
            </a:solidFill>
            <a:ln w="38100">
              <a:solidFill>
                <a:srgbClr val="F2F2F2"/>
              </a:solidFill>
              <a:miter lim="800000"/>
              <a:headEnd/>
              <a:tailEnd/>
            </a:ln>
            <a:effectLst>
              <a:outerShdw dist="28398" dir="3806097" algn="ctr" rotWithShape="0">
                <a:srgbClr val="243F60">
                  <a:alpha val="50000"/>
                </a:srgbClr>
              </a:outer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GB"/>
            </a:p>
          </p:txBody>
        </p:sp>
        <p:sp>
          <p:nvSpPr>
            <p:cNvPr id="53" name="AutoShape 4"/>
            <p:cNvSpPr>
              <a:spLocks noChangeArrowheads="1"/>
            </p:cNvSpPr>
            <p:nvPr/>
          </p:nvSpPr>
          <p:spPr bwMode="auto">
            <a:xfrm rot="5400000">
              <a:off x="1714501" y="3360737"/>
              <a:ext cx="1236662" cy="309563"/>
            </a:xfrm>
            <a:prstGeom prst="rightArrow">
              <a:avLst>
                <a:gd name="adj1" fmla="val 50000"/>
                <a:gd name="adj2" fmla="val 92803"/>
              </a:avLst>
            </a:prstGeom>
            <a:solidFill>
              <a:srgbClr val="4F81BD"/>
            </a:solidFill>
            <a:ln w="38100">
              <a:solidFill>
                <a:srgbClr val="F2F2F2"/>
              </a:solidFill>
              <a:miter lim="800000"/>
              <a:headEnd/>
              <a:tailEnd/>
            </a:ln>
            <a:effectLst>
              <a:outerShdw dist="28398" dir="3806097" algn="ctr" rotWithShape="0">
                <a:srgbClr val="243F60">
                  <a:alpha val="50000"/>
                </a:srgbClr>
              </a:outer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GB"/>
            </a:p>
          </p:txBody>
        </p:sp>
        <p:sp>
          <p:nvSpPr>
            <p:cNvPr id="54" name="AutoShape 3"/>
            <p:cNvSpPr>
              <a:spLocks noChangeArrowheads="1"/>
            </p:cNvSpPr>
            <p:nvPr/>
          </p:nvSpPr>
          <p:spPr bwMode="auto">
            <a:xfrm>
              <a:off x="2482850" y="4341813"/>
              <a:ext cx="3049587" cy="333375"/>
            </a:xfrm>
            <a:prstGeom prst="rightArrow">
              <a:avLst>
                <a:gd name="adj1" fmla="val 50000"/>
                <a:gd name="adj2" fmla="val 246894"/>
              </a:avLst>
            </a:prstGeom>
            <a:solidFill>
              <a:srgbClr val="4F81BD"/>
            </a:solidFill>
            <a:ln w="38100">
              <a:solidFill>
                <a:srgbClr val="F2F2F2"/>
              </a:solidFill>
              <a:miter lim="800000"/>
              <a:headEnd/>
              <a:tailEnd/>
            </a:ln>
            <a:effectLst>
              <a:outerShdw dist="28398" dir="3806097" algn="ctr" rotWithShape="0">
                <a:srgbClr val="243F60">
                  <a:alpha val="50000"/>
                </a:srgbClr>
              </a:outer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GB"/>
            </a:p>
          </p:txBody>
        </p:sp>
        <p:sp>
          <p:nvSpPr>
            <p:cNvPr id="55" name="AutoShape 2"/>
            <p:cNvSpPr>
              <a:spLocks noChangeArrowheads="1"/>
            </p:cNvSpPr>
            <p:nvPr/>
          </p:nvSpPr>
          <p:spPr bwMode="auto">
            <a:xfrm rot="10800000">
              <a:off x="2482850" y="4891088"/>
              <a:ext cx="3049587" cy="331787"/>
            </a:xfrm>
            <a:prstGeom prst="rightArrow">
              <a:avLst>
                <a:gd name="adj1" fmla="val 50000"/>
                <a:gd name="adj2" fmla="val 246894"/>
              </a:avLst>
            </a:prstGeom>
            <a:solidFill>
              <a:srgbClr val="4F81BD"/>
            </a:solidFill>
            <a:ln w="38100">
              <a:solidFill>
                <a:srgbClr val="F2F2F2"/>
              </a:solidFill>
              <a:miter lim="800000"/>
              <a:headEnd/>
              <a:tailEnd/>
            </a:ln>
            <a:effectLst>
              <a:outerShdw dist="28398" dir="3806097" algn="ctr" rotWithShape="0">
                <a:srgbClr val="243F60">
                  <a:alpha val="50000"/>
                </a:srgbClr>
              </a:outer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GB"/>
            </a:p>
          </p:txBody>
        </p:sp>
        <p:sp>
          <p:nvSpPr>
            <p:cNvPr id="56" name="AutoShape 12"/>
            <p:cNvSpPr>
              <a:spLocks noChangeArrowheads="1"/>
            </p:cNvSpPr>
            <p:nvPr/>
          </p:nvSpPr>
          <p:spPr bwMode="auto">
            <a:xfrm>
              <a:off x="5951538" y="4110038"/>
              <a:ext cx="617537" cy="1016000"/>
            </a:xfrm>
            <a:prstGeom prst="can">
              <a:avLst>
                <a:gd name="adj" fmla="val 38182"/>
              </a:avLst>
            </a:prstGeom>
            <a:solidFill>
              <a:srgbClr val="C0504D"/>
            </a:solidFill>
            <a:ln w="38100">
              <a:solidFill>
                <a:srgbClr val="F2F2F2"/>
              </a:solidFill>
              <a:round/>
              <a:headEnd/>
              <a:tailEnd/>
            </a:ln>
            <a:effectLst>
              <a:outerShdw dist="28398" dir="3806097" algn="ctr" rotWithShape="0">
                <a:srgbClr val="622423">
                  <a:alpha val="50000"/>
                </a:srgbClr>
              </a:outer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GB"/>
            </a:p>
          </p:txBody>
        </p:sp>
        <p:pic>
          <p:nvPicPr>
            <p:cNvPr id="5146" name="Picture 56"/>
            <p:cNvPicPr>
              <a:picLocks noChangeArrowheads="1"/>
            </p:cNvPicPr>
            <p:nvPr/>
          </p:nvPicPr>
          <p:blipFill>
            <a:blip r:embed="rId2"/>
            <a:srcRect/>
            <a:stretch>
              <a:fillRect/>
            </a:stretch>
          </p:blipFill>
          <p:spPr bwMode="auto">
            <a:xfrm>
              <a:off x="653542" y="5581174"/>
              <a:ext cx="807497" cy="1062514"/>
            </a:xfrm>
            <a:prstGeom prst="rect">
              <a:avLst/>
            </a:prstGeom>
            <a:noFill/>
            <a:ln w="9525">
              <a:noFill/>
              <a:miter lim="800000"/>
              <a:headEnd/>
              <a:tailEnd/>
            </a:ln>
          </p:spPr>
        </p:pic>
        <p:sp>
          <p:nvSpPr>
            <p:cNvPr id="58" name="AutoShape 5"/>
            <p:cNvSpPr>
              <a:spLocks noChangeArrowheads="1"/>
            </p:cNvSpPr>
            <p:nvPr/>
          </p:nvSpPr>
          <p:spPr bwMode="auto">
            <a:xfrm rot="18459467">
              <a:off x="1089025" y="4989513"/>
              <a:ext cx="719138" cy="277813"/>
            </a:xfrm>
            <a:prstGeom prst="rightArrow">
              <a:avLst>
                <a:gd name="adj1" fmla="val 50000"/>
                <a:gd name="adj2" fmla="val 92803"/>
              </a:avLst>
            </a:prstGeom>
            <a:solidFill>
              <a:srgbClr val="4F81BD"/>
            </a:solidFill>
            <a:ln w="38100">
              <a:solidFill>
                <a:srgbClr val="F2F2F2"/>
              </a:solidFill>
              <a:miter lim="800000"/>
              <a:headEnd/>
              <a:tailEnd/>
            </a:ln>
            <a:effectLst>
              <a:outerShdw dist="28398" dir="3806097" algn="ctr" rotWithShape="0">
                <a:srgbClr val="243F60">
                  <a:alpha val="50000"/>
                </a:srgbClr>
              </a:outer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GB"/>
            </a:p>
          </p:txBody>
        </p:sp>
        <p:sp>
          <p:nvSpPr>
            <p:cNvPr id="59" name="AutoShape 5"/>
            <p:cNvSpPr>
              <a:spLocks noChangeArrowheads="1"/>
            </p:cNvSpPr>
            <p:nvPr/>
          </p:nvSpPr>
          <p:spPr bwMode="auto">
            <a:xfrm rot="7679090">
              <a:off x="1267619" y="5376069"/>
              <a:ext cx="714374" cy="319087"/>
            </a:xfrm>
            <a:prstGeom prst="rightArrow">
              <a:avLst>
                <a:gd name="adj1" fmla="val 50000"/>
                <a:gd name="adj2" fmla="val 92803"/>
              </a:avLst>
            </a:prstGeom>
            <a:solidFill>
              <a:srgbClr val="4F81BD"/>
            </a:solidFill>
            <a:ln w="38100">
              <a:solidFill>
                <a:srgbClr val="F2F2F2"/>
              </a:solidFill>
              <a:miter lim="800000"/>
              <a:headEnd/>
              <a:tailEnd/>
            </a:ln>
            <a:effectLst>
              <a:outerShdw dist="28398" dir="3806097" algn="ctr" rotWithShape="0">
                <a:srgbClr val="243F60">
                  <a:alpha val="50000"/>
                </a:srgbClr>
              </a:outerShdw>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GB"/>
            </a:p>
          </p:txBody>
        </p:sp>
        <p:sp>
          <p:nvSpPr>
            <p:cNvPr id="5149" name="Text Box 11"/>
            <p:cNvSpPr txBox="1">
              <a:spLocks noChangeArrowheads="1"/>
            </p:cNvSpPr>
            <p:nvPr/>
          </p:nvSpPr>
          <p:spPr bwMode="auto">
            <a:xfrm>
              <a:off x="493014" y="6273672"/>
              <a:ext cx="722375" cy="346249"/>
            </a:xfrm>
            <a:prstGeom prst="rect">
              <a:avLst/>
            </a:prstGeom>
            <a:solidFill>
              <a:srgbClr val="FFFFFF"/>
            </a:solidFill>
            <a:ln w="9525">
              <a:noFill/>
              <a:miter lim="800000"/>
              <a:headEnd/>
              <a:tailEnd/>
            </a:ln>
          </p:spPr>
          <p:txBody>
            <a:bodyPr/>
            <a:lstStyle/>
            <a:p>
              <a:r>
                <a:rPr lang="en-US" sz="1100">
                  <a:cs typeface="Times New Roman" pitchFamily="18" charset="0"/>
                </a:rPr>
                <a:t>Slave</a:t>
              </a:r>
              <a:endParaRPr lang="en-US"/>
            </a:p>
          </p:txBody>
        </p:sp>
        <p:pic>
          <p:nvPicPr>
            <p:cNvPr id="5150" name="Picture 60" descr="See full size image"/>
            <p:cNvPicPr>
              <a:picLocks noChangeAspect="1" noChangeArrowheads="1"/>
            </p:cNvPicPr>
            <p:nvPr/>
          </p:nvPicPr>
          <p:blipFill>
            <a:blip r:embed="rId3"/>
            <a:srcRect/>
            <a:stretch>
              <a:fillRect/>
            </a:stretch>
          </p:blipFill>
          <p:spPr bwMode="auto">
            <a:xfrm>
              <a:off x="1616708" y="4196178"/>
              <a:ext cx="1005967" cy="923324"/>
            </a:xfrm>
            <a:prstGeom prst="rect">
              <a:avLst/>
            </a:prstGeom>
            <a:noFill/>
            <a:ln w="9525">
              <a:noFill/>
              <a:miter lim="800000"/>
              <a:headEnd/>
              <a:tailEnd/>
            </a:ln>
          </p:spPr>
        </p:pic>
        <p:sp>
          <p:nvSpPr>
            <p:cNvPr id="5151" name="Text Box 11"/>
            <p:cNvSpPr txBox="1">
              <a:spLocks noChangeArrowheads="1"/>
            </p:cNvSpPr>
            <p:nvPr/>
          </p:nvSpPr>
          <p:spPr bwMode="auto">
            <a:xfrm>
              <a:off x="894333" y="4455865"/>
              <a:ext cx="722375" cy="346249"/>
            </a:xfrm>
            <a:prstGeom prst="rect">
              <a:avLst/>
            </a:prstGeom>
            <a:solidFill>
              <a:srgbClr val="FFFFFF"/>
            </a:solidFill>
            <a:ln w="9525">
              <a:noFill/>
              <a:miter lim="800000"/>
              <a:headEnd/>
              <a:tailEnd/>
            </a:ln>
          </p:spPr>
          <p:txBody>
            <a:bodyPr/>
            <a:lstStyle/>
            <a:p>
              <a:r>
                <a:rPr lang="en-US" sz="1100">
                  <a:cs typeface="Times New Roman" pitchFamily="18" charset="0"/>
                </a:rPr>
                <a:t>Master</a:t>
              </a:r>
              <a:endParaRPr lang="en-US"/>
            </a:p>
          </p:txBody>
        </p:sp>
        <p:sp>
          <p:nvSpPr>
            <p:cNvPr id="5123" name="Text Box 11"/>
            <p:cNvSpPr txBox="1">
              <a:spLocks noChangeArrowheads="1"/>
            </p:cNvSpPr>
            <p:nvPr/>
          </p:nvSpPr>
          <p:spPr bwMode="auto">
            <a:xfrm>
              <a:off x="2419347" y="725297"/>
              <a:ext cx="3772403" cy="346249"/>
            </a:xfrm>
            <a:prstGeom prst="rect">
              <a:avLst/>
            </a:prstGeom>
            <a:solidFill>
              <a:srgbClr val="FFFFFF"/>
            </a:solidFill>
            <a:ln w="9525">
              <a:noFill/>
              <a:miter lim="800000"/>
              <a:headEnd/>
              <a:tailEnd/>
            </a:ln>
          </p:spPr>
          <p:txBody>
            <a:bodyPr/>
            <a:lstStyle/>
            <a:p>
              <a:r>
                <a:rPr lang="en-US" sz="1200" b="1" dirty="0">
                  <a:cs typeface="Times New Roman" pitchFamily="18" charset="0"/>
                </a:rPr>
                <a:t>Provided by Ofcom or associated party</a:t>
              </a:r>
              <a:endParaRPr lang="en-US" sz="1200" b="1" dirty="0"/>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496888" y="2301288"/>
            <a:ext cx="7874000" cy="522288"/>
          </a:xfrm>
          <a:prstGeom prst="rect">
            <a:avLst/>
          </a:prstGeom>
          <a:solidFill>
            <a:srgbClr val="A67DAA"/>
          </a:solidFill>
          <a:ln w="12700" algn="ctr">
            <a:noFill/>
            <a:miter lim="800000"/>
            <a:headEnd/>
            <a:tailEnd type="none" w="lg" len="med"/>
          </a:ln>
          <a:effectLst/>
        </p:spPr>
        <p:txBody>
          <a:bodyPr lIns="0" tIns="0" rIns="0" bIns="0" anchor="ctr">
            <a:spAutoFit/>
          </a:bodyPr>
          <a:lstStyle/>
          <a:p>
            <a:endParaRPr lang="en-GB"/>
          </a:p>
        </p:txBody>
      </p:sp>
      <p:sp>
        <p:nvSpPr>
          <p:cNvPr id="3" name="Content Placeholder 2"/>
          <p:cNvSpPr>
            <a:spLocks noGrp="1"/>
          </p:cNvSpPr>
          <p:nvPr>
            <p:ph idx="1"/>
          </p:nvPr>
        </p:nvSpPr>
        <p:spPr>
          <a:xfrm>
            <a:off x="444500" y="2185988"/>
            <a:ext cx="8248650" cy="3986212"/>
          </a:xfrm>
        </p:spPr>
        <p:txBody>
          <a:bodyPr/>
          <a:lstStyle/>
          <a:p>
            <a:pPr lvl="0"/>
            <a:r>
              <a:rPr lang="en-GB" b="1" dirty="0" smtClean="0"/>
              <a:t>Where we are in the UK</a:t>
            </a:r>
          </a:p>
          <a:p>
            <a:pPr lvl="0">
              <a:buNone/>
            </a:pPr>
            <a:r>
              <a:rPr lang="en-GB" dirty="0" smtClean="0"/>
              <a:t> </a:t>
            </a:r>
          </a:p>
          <a:p>
            <a:pPr lvl="0"/>
            <a:r>
              <a:rPr lang="en-GB" b="1" dirty="0" smtClean="0"/>
              <a:t>Update on location technologies work that we have recently completed</a:t>
            </a:r>
          </a:p>
          <a:p>
            <a:pPr lvl="0"/>
            <a:endParaRPr lang="en-GB" dirty="0" smtClean="0"/>
          </a:p>
          <a:p>
            <a:pPr lvl="0"/>
            <a:r>
              <a:rPr lang="en-GB" b="1" dirty="0" smtClean="0"/>
              <a:t>Next steps towards implementation</a:t>
            </a:r>
          </a:p>
          <a:p>
            <a:endParaRPr lang="en-GB" dirty="0"/>
          </a:p>
        </p:txBody>
      </p:sp>
      <p:sp>
        <p:nvSpPr>
          <p:cNvPr id="2" name="Title 1"/>
          <p:cNvSpPr>
            <a:spLocks noGrp="1"/>
          </p:cNvSpPr>
          <p:nvPr>
            <p:ph type="title"/>
          </p:nvPr>
        </p:nvSpPr>
        <p:spPr>
          <a:xfrm>
            <a:off x="444500" y="1270000"/>
            <a:ext cx="8248650" cy="369332"/>
          </a:xfrm>
        </p:spPr>
        <p:txBody>
          <a:bodyPr/>
          <a:lstStyle/>
          <a:p>
            <a:r>
              <a:rPr lang="en-GB" dirty="0" smtClean="0"/>
              <a:t>Overview</a:t>
            </a:r>
            <a:endParaRPr lang="en-GB" dirty="0"/>
          </a:p>
        </p:txBody>
      </p:sp>
      <p:sp>
        <p:nvSpPr>
          <p:cNvPr id="4" name="Slide Number Placeholder 3"/>
          <p:cNvSpPr>
            <a:spLocks noGrp="1"/>
          </p:cNvSpPr>
          <p:nvPr>
            <p:ph type="sldNum" sz="quarter" idx="12"/>
          </p:nvPr>
        </p:nvSpPr>
        <p:spPr/>
        <p:txBody>
          <a:bodyPr/>
          <a:lstStyle/>
          <a:p>
            <a:pPr>
              <a:defRPr/>
            </a:pPr>
            <a:fld id="{9BEB3E56-EDD1-41E4-BE5F-C73D0E97961A}" type="slidenum">
              <a:rPr lang="en-GB" smtClean="0"/>
              <a:pPr>
                <a:defRPr/>
              </a:pPr>
              <a:t>1</a:t>
            </a:fld>
            <a:endParaRPr lang="en-GB"/>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279400" y="736600"/>
            <a:ext cx="8248650" cy="738664"/>
          </a:xfrm>
        </p:spPr>
        <p:txBody>
          <a:bodyPr/>
          <a:lstStyle/>
          <a:p>
            <a:pPr eaLnBrk="1" hangingPunct="1"/>
            <a:r>
              <a:rPr lang="en-GB" sz="2800" dirty="0" smtClean="0"/>
              <a:t>We need to issue a Statutory Instrument to </a:t>
            </a:r>
            <a:br>
              <a:rPr lang="en-GB" sz="2800" dirty="0" smtClean="0"/>
            </a:br>
            <a:r>
              <a:rPr lang="en-GB" sz="2800" dirty="0" smtClean="0"/>
              <a:t>enable access</a:t>
            </a:r>
          </a:p>
        </p:txBody>
      </p:sp>
      <p:sp>
        <p:nvSpPr>
          <p:cNvPr id="7172" name="Rectangle 3"/>
          <p:cNvSpPr>
            <a:spLocks noGrp="1" noChangeArrowheads="1"/>
          </p:cNvSpPr>
          <p:nvPr>
            <p:ph idx="1"/>
          </p:nvPr>
        </p:nvSpPr>
        <p:spPr>
          <a:xfrm>
            <a:off x="609600" y="1944688"/>
            <a:ext cx="8248650" cy="4185761"/>
          </a:xfrm>
        </p:spPr>
        <p:txBody>
          <a:bodyPr/>
          <a:lstStyle/>
          <a:p>
            <a:pPr eaLnBrk="1" hangingPunct="1"/>
            <a:r>
              <a:rPr lang="en-GB" sz="1600" dirty="0" smtClean="0"/>
              <a:t>We need to write an SI that exempts geo-location devices from licensing</a:t>
            </a:r>
          </a:p>
          <a:p>
            <a:pPr lvl="1" eaLnBrk="1" hangingPunct="1"/>
            <a:r>
              <a:rPr lang="en-GB" sz="1600" dirty="0" smtClean="0"/>
              <a:t>This will be novel and will require some careful thought </a:t>
            </a:r>
          </a:p>
          <a:p>
            <a:pPr lvl="1" eaLnBrk="1" hangingPunct="1"/>
            <a:endParaRPr lang="en-GB" sz="1600" dirty="0" smtClean="0"/>
          </a:p>
          <a:p>
            <a:pPr eaLnBrk="1" hangingPunct="1"/>
            <a:r>
              <a:rPr lang="en-GB" sz="1600" dirty="0" smtClean="0"/>
              <a:t>Need powers that enable us to “police” databases to ensure their correctness and to be able to shut them down if necessary</a:t>
            </a:r>
          </a:p>
          <a:p>
            <a:pPr lvl="1" eaLnBrk="1" hangingPunct="1"/>
            <a:r>
              <a:rPr lang="en-GB" sz="1600" dirty="0" smtClean="0"/>
              <a:t>Still examining whether we have legal powers to do this</a:t>
            </a:r>
          </a:p>
          <a:p>
            <a:pPr lvl="1" eaLnBrk="1" hangingPunct="1"/>
            <a:endParaRPr lang="en-GB" sz="1600" dirty="0" smtClean="0"/>
          </a:p>
          <a:p>
            <a:pPr eaLnBrk="1" hangingPunct="1"/>
            <a:r>
              <a:rPr lang="en-GB" sz="1600" dirty="0" smtClean="0"/>
              <a:t>Aiming to consult on possible forms for these in the coming months (resources permitting!)</a:t>
            </a:r>
          </a:p>
          <a:p>
            <a:pPr eaLnBrk="1" hangingPunct="1"/>
            <a:endParaRPr lang="en-GB" sz="1600" dirty="0" smtClean="0"/>
          </a:p>
          <a:p>
            <a:pPr eaLnBrk="1" hangingPunct="1"/>
            <a:r>
              <a:rPr lang="en-GB" sz="1600" dirty="0" smtClean="0"/>
              <a:t>If the consultation goes well we could move to issue the SI perhaps before the end of 2010</a:t>
            </a:r>
          </a:p>
          <a:p>
            <a:pPr lvl="1" eaLnBrk="1" hangingPunct="1"/>
            <a:r>
              <a:rPr lang="en-GB" sz="1600" dirty="0" smtClean="0"/>
              <a:t>But there could be many factors that lead to a delay</a:t>
            </a:r>
          </a:p>
          <a:p>
            <a:pPr lvl="1" eaLnBrk="1" hangingPunct="1"/>
            <a:endParaRPr lang="en-GB" sz="1600" dirty="0" smtClean="0"/>
          </a:p>
          <a:p>
            <a:pPr eaLnBrk="1" hangingPunct="1"/>
            <a:r>
              <a:rPr lang="en-GB" sz="1600" dirty="0" smtClean="0"/>
              <a:t>European Harmonised Standards activity for eg information exchange would make it simpler to set up and manage WSD in a stable regulatory environment. </a:t>
            </a:r>
          </a:p>
          <a:p>
            <a:pPr lvl="1" eaLnBrk="1" hangingPunct="1"/>
            <a:endParaRPr lang="en-GB" sz="1600" dirty="0" smtClean="0"/>
          </a:p>
        </p:txBody>
      </p:sp>
      <p:sp>
        <p:nvSpPr>
          <p:cNvPr id="7170" name="Slide Number Placeholder 3"/>
          <p:cNvSpPr>
            <a:spLocks noGrp="1"/>
          </p:cNvSpPr>
          <p:nvPr>
            <p:ph type="sldNum" sz="quarter" idx="12"/>
          </p:nvPr>
        </p:nvSpPr>
        <p:spPr>
          <a:noFill/>
        </p:spPr>
        <p:txBody>
          <a:bodyPr/>
          <a:lstStyle/>
          <a:p>
            <a:fld id="{C7EE0ED5-9B26-48D5-8326-FB5E70BC7782}" type="slidenum">
              <a:rPr lang="en-GB" smtClean="0"/>
              <a:pPr/>
              <a:t>19</a:t>
            </a:fld>
            <a:endParaRPr lang="en-GB"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355600" y="596900"/>
            <a:ext cx="8248650" cy="609600"/>
          </a:xfrm>
        </p:spPr>
        <p:txBody>
          <a:bodyPr/>
          <a:lstStyle/>
          <a:p>
            <a:pPr eaLnBrk="1" hangingPunct="1"/>
            <a:r>
              <a:rPr lang="en-GB" sz="2800" dirty="0" smtClean="0"/>
              <a:t>Sensing likely not to be viable</a:t>
            </a:r>
          </a:p>
        </p:txBody>
      </p:sp>
      <p:sp>
        <p:nvSpPr>
          <p:cNvPr id="4100" name="Rectangle 3"/>
          <p:cNvSpPr>
            <a:spLocks noGrp="1" noChangeArrowheads="1"/>
          </p:cNvSpPr>
          <p:nvPr>
            <p:ph idx="1"/>
          </p:nvPr>
        </p:nvSpPr>
        <p:spPr>
          <a:xfrm>
            <a:off x="342900" y="1233488"/>
            <a:ext cx="8248650" cy="5014912"/>
          </a:xfrm>
        </p:spPr>
        <p:txBody>
          <a:bodyPr/>
          <a:lstStyle/>
          <a:p>
            <a:pPr eaLnBrk="1" hangingPunct="1"/>
            <a:r>
              <a:rPr lang="en-GB" sz="1400" dirty="0" smtClean="0"/>
              <a:t>Cognitive / white space devices started out assuming sensing would be used to determine free channels</a:t>
            </a:r>
          </a:p>
          <a:p>
            <a:pPr eaLnBrk="1" hangingPunct="1"/>
            <a:endParaRPr lang="en-GB" sz="1400" dirty="0" smtClean="0"/>
          </a:p>
          <a:p>
            <a:pPr eaLnBrk="1" hangingPunct="1"/>
            <a:r>
              <a:rPr lang="en-GB" sz="1400" dirty="0" smtClean="0"/>
              <a:t>During 2008 and 2009 the FCC and Ofcom separately evaluated the appropriate sensing parameters needed to offer a high level of protection to licence holders</a:t>
            </a:r>
          </a:p>
          <a:p>
            <a:pPr lvl="1" eaLnBrk="1" hangingPunct="1"/>
            <a:r>
              <a:rPr lang="en-GB" sz="1400" dirty="0" smtClean="0"/>
              <a:t>FCC work predominantly based on lab trials (-114dBm) </a:t>
            </a:r>
          </a:p>
          <a:p>
            <a:pPr lvl="1" eaLnBrk="1" hangingPunct="1"/>
            <a:r>
              <a:rPr lang="en-GB" sz="1400" dirty="0" smtClean="0"/>
              <a:t>Ofcom work based on modelling backed up by measurement (-126dBm)</a:t>
            </a:r>
          </a:p>
          <a:p>
            <a:pPr lvl="1" eaLnBrk="1" hangingPunct="1"/>
            <a:endParaRPr lang="en-GB" sz="1400" dirty="0" smtClean="0"/>
          </a:p>
          <a:p>
            <a:pPr eaLnBrk="1" hangingPunct="1"/>
            <a:r>
              <a:rPr lang="en-GB" sz="1400" dirty="0" smtClean="0"/>
              <a:t>Similar results achieved by both UK and ECC</a:t>
            </a:r>
          </a:p>
          <a:p>
            <a:pPr lvl="1" eaLnBrk="1" hangingPunct="1"/>
            <a:r>
              <a:rPr lang="en-GB" sz="1400" dirty="0" smtClean="0"/>
              <a:t>Ofcom derived slightly lower sensing thresholds than the FCC</a:t>
            </a:r>
          </a:p>
          <a:p>
            <a:pPr lvl="1" eaLnBrk="1" hangingPunct="1"/>
            <a:r>
              <a:rPr lang="en-GB" sz="1400" dirty="0" smtClean="0"/>
              <a:t>SE43 have come up with similar results to Ofcom</a:t>
            </a:r>
          </a:p>
          <a:p>
            <a:pPr lvl="1" eaLnBrk="1" hangingPunct="1"/>
            <a:endParaRPr lang="en-GB" sz="1400" dirty="0" smtClean="0"/>
          </a:p>
          <a:p>
            <a:pPr eaLnBrk="1" hangingPunct="1"/>
            <a:r>
              <a:rPr lang="en-GB" sz="1400" dirty="0" smtClean="0"/>
              <a:t>FCC concluded that sensing alone was not yet proven and that geolocation needed to be used as well</a:t>
            </a:r>
          </a:p>
          <a:p>
            <a:pPr lvl="1" eaLnBrk="1" hangingPunct="1"/>
            <a:r>
              <a:rPr lang="en-GB" sz="1400" dirty="0" smtClean="0"/>
              <a:t>But noted they would test any device that claimed to be able to work by sensing alone</a:t>
            </a:r>
          </a:p>
          <a:p>
            <a:pPr lvl="1" eaLnBrk="1" hangingPunct="1"/>
            <a:endParaRPr lang="en-GB" sz="1400" dirty="0" smtClean="0"/>
          </a:p>
          <a:p>
            <a:pPr eaLnBrk="1" hangingPunct="1"/>
            <a:r>
              <a:rPr lang="en-GB" sz="1400" dirty="0" smtClean="0"/>
              <a:t>Ofcom published a statement on cognitive devices using sensing with associated parameters</a:t>
            </a:r>
          </a:p>
          <a:p>
            <a:pPr lvl="1" eaLnBrk="1" hangingPunct="1"/>
            <a:r>
              <a:rPr lang="en-GB" sz="1400" dirty="0" smtClean="0"/>
              <a:t>But put publication of the any UK legislation on hold until demand materialised</a:t>
            </a:r>
          </a:p>
          <a:p>
            <a:pPr lvl="1" eaLnBrk="1" hangingPunct="1"/>
            <a:r>
              <a:rPr lang="en-GB" sz="1400" dirty="0" smtClean="0"/>
              <a:t>Industry told us that building consumer devices able to meet these levels not viable</a:t>
            </a:r>
          </a:p>
          <a:p>
            <a:pPr lvl="1" eaLnBrk="1" hangingPunct="1"/>
            <a:endParaRPr lang="en-GB" sz="1400" dirty="0" smtClean="0"/>
          </a:p>
          <a:p>
            <a:pPr eaLnBrk="1" hangingPunct="1"/>
            <a:r>
              <a:rPr lang="en-GB" sz="1400" dirty="0" smtClean="0"/>
              <a:t>SE43 work on-going still looking at issues around geolocation, sensing and beacons.</a:t>
            </a:r>
          </a:p>
        </p:txBody>
      </p:sp>
      <p:sp>
        <p:nvSpPr>
          <p:cNvPr id="4098" name="Slide Number Placeholder 3"/>
          <p:cNvSpPr>
            <a:spLocks noGrp="1"/>
          </p:cNvSpPr>
          <p:nvPr>
            <p:ph type="sldNum" sz="quarter" idx="12"/>
          </p:nvPr>
        </p:nvSpPr>
        <p:spPr>
          <a:noFill/>
        </p:spPr>
        <p:txBody>
          <a:bodyPr/>
          <a:lstStyle/>
          <a:p>
            <a:fld id="{25E2D9F0-81B4-46C2-8D00-F843F982A236}" type="slidenum">
              <a:rPr lang="en-GB" smtClean="0"/>
              <a:pPr/>
              <a:t>2</a:t>
            </a:fld>
            <a:endParaRPr lang="en-GB"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44500" y="812800"/>
            <a:ext cx="8248650" cy="369888"/>
          </a:xfrm>
        </p:spPr>
        <p:txBody>
          <a:bodyPr/>
          <a:lstStyle/>
          <a:p>
            <a:pPr eaLnBrk="1" hangingPunct="1"/>
            <a:r>
              <a:rPr lang="en-GB" dirty="0" smtClean="0"/>
              <a:t>The focus turned to geo-location</a:t>
            </a:r>
          </a:p>
        </p:txBody>
      </p:sp>
      <p:sp>
        <p:nvSpPr>
          <p:cNvPr id="5124" name="Rectangle 3"/>
          <p:cNvSpPr>
            <a:spLocks noGrp="1" noChangeArrowheads="1"/>
          </p:cNvSpPr>
          <p:nvPr>
            <p:ph idx="1"/>
          </p:nvPr>
        </p:nvSpPr>
        <p:spPr>
          <a:xfrm>
            <a:off x="444500" y="1538288"/>
            <a:ext cx="8248650" cy="4786312"/>
          </a:xfrm>
        </p:spPr>
        <p:txBody>
          <a:bodyPr/>
          <a:lstStyle/>
          <a:p>
            <a:pPr eaLnBrk="1" hangingPunct="1"/>
            <a:r>
              <a:rPr lang="en-GB" sz="1600" dirty="0" smtClean="0"/>
              <a:t>We issued a discussion document asking:</a:t>
            </a:r>
          </a:p>
          <a:p>
            <a:pPr lvl="1" eaLnBrk="1" hangingPunct="1"/>
            <a:r>
              <a:rPr lang="en-GB" sz="1600" dirty="0" smtClean="0"/>
              <a:t>What information should devices supply to the database?</a:t>
            </a:r>
          </a:p>
          <a:p>
            <a:pPr lvl="1" eaLnBrk="1" hangingPunct="1"/>
            <a:r>
              <a:rPr lang="en-GB" sz="1600" dirty="0" smtClean="0"/>
              <a:t>What information should the database return?</a:t>
            </a:r>
          </a:p>
          <a:p>
            <a:pPr lvl="1" eaLnBrk="1" hangingPunct="1"/>
            <a:r>
              <a:rPr lang="en-GB" sz="1600" dirty="0" smtClean="0"/>
              <a:t>How will the database be populated?</a:t>
            </a:r>
          </a:p>
          <a:p>
            <a:pPr lvl="1" eaLnBrk="1" hangingPunct="1"/>
            <a:r>
              <a:rPr lang="en-GB" sz="1600" dirty="0" smtClean="0"/>
              <a:t>Which organisations should be responsible for populating, hosting, managing and validating the database?</a:t>
            </a:r>
          </a:p>
          <a:p>
            <a:pPr eaLnBrk="1" hangingPunct="1"/>
            <a:endParaRPr lang="en-GB" sz="1600" dirty="0" smtClean="0"/>
          </a:p>
          <a:p>
            <a:pPr eaLnBrk="1" hangingPunct="1"/>
            <a:r>
              <a:rPr lang="en-GB" sz="1600" dirty="0" smtClean="0"/>
              <a:t>For the most part there was reasonable consensus and constructive input over all of these areas</a:t>
            </a:r>
          </a:p>
          <a:p>
            <a:pPr eaLnBrk="1" hangingPunct="1"/>
            <a:endParaRPr lang="en-GB" sz="1600" dirty="0" smtClean="0"/>
          </a:p>
          <a:p>
            <a:pPr eaLnBrk="1" hangingPunct="1"/>
            <a:r>
              <a:rPr lang="en-GB" sz="1600" dirty="0" smtClean="0"/>
              <a:t>The FCC has put out a call for a database supplier and is currently evaluating responses</a:t>
            </a:r>
          </a:p>
          <a:p>
            <a:pPr eaLnBrk="1" hangingPunct="1"/>
            <a:endParaRPr lang="en-GB" sz="1600" dirty="0" smtClean="0"/>
          </a:p>
          <a:p>
            <a:pPr eaLnBrk="1" hangingPunct="1"/>
            <a:r>
              <a:rPr lang="en-GB" sz="1600" dirty="0" smtClean="0"/>
              <a:t>ECC (SE43 etc.) work on-going but may influence future UK decisions</a:t>
            </a:r>
          </a:p>
          <a:p>
            <a:pPr eaLnBrk="1" hangingPunct="1"/>
            <a:endParaRPr lang="en-GB" sz="1600" dirty="0" smtClean="0"/>
          </a:p>
          <a:p>
            <a:pPr eaLnBrk="1" hangingPunct="1"/>
            <a:r>
              <a:rPr lang="en-GB" sz="1600" dirty="0" smtClean="0"/>
              <a:t>Standards bodies looking at writing suitable standards (IEEE 802 etc.)</a:t>
            </a:r>
          </a:p>
          <a:p>
            <a:pPr eaLnBrk="1" hangingPunct="1"/>
            <a:endParaRPr lang="en-GB" sz="1600" dirty="0" smtClean="0"/>
          </a:p>
          <a:p>
            <a:pPr eaLnBrk="1" hangingPunct="1"/>
            <a:r>
              <a:rPr lang="en-GB" sz="1600" dirty="0" smtClean="0"/>
              <a:t>No ETSI group has as yet started working on suitable HS for TVWS devices.</a:t>
            </a:r>
          </a:p>
        </p:txBody>
      </p:sp>
      <p:sp>
        <p:nvSpPr>
          <p:cNvPr id="5122" name="Slide Number Placeholder 3"/>
          <p:cNvSpPr>
            <a:spLocks noGrp="1"/>
          </p:cNvSpPr>
          <p:nvPr>
            <p:ph type="sldNum" sz="quarter" idx="12"/>
          </p:nvPr>
        </p:nvSpPr>
        <p:spPr>
          <a:noFill/>
        </p:spPr>
        <p:txBody>
          <a:bodyPr/>
          <a:lstStyle/>
          <a:p>
            <a:fld id="{1C885BFD-2AE3-4CC1-ADEB-ABE13EFAE500}" type="slidenum">
              <a:rPr lang="en-GB" smtClean="0"/>
              <a:pPr/>
              <a:t>3</a:t>
            </a:fld>
            <a:endParaRPr lang="en-GB"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444500" y="673100"/>
            <a:ext cx="8248650" cy="738664"/>
          </a:xfrm>
        </p:spPr>
        <p:txBody>
          <a:bodyPr/>
          <a:lstStyle/>
          <a:p>
            <a:pPr eaLnBrk="1" hangingPunct="1"/>
            <a:r>
              <a:rPr lang="en-GB" sz="3200" dirty="0" smtClean="0"/>
              <a:t>There is still much uncertainty as to how the industry structure will work out</a:t>
            </a:r>
          </a:p>
        </p:txBody>
      </p:sp>
      <p:sp>
        <p:nvSpPr>
          <p:cNvPr id="6148" name="Rectangle 3"/>
          <p:cNvSpPr>
            <a:spLocks noGrp="1" noChangeArrowheads="1"/>
          </p:cNvSpPr>
          <p:nvPr>
            <p:ph idx="1"/>
          </p:nvPr>
        </p:nvSpPr>
        <p:spPr>
          <a:xfrm>
            <a:off x="444500" y="1881188"/>
            <a:ext cx="8248650" cy="3200876"/>
          </a:xfrm>
          <a:noFill/>
        </p:spPr>
        <p:txBody>
          <a:bodyPr/>
          <a:lstStyle/>
          <a:p>
            <a:pPr eaLnBrk="1" hangingPunct="1"/>
            <a:r>
              <a:rPr lang="en-GB" sz="1800" dirty="0" smtClean="0"/>
              <a:t>Not clear who would set up the database nor how any funding requirements would be met</a:t>
            </a:r>
          </a:p>
          <a:p>
            <a:pPr eaLnBrk="1" hangingPunct="1"/>
            <a:endParaRPr lang="en-GB" sz="1800" dirty="0" smtClean="0"/>
          </a:p>
          <a:p>
            <a:pPr eaLnBrk="1" hangingPunct="1"/>
            <a:r>
              <a:rPr lang="en-GB" sz="1800" dirty="0" smtClean="0"/>
              <a:t>Unclear if standards being developed will actually result on products in the marketplace. </a:t>
            </a:r>
          </a:p>
          <a:p>
            <a:pPr eaLnBrk="1" hangingPunct="1"/>
            <a:endParaRPr lang="en-GB" sz="1800" dirty="0" smtClean="0"/>
          </a:p>
          <a:p>
            <a:pPr eaLnBrk="1" hangingPunct="1"/>
            <a:r>
              <a:rPr lang="en-GB" sz="1800" dirty="0" smtClean="0"/>
              <a:t>Unclear whether a national, regional or global structure will appear or whether multi-country standardisation will be needed</a:t>
            </a:r>
          </a:p>
          <a:p>
            <a:pPr lvl="1" eaLnBrk="1" hangingPunct="1"/>
            <a:endParaRPr lang="en-GB" sz="1800" dirty="0" smtClean="0"/>
          </a:p>
          <a:p>
            <a:pPr eaLnBrk="1" hangingPunct="1"/>
            <a:r>
              <a:rPr lang="en-GB" sz="1800" dirty="0" smtClean="0"/>
              <a:t>Hence, our preference is not to be too prescriptive at this stage but to be prepared to intervene if needed</a:t>
            </a:r>
          </a:p>
          <a:p>
            <a:pPr lvl="1" eaLnBrk="1" hangingPunct="1"/>
            <a:r>
              <a:rPr lang="en-GB" sz="1800" dirty="0" smtClean="0"/>
              <a:t>Allow any number of databases</a:t>
            </a:r>
          </a:p>
          <a:p>
            <a:pPr lvl="1" eaLnBrk="1" hangingPunct="1"/>
            <a:r>
              <a:rPr lang="en-GB" sz="1800" dirty="0" smtClean="0"/>
              <a:t>Allow closed and open databases</a:t>
            </a:r>
          </a:p>
          <a:p>
            <a:pPr lvl="1" eaLnBrk="1" hangingPunct="1"/>
            <a:r>
              <a:rPr lang="en-GB" sz="1800" dirty="0" smtClean="0"/>
              <a:t>Consider funding issues if they arise</a:t>
            </a:r>
          </a:p>
        </p:txBody>
      </p:sp>
      <p:sp>
        <p:nvSpPr>
          <p:cNvPr id="6146" name="Slide Number Placeholder 3"/>
          <p:cNvSpPr>
            <a:spLocks noGrp="1"/>
          </p:cNvSpPr>
          <p:nvPr>
            <p:ph type="sldNum" sz="quarter" idx="12"/>
          </p:nvPr>
        </p:nvSpPr>
        <p:spPr>
          <a:noFill/>
        </p:spPr>
        <p:txBody>
          <a:bodyPr/>
          <a:lstStyle/>
          <a:p>
            <a:fld id="{7182278A-320C-40EA-A29E-3283E4C4A4B1}" type="slidenum">
              <a:rPr lang="en-GB" smtClean="0"/>
              <a:pPr/>
              <a:t>4</a:t>
            </a:fld>
            <a:endParaRPr lang="en-GB"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419100" y="3454400"/>
            <a:ext cx="8166100" cy="977900"/>
          </a:xfrm>
          <a:prstGeom prst="rect">
            <a:avLst/>
          </a:prstGeom>
          <a:solidFill>
            <a:srgbClr val="A67DAA"/>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a:xfrm>
            <a:off x="444500" y="1270000"/>
            <a:ext cx="8248650" cy="369332"/>
          </a:xfrm>
        </p:spPr>
        <p:txBody>
          <a:bodyPr/>
          <a:lstStyle/>
          <a:p>
            <a:r>
              <a:rPr lang="en-GB" dirty="0" smtClean="0"/>
              <a:t>Overview</a:t>
            </a:r>
            <a:endParaRPr lang="en-GB" dirty="0"/>
          </a:p>
        </p:txBody>
      </p:sp>
      <p:sp>
        <p:nvSpPr>
          <p:cNvPr id="3" name="Content Placeholder 2"/>
          <p:cNvSpPr>
            <a:spLocks noGrp="1"/>
          </p:cNvSpPr>
          <p:nvPr>
            <p:ph idx="1"/>
          </p:nvPr>
        </p:nvSpPr>
        <p:spPr>
          <a:xfrm>
            <a:off x="444500" y="2185988"/>
            <a:ext cx="8248650" cy="1477328"/>
          </a:xfrm>
        </p:spPr>
        <p:txBody>
          <a:bodyPr/>
          <a:lstStyle/>
          <a:p>
            <a:pPr lvl="0"/>
            <a:r>
              <a:rPr lang="en-GB" b="1" dirty="0" smtClean="0"/>
              <a:t>Where we are in the UK</a:t>
            </a:r>
          </a:p>
          <a:p>
            <a:pPr lvl="0">
              <a:buNone/>
            </a:pPr>
            <a:r>
              <a:rPr lang="en-GB" dirty="0" smtClean="0"/>
              <a:t> </a:t>
            </a:r>
          </a:p>
          <a:p>
            <a:pPr lvl="0"/>
            <a:r>
              <a:rPr lang="en-GB" b="1" dirty="0" smtClean="0"/>
              <a:t>Update on location technologies work that we have recently completed</a:t>
            </a:r>
          </a:p>
          <a:p>
            <a:pPr lvl="0"/>
            <a:endParaRPr lang="en-GB" dirty="0" smtClean="0"/>
          </a:p>
          <a:p>
            <a:pPr lvl="0"/>
            <a:r>
              <a:rPr lang="en-GB" b="1" dirty="0" smtClean="0"/>
              <a:t>Next steps towards implementation</a:t>
            </a:r>
          </a:p>
          <a:p>
            <a:endParaRPr lang="en-GB" dirty="0"/>
          </a:p>
        </p:txBody>
      </p:sp>
      <p:sp>
        <p:nvSpPr>
          <p:cNvPr id="4" name="Slide Number Placeholder 3"/>
          <p:cNvSpPr>
            <a:spLocks noGrp="1"/>
          </p:cNvSpPr>
          <p:nvPr>
            <p:ph type="sldNum" sz="quarter" idx="12"/>
          </p:nvPr>
        </p:nvSpPr>
        <p:spPr/>
        <p:txBody>
          <a:bodyPr/>
          <a:lstStyle/>
          <a:p>
            <a:pPr>
              <a:defRPr/>
            </a:pPr>
            <a:fld id="{9BEB3E56-EDD1-41E4-BE5F-C73D0E97961A}" type="slidenum">
              <a:rPr lang="en-GB" smtClean="0"/>
              <a:pPr>
                <a:defRPr/>
              </a:pPr>
              <a:t>5</a:t>
            </a:fld>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2178" name="Rectangle 2"/>
          <p:cNvSpPr>
            <a:spLocks noGrp="1" noChangeArrowheads="1"/>
          </p:cNvSpPr>
          <p:nvPr>
            <p:ph type="title"/>
          </p:nvPr>
        </p:nvSpPr>
        <p:spPr>
          <a:xfrm>
            <a:off x="609600" y="609600"/>
            <a:ext cx="7848600" cy="609600"/>
          </a:xfrm>
        </p:spPr>
        <p:txBody>
          <a:bodyPr/>
          <a:lstStyle/>
          <a:p>
            <a:r>
              <a:rPr lang="en-GB" b="1" dirty="0"/>
              <a:t>White space devices</a:t>
            </a:r>
          </a:p>
        </p:txBody>
      </p:sp>
      <p:sp>
        <p:nvSpPr>
          <p:cNvPr id="562179" name="Rectangle 3"/>
          <p:cNvSpPr>
            <a:spLocks noGrp="1" noChangeArrowheads="1"/>
          </p:cNvSpPr>
          <p:nvPr>
            <p:ph idx="1"/>
          </p:nvPr>
        </p:nvSpPr>
        <p:spPr>
          <a:xfrm>
            <a:off x="1598613" y="1179513"/>
            <a:ext cx="6704012" cy="1206484"/>
          </a:xfrm>
        </p:spPr>
        <p:txBody>
          <a:bodyPr/>
          <a:lstStyle/>
          <a:p>
            <a:pPr>
              <a:lnSpc>
                <a:spcPct val="80000"/>
              </a:lnSpc>
            </a:pPr>
            <a:r>
              <a:rPr lang="en-GB" sz="1800" dirty="0"/>
              <a:t>Protecting TV viewers</a:t>
            </a:r>
            <a:endParaRPr lang="en-GB" sz="1800" dirty="0">
              <a:solidFill>
                <a:srgbClr val="FF0000"/>
              </a:solidFill>
            </a:endParaRPr>
          </a:p>
          <a:p>
            <a:pPr lvl="1">
              <a:lnSpc>
                <a:spcPct val="80000"/>
              </a:lnSpc>
            </a:pPr>
            <a:r>
              <a:rPr lang="en-GB" sz="1600" dirty="0" smtClean="0">
                <a:solidFill>
                  <a:srgbClr val="FF0000"/>
                </a:solidFill>
              </a:rPr>
              <a:t>Have presented to SE43 an example of possible methodology using DTT receive level predictions from UK planning tools for broadcasting. </a:t>
            </a:r>
          </a:p>
          <a:p>
            <a:pPr lvl="1">
              <a:lnSpc>
                <a:spcPct val="80000"/>
              </a:lnSpc>
            </a:pPr>
            <a:r>
              <a:rPr lang="en-GB" sz="1600" dirty="0" smtClean="0">
                <a:solidFill>
                  <a:srgbClr val="FF0000"/>
                </a:solidFill>
              </a:rPr>
              <a:t>100 x 100m pixels used</a:t>
            </a:r>
          </a:p>
          <a:p>
            <a:pPr lvl="1">
              <a:lnSpc>
                <a:spcPct val="80000"/>
              </a:lnSpc>
            </a:pPr>
            <a:r>
              <a:rPr lang="en-GB" sz="1600" dirty="0" smtClean="0">
                <a:solidFill>
                  <a:srgbClr val="FF0000"/>
                </a:solidFill>
              </a:rPr>
              <a:t>See ECC PTSE43 paper no SE43(10)94</a:t>
            </a:r>
            <a:endParaRPr lang="en-GB" sz="1600" dirty="0">
              <a:solidFill>
                <a:srgbClr val="FF0000"/>
              </a:solidFill>
            </a:endParaRPr>
          </a:p>
        </p:txBody>
      </p:sp>
      <p:sp>
        <p:nvSpPr>
          <p:cNvPr id="11" name="Slide Number Placeholder 4"/>
          <p:cNvSpPr>
            <a:spLocks noGrp="1"/>
          </p:cNvSpPr>
          <p:nvPr>
            <p:ph type="sldNum" sz="quarter" idx="12"/>
          </p:nvPr>
        </p:nvSpPr>
        <p:spPr>
          <a:xfrm>
            <a:off x="6553200" y="6248400"/>
            <a:ext cx="1905000" cy="457200"/>
          </a:xfrm>
          <a:prstGeom prst="rect">
            <a:avLst/>
          </a:prstGeom>
        </p:spPr>
        <p:txBody>
          <a:bodyPr/>
          <a:lstStyle/>
          <a:p>
            <a:fld id="{D745BDB0-9005-4F6E-A462-73FDA957782B}" type="slidenum">
              <a:rPr lang="en-US"/>
              <a:pPr/>
              <a:t>6</a:t>
            </a:fld>
            <a:endParaRPr lang="en-US"/>
          </a:p>
        </p:txBody>
      </p:sp>
      <p:grpSp>
        <p:nvGrpSpPr>
          <p:cNvPr id="2" name="Group 4"/>
          <p:cNvGrpSpPr>
            <a:grpSpLocks/>
          </p:cNvGrpSpPr>
          <p:nvPr/>
        </p:nvGrpSpPr>
        <p:grpSpPr bwMode="auto">
          <a:xfrm>
            <a:off x="1624013" y="2768600"/>
            <a:ext cx="5334000" cy="3524250"/>
            <a:chOff x="1610" y="1071"/>
            <a:chExt cx="3360" cy="2220"/>
          </a:xfrm>
        </p:grpSpPr>
        <p:pic>
          <p:nvPicPr>
            <p:cNvPr id="562181" name="Picture 5" descr="TV coverage from BBC"/>
            <p:cNvPicPr>
              <a:picLocks noChangeAspect="1" noChangeArrowheads="1"/>
            </p:cNvPicPr>
            <p:nvPr/>
          </p:nvPicPr>
          <p:blipFill>
            <a:blip r:embed="rId3"/>
            <a:srcRect b="27734"/>
            <a:stretch>
              <a:fillRect/>
            </a:stretch>
          </p:blipFill>
          <p:spPr bwMode="auto">
            <a:xfrm>
              <a:off x="1610" y="1071"/>
              <a:ext cx="3360" cy="2220"/>
            </a:xfrm>
            <a:prstGeom prst="rect">
              <a:avLst/>
            </a:prstGeom>
            <a:noFill/>
          </p:spPr>
        </p:pic>
        <p:sp>
          <p:nvSpPr>
            <p:cNvPr id="562182" name="Line 6"/>
            <p:cNvSpPr>
              <a:spLocks noChangeShapeType="1"/>
            </p:cNvSpPr>
            <p:nvPr/>
          </p:nvSpPr>
          <p:spPr bwMode="auto">
            <a:xfrm flipH="1">
              <a:off x="1746" y="3203"/>
              <a:ext cx="1179" cy="0"/>
            </a:xfrm>
            <a:prstGeom prst="line">
              <a:avLst/>
            </a:prstGeom>
            <a:noFill/>
            <a:ln w="28575">
              <a:solidFill>
                <a:schemeClr val="tx1"/>
              </a:solidFill>
              <a:round/>
              <a:headEnd type="triangle" w="med" len="med"/>
              <a:tailEnd type="triangle" w="med" len="med"/>
            </a:ln>
            <a:effectLst/>
          </p:spPr>
          <p:txBody>
            <a:bodyPr/>
            <a:lstStyle/>
            <a:p>
              <a:endParaRPr lang="en-GB"/>
            </a:p>
          </p:txBody>
        </p:sp>
        <p:sp>
          <p:nvSpPr>
            <p:cNvPr id="562183" name="Text Box 7"/>
            <p:cNvSpPr txBox="1">
              <a:spLocks noChangeArrowheads="1"/>
            </p:cNvSpPr>
            <p:nvPr/>
          </p:nvSpPr>
          <p:spPr bwMode="auto">
            <a:xfrm>
              <a:off x="1973" y="3067"/>
              <a:ext cx="680" cy="173"/>
            </a:xfrm>
            <a:prstGeom prst="rect">
              <a:avLst/>
            </a:prstGeom>
            <a:noFill/>
            <a:ln w="9525">
              <a:noFill/>
              <a:miter lim="800000"/>
              <a:headEnd/>
              <a:tailEnd/>
            </a:ln>
            <a:effectLst/>
          </p:spPr>
          <p:txBody>
            <a:bodyPr>
              <a:spAutoFit/>
            </a:bodyPr>
            <a:lstStyle/>
            <a:p>
              <a:pPr algn="ctr">
                <a:spcBef>
                  <a:spcPct val="50000"/>
                </a:spcBef>
              </a:pPr>
              <a:r>
                <a:rPr lang="en-GB" sz="1200" b="1"/>
                <a:t>80 km</a:t>
              </a:r>
              <a:endParaRPr lang="en-US" sz="1200" b="1"/>
            </a:p>
          </p:txBody>
        </p:sp>
        <p:sp>
          <p:nvSpPr>
            <p:cNvPr id="562184" name="Line 8"/>
            <p:cNvSpPr>
              <a:spLocks noChangeShapeType="1"/>
            </p:cNvSpPr>
            <p:nvPr/>
          </p:nvSpPr>
          <p:spPr bwMode="auto">
            <a:xfrm flipH="1" flipV="1">
              <a:off x="3137" y="1916"/>
              <a:ext cx="56" cy="0"/>
            </a:xfrm>
            <a:prstGeom prst="line">
              <a:avLst/>
            </a:prstGeom>
            <a:noFill/>
            <a:ln w="28575">
              <a:solidFill>
                <a:srgbClr val="FF0000"/>
              </a:solidFill>
              <a:round/>
              <a:headEnd/>
              <a:tailEnd/>
            </a:ln>
            <a:effectLst/>
          </p:spPr>
          <p:txBody>
            <a:bodyPr/>
            <a:lstStyle/>
            <a:p>
              <a:endParaRPr lang="en-GB"/>
            </a:p>
          </p:txBody>
        </p:sp>
      </p:grpSp>
      <p:sp>
        <p:nvSpPr>
          <p:cNvPr id="562185" name="Text Box 9"/>
          <p:cNvSpPr txBox="1">
            <a:spLocks noChangeArrowheads="1"/>
          </p:cNvSpPr>
          <p:nvPr/>
        </p:nvSpPr>
        <p:spPr bwMode="auto">
          <a:xfrm>
            <a:off x="7072313" y="6016625"/>
            <a:ext cx="1385887" cy="244475"/>
          </a:xfrm>
          <a:prstGeom prst="rect">
            <a:avLst/>
          </a:prstGeom>
          <a:noFill/>
          <a:ln w="9525">
            <a:noFill/>
            <a:miter lim="800000"/>
            <a:headEnd/>
            <a:tailEnd/>
          </a:ln>
          <a:effectLst/>
        </p:spPr>
        <p:txBody>
          <a:bodyPr wrap="none">
            <a:spAutoFit/>
          </a:bodyPr>
          <a:lstStyle/>
          <a:p>
            <a:r>
              <a:rPr lang="en-GB" sz="1000" dirty="0"/>
              <a:t>Figure:  BT Research</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6274" name="Rectangle 2"/>
          <p:cNvSpPr>
            <a:spLocks noGrp="1" noChangeArrowheads="1"/>
          </p:cNvSpPr>
          <p:nvPr>
            <p:ph type="title"/>
          </p:nvPr>
        </p:nvSpPr>
        <p:spPr>
          <a:xfrm>
            <a:off x="609600" y="838200"/>
            <a:ext cx="7848600" cy="609600"/>
          </a:xfrm>
        </p:spPr>
        <p:txBody>
          <a:bodyPr/>
          <a:lstStyle/>
          <a:p>
            <a:r>
              <a:rPr lang="en-GB" b="1"/>
              <a:t>White space devices</a:t>
            </a:r>
          </a:p>
        </p:txBody>
      </p:sp>
      <p:sp>
        <p:nvSpPr>
          <p:cNvPr id="566275" name="Rectangle 3"/>
          <p:cNvSpPr>
            <a:spLocks noGrp="1" noChangeArrowheads="1"/>
          </p:cNvSpPr>
          <p:nvPr>
            <p:ph idx="1"/>
          </p:nvPr>
        </p:nvSpPr>
        <p:spPr>
          <a:xfrm>
            <a:off x="1828800" y="1676400"/>
            <a:ext cx="6704013" cy="221599"/>
          </a:xfrm>
        </p:spPr>
        <p:txBody>
          <a:bodyPr/>
          <a:lstStyle/>
          <a:p>
            <a:pPr>
              <a:lnSpc>
                <a:spcPct val="90000"/>
              </a:lnSpc>
            </a:pPr>
            <a:r>
              <a:rPr lang="en-GB" dirty="0"/>
              <a:t>Protecting PMSE </a:t>
            </a:r>
            <a:r>
              <a:rPr lang="en-GB" dirty="0" smtClean="0"/>
              <a:t>users</a:t>
            </a:r>
            <a:endParaRPr lang="en-GB" dirty="0"/>
          </a:p>
        </p:txBody>
      </p:sp>
      <p:sp>
        <p:nvSpPr>
          <p:cNvPr id="18" name="Slide Number Placeholder 4"/>
          <p:cNvSpPr>
            <a:spLocks noGrp="1"/>
          </p:cNvSpPr>
          <p:nvPr>
            <p:ph type="sldNum" sz="quarter" idx="12"/>
          </p:nvPr>
        </p:nvSpPr>
        <p:spPr>
          <a:xfrm>
            <a:off x="6553200" y="6248400"/>
            <a:ext cx="1905000" cy="457200"/>
          </a:xfrm>
          <a:prstGeom prst="rect">
            <a:avLst/>
          </a:prstGeom>
        </p:spPr>
        <p:txBody>
          <a:bodyPr/>
          <a:lstStyle/>
          <a:p>
            <a:fld id="{8B49D05D-80C0-4791-ACAA-DD4BAA038DCA}" type="slidenum">
              <a:rPr lang="en-US"/>
              <a:pPr/>
              <a:t>7</a:t>
            </a:fld>
            <a:endParaRPr lang="en-US"/>
          </a:p>
        </p:txBody>
      </p:sp>
      <p:sp>
        <p:nvSpPr>
          <p:cNvPr id="566276" name="Text Box 4"/>
          <p:cNvSpPr txBox="1">
            <a:spLocks noChangeArrowheads="1"/>
          </p:cNvSpPr>
          <p:nvPr/>
        </p:nvSpPr>
        <p:spPr bwMode="auto">
          <a:xfrm>
            <a:off x="1763713" y="5589588"/>
            <a:ext cx="1511300" cy="304800"/>
          </a:xfrm>
          <a:prstGeom prst="rect">
            <a:avLst/>
          </a:prstGeom>
          <a:noFill/>
          <a:ln w="9525">
            <a:noFill/>
            <a:miter lim="800000"/>
            <a:headEnd/>
            <a:tailEnd/>
          </a:ln>
          <a:effectLst/>
        </p:spPr>
        <p:txBody>
          <a:bodyPr>
            <a:spAutoFit/>
          </a:bodyPr>
          <a:lstStyle/>
          <a:p>
            <a:pPr algn="ctr" eaLnBrk="1" hangingPunct="1">
              <a:spcBef>
                <a:spcPct val="50000"/>
              </a:spcBef>
            </a:pPr>
            <a:r>
              <a:rPr lang="en-GB" sz="1400"/>
              <a:t>Operational area</a:t>
            </a:r>
            <a:endParaRPr lang="en-US" sz="1400"/>
          </a:p>
        </p:txBody>
      </p:sp>
      <p:sp>
        <p:nvSpPr>
          <p:cNvPr id="566277" name="Text Box 5"/>
          <p:cNvSpPr txBox="1">
            <a:spLocks noChangeArrowheads="1"/>
          </p:cNvSpPr>
          <p:nvPr/>
        </p:nvSpPr>
        <p:spPr bwMode="auto">
          <a:xfrm>
            <a:off x="1763713" y="3429000"/>
            <a:ext cx="1439862" cy="304800"/>
          </a:xfrm>
          <a:prstGeom prst="rect">
            <a:avLst/>
          </a:prstGeom>
          <a:noFill/>
          <a:ln w="9525">
            <a:noFill/>
            <a:miter lim="800000"/>
            <a:headEnd/>
            <a:tailEnd/>
          </a:ln>
          <a:effectLst/>
        </p:spPr>
        <p:txBody>
          <a:bodyPr>
            <a:spAutoFit/>
          </a:bodyPr>
          <a:lstStyle/>
          <a:p>
            <a:pPr algn="ctr" eaLnBrk="1" hangingPunct="1">
              <a:spcBef>
                <a:spcPct val="50000"/>
              </a:spcBef>
            </a:pPr>
            <a:r>
              <a:rPr lang="en-GB" sz="1400"/>
              <a:t>Exclusion zone</a:t>
            </a:r>
            <a:endParaRPr lang="en-US" sz="1400"/>
          </a:p>
        </p:txBody>
      </p:sp>
      <p:sp>
        <p:nvSpPr>
          <p:cNvPr id="566278" name="Text Box 6"/>
          <p:cNvSpPr txBox="1">
            <a:spLocks noChangeArrowheads="1"/>
          </p:cNvSpPr>
          <p:nvPr/>
        </p:nvSpPr>
        <p:spPr bwMode="auto">
          <a:xfrm>
            <a:off x="6804025" y="5589588"/>
            <a:ext cx="1296988" cy="517525"/>
          </a:xfrm>
          <a:prstGeom prst="rect">
            <a:avLst/>
          </a:prstGeom>
          <a:noFill/>
          <a:ln w="9525">
            <a:noFill/>
            <a:miter lim="800000"/>
            <a:headEnd/>
            <a:tailEnd/>
          </a:ln>
          <a:effectLst/>
        </p:spPr>
        <p:txBody>
          <a:bodyPr>
            <a:spAutoFit/>
          </a:bodyPr>
          <a:lstStyle/>
          <a:p>
            <a:pPr algn="ctr" eaLnBrk="1" hangingPunct="1">
              <a:spcBef>
                <a:spcPct val="50000"/>
              </a:spcBef>
            </a:pPr>
            <a:r>
              <a:rPr lang="en-GB" sz="1400"/>
              <a:t>Separation distance</a:t>
            </a:r>
            <a:endParaRPr lang="en-US" sz="1400"/>
          </a:p>
        </p:txBody>
      </p:sp>
      <p:grpSp>
        <p:nvGrpSpPr>
          <p:cNvPr id="2" name="Group 7"/>
          <p:cNvGrpSpPr>
            <a:grpSpLocks/>
          </p:cNvGrpSpPr>
          <p:nvPr/>
        </p:nvGrpSpPr>
        <p:grpSpPr bwMode="auto">
          <a:xfrm>
            <a:off x="2124075" y="3798888"/>
            <a:ext cx="6192838" cy="1836737"/>
            <a:chOff x="1338" y="2393"/>
            <a:chExt cx="3901" cy="1157"/>
          </a:xfrm>
        </p:grpSpPr>
        <p:sp>
          <p:nvSpPr>
            <p:cNvPr id="566280" name="Oval 8"/>
            <p:cNvSpPr>
              <a:spLocks noChangeArrowheads="1"/>
            </p:cNvSpPr>
            <p:nvPr/>
          </p:nvSpPr>
          <p:spPr bwMode="auto">
            <a:xfrm>
              <a:off x="1338" y="2393"/>
              <a:ext cx="3901" cy="1157"/>
            </a:xfrm>
            <a:prstGeom prst="ellipse">
              <a:avLst/>
            </a:prstGeom>
            <a:solidFill>
              <a:srgbClr val="FF9900"/>
            </a:solidFill>
            <a:ln w="19050">
              <a:solidFill>
                <a:schemeClr val="tx1"/>
              </a:solidFill>
              <a:round/>
              <a:headEnd/>
              <a:tailEnd/>
            </a:ln>
            <a:effectLst/>
          </p:spPr>
          <p:txBody>
            <a:bodyPr wrap="none" anchor="ctr"/>
            <a:lstStyle/>
            <a:p>
              <a:endParaRPr lang="en-GB"/>
            </a:p>
          </p:txBody>
        </p:sp>
        <p:sp>
          <p:nvSpPr>
            <p:cNvPr id="566281" name="Oval 9"/>
            <p:cNvSpPr>
              <a:spLocks noChangeArrowheads="1"/>
            </p:cNvSpPr>
            <p:nvPr/>
          </p:nvSpPr>
          <p:spPr bwMode="auto">
            <a:xfrm>
              <a:off x="2313" y="2671"/>
              <a:ext cx="1882" cy="558"/>
            </a:xfrm>
            <a:prstGeom prst="ellipse">
              <a:avLst/>
            </a:prstGeom>
            <a:solidFill>
              <a:srgbClr val="FF3300"/>
            </a:solidFill>
            <a:ln w="9525">
              <a:solidFill>
                <a:schemeClr val="tx1"/>
              </a:solidFill>
              <a:round/>
              <a:headEnd/>
              <a:tailEnd/>
            </a:ln>
            <a:effectLst/>
          </p:spPr>
          <p:txBody>
            <a:bodyPr wrap="none" anchor="ctr"/>
            <a:lstStyle/>
            <a:p>
              <a:endParaRPr lang="en-GB"/>
            </a:p>
          </p:txBody>
        </p:sp>
        <p:pic>
          <p:nvPicPr>
            <p:cNvPr id="566282" name="Picture 10"/>
            <p:cNvPicPr>
              <a:picLocks noChangeAspect="1" noChangeArrowheads="1"/>
            </p:cNvPicPr>
            <p:nvPr/>
          </p:nvPicPr>
          <p:blipFill>
            <a:blip r:embed="rId3"/>
            <a:srcRect/>
            <a:stretch>
              <a:fillRect/>
            </a:stretch>
          </p:blipFill>
          <p:spPr bwMode="auto">
            <a:xfrm>
              <a:off x="2789" y="2432"/>
              <a:ext cx="998" cy="748"/>
            </a:xfrm>
            <a:prstGeom prst="rect">
              <a:avLst/>
            </a:prstGeom>
            <a:noFill/>
            <a:ln w="9525">
              <a:noFill/>
              <a:miter lim="800000"/>
              <a:headEnd/>
              <a:tailEnd/>
            </a:ln>
            <a:effectLst/>
          </p:spPr>
        </p:pic>
      </p:grpSp>
      <p:sp>
        <p:nvSpPr>
          <p:cNvPr id="566283" name="Line 11"/>
          <p:cNvSpPr>
            <a:spLocks noChangeShapeType="1"/>
          </p:cNvSpPr>
          <p:nvPr/>
        </p:nvSpPr>
        <p:spPr bwMode="auto">
          <a:xfrm flipH="1">
            <a:off x="2987675" y="4797425"/>
            <a:ext cx="1008063" cy="792163"/>
          </a:xfrm>
          <a:prstGeom prst="line">
            <a:avLst/>
          </a:prstGeom>
          <a:noFill/>
          <a:ln w="38100">
            <a:solidFill>
              <a:schemeClr val="tx1"/>
            </a:solidFill>
            <a:round/>
            <a:headEnd type="triangle" w="med" len="med"/>
            <a:tailEnd/>
          </a:ln>
          <a:effectLst/>
        </p:spPr>
        <p:txBody>
          <a:bodyPr/>
          <a:lstStyle/>
          <a:p>
            <a:endParaRPr lang="en-GB"/>
          </a:p>
        </p:txBody>
      </p:sp>
      <p:sp>
        <p:nvSpPr>
          <p:cNvPr id="566284" name="Line 12"/>
          <p:cNvSpPr>
            <a:spLocks noChangeShapeType="1"/>
          </p:cNvSpPr>
          <p:nvPr/>
        </p:nvSpPr>
        <p:spPr bwMode="auto">
          <a:xfrm flipH="1" flipV="1">
            <a:off x="2843213" y="3716338"/>
            <a:ext cx="504825" cy="720725"/>
          </a:xfrm>
          <a:prstGeom prst="line">
            <a:avLst/>
          </a:prstGeom>
          <a:noFill/>
          <a:ln w="38100">
            <a:solidFill>
              <a:schemeClr val="tx1"/>
            </a:solidFill>
            <a:round/>
            <a:headEnd type="triangle" w="med" len="med"/>
            <a:tailEnd/>
          </a:ln>
          <a:effectLst/>
        </p:spPr>
        <p:txBody>
          <a:bodyPr/>
          <a:lstStyle/>
          <a:p>
            <a:endParaRPr lang="en-GB"/>
          </a:p>
        </p:txBody>
      </p:sp>
      <p:sp>
        <p:nvSpPr>
          <p:cNvPr id="566285" name="Line 13"/>
          <p:cNvSpPr>
            <a:spLocks noChangeShapeType="1"/>
          </p:cNvSpPr>
          <p:nvPr/>
        </p:nvSpPr>
        <p:spPr bwMode="auto">
          <a:xfrm>
            <a:off x="6697663" y="4676775"/>
            <a:ext cx="1547812" cy="0"/>
          </a:xfrm>
          <a:prstGeom prst="line">
            <a:avLst/>
          </a:prstGeom>
          <a:noFill/>
          <a:ln w="28575">
            <a:solidFill>
              <a:schemeClr val="accent2"/>
            </a:solidFill>
            <a:round/>
            <a:headEnd type="triangle" w="med" len="med"/>
            <a:tailEnd type="triangle" w="med" len="med"/>
          </a:ln>
          <a:effectLst/>
        </p:spPr>
        <p:txBody>
          <a:bodyPr/>
          <a:lstStyle/>
          <a:p>
            <a:endParaRPr lang="en-GB"/>
          </a:p>
        </p:txBody>
      </p:sp>
      <p:sp>
        <p:nvSpPr>
          <p:cNvPr id="566286" name="Line 14"/>
          <p:cNvSpPr>
            <a:spLocks noChangeShapeType="1"/>
          </p:cNvSpPr>
          <p:nvPr/>
        </p:nvSpPr>
        <p:spPr bwMode="auto">
          <a:xfrm>
            <a:off x="7451725" y="4800600"/>
            <a:ext cx="0" cy="865188"/>
          </a:xfrm>
          <a:prstGeom prst="line">
            <a:avLst/>
          </a:prstGeom>
          <a:noFill/>
          <a:ln w="38100">
            <a:solidFill>
              <a:schemeClr val="tx1"/>
            </a:solidFill>
            <a:round/>
            <a:headEnd type="triangle" w="med" len="med"/>
            <a:tailEnd/>
          </a:ln>
          <a:effectLst/>
        </p:spPr>
        <p:txBody>
          <a:bodyPr/>
          <a:lstStyle/>
          <a:p>
            <a:endParaRPr lang="en-GB"/>
          </a:p>
        </p:txBody>
      </p:sp>
      <p:sp>
        <p:nvSpPr>
          <p:cNvPr id="566287" name="Line 15"/>
          <p:cNvSpPr>
            <a:spLocks noChangeShapeType="1"/>
          </p:cNvSpPr>
          <p:nvPr/>
        </p:nvSpPr>
        <p:spPr bwMode="auto">
          <a:xfrm flipV="1">
            <a:off x="7451725" y="3789363"/>
            <a:ext cx="0" cy="647700"/>
          </a:xfrm>
          <a:prstGeom prst="line">
            <a:avLst/>
          </a:prstGeom>
          <a:noFill/>
          <a:ln w="38100">
            <a:solidFill>
              <a:schemeClr val="tx1"/>
            </a:solidFill>
            <a:prstDash val="sysDot"/>
            <a:round/>
            <a:headEnd type="triangle" w="med" len="med"/>
            <a:tailEnd/>
          </a:ln>
          <a:effectLst/>
        </p:spPr>
        <p:txBody>
          <a:bodyPr/>
          <a:lstStyle/>
          <a:p>
            <a:endParaRPr lang="en-GB"/>
          </a:p>
        </p:txBody>
      </p:sp>
      <p:sp>
        <p:nvSpPr>
          <p:cNvPr id="566288" name="Text Box 16"/>
          <p:cNvSpPr txBox="1">
            <a:spLocks noChangeArrowheads="1"/>
          </p:cNvSpPr>
          <p:nvPr/>
        </p:nvSpPr>
        <p:spPr bwMode="auto">
          <a:xfrm>
            <a:off x="5435600" y="3068638"/>
            <a:ext cx="3241675" cy="517525"/>
          </a:xfrm>
          <a:prstGeom prst="rect">
            <a:avLst/>
          </a:prstGeom>
          <a:noFill/>
          <a:ln w="9525">
            <a:noFill/>
            <a:miter lim="800000"/>
            <a:headEnd/>
            <a:tailEnd/>
          </a:ln>
          <a:effectLst/>
        </p:spPr>
        <p:txBody>
          <a:bodyPr>
            <a:spAutoFit/>
          </a:bodyPr>
          <a:lstStyle/>
          <a:p>
            <a:pPr algn="ctr" eaLnBrk="1" hangingPunct="1">
              <a:spcBef>
                <a:spcPct val="50000"/>
              </a:spcBef>
            </a:pPr>
            <a:r>
              <a:rPr lang="en-GB" sz="1400"/>
              <a:t>separation distance ~ 1km</a:t>
            </a:r>
          </a:p>
          <a:p>
            <a:pPr algn="ctr" eaLnBrk="1" hangingPunct="1"/>
            <a:r>
              <a:rPr lang="en-GB" sz="1400"/>
              <a:t>accuracy needed ~ 40m (67%)</a:t>
            </a:r>
            <a:endParaRPr lang="en-US" sz="140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322" name="Rectangle 2"/>
          <p:cNvSpPr>
            <a:spLocks noGrp="1" noChangeArrowheads="1"/>
          </p:cNvSpPr>
          <p:nvPr>
            <p:ph type="title"/>
          </p:nvPr>
        </p:nvSpPr>
        <p:spPr>
          <a:xfrm>
            <a:off x="609600" y="838200"/>
            <a:ext cx="7848600" cy="609600"/>
          </a:xfrm>
        </p:spPr>
        <p:txBody>
          <a:bodyPr/>
          <a:lstStyle/>
          <a:p>
            <a:r>
              <a:rPr lang="en-GB" b="1"/>
              <a:t>White space devices</a:t>
            </a:r>
          </a:p>
        </p:txBody>
      </p:sp>
      <p:sp>
        <p:nvSpPr>
          <p:cNvPr id="18" name="Slide Number Placeholder 4"/>
          <p:cNvSpPr>
            <a:spLocks noGrp="1"/>
          </p:cNvSpPr>
          <p:nvPr>
            <p:ph type="sldNum" sz="quarter" idx="12"/>
          </p:nvPr>
        </p:nvSpPr>
        <p:spPr>
          <a:xfrm>
            <a:off x="6553200" y="6248400"/>
            <a:ext cx="1905000" cy="457200"/>
          </a:xfrm>
          <a:prstGeom prst="rect">
            <a:avLst/>
          </a:prstGeom>
        </p:spPr>
        <p:txBody>
          <a:bodyPr/>
          <a:lstStyle/>
          <a:p>
            <a:fld id="{EE17AED0-E091-4C3C-BC24-699DC8B6B394}" type="slidenum">
              <a:rPr lang="en-US"/>
              <a:pPr/>
              <a:t>8</a:t>
            </a:fld>
            <a:endParaRPr lang="en-US"/>
          </a:p>
        </p:txBody>
      </p:sp>
      <p:sp>
        <p:nvSpPr>
          <p:cNvPr id="568323" name="Text Box 3"/>
          <p:cNvSpPr txBox="1">
            <a:spLocks noChangeArrowheads="1"/>
          </p:cNvSpPr>
          <p:nvPr/>
        </p:nvSpPr>
        <p:spPr bwMode="auto">
          <a:xfrm>
            <a:off x="1763713" y="5589588"/>
            <a:ext cx="1511300" cy="304800"/>
          </a:xfrm>
          <a:prstGeom prst="rect">
            <a:avLst/>
          </a:prstGeom>
          <a:noFill/>
          <a:ln w="9525">
            <a:noFill/>
            <a:miter lim="800000"/>
            <a:headEnd/>
            <a:tailEnd/>
          </a:ln>
          <a:effectLst/>
        </p:spPr>
        <p:txBody>
          <a:bodyPr>
            <a:spAutoFit/>
          </a:bodyPr>
          <a:lstStyle/>
          <a:p>
            <a:pPr algn="ctr" eaLnBrk="1" hangingPunct="1">
              <a:spcBef>
                <a:spcPct val="50000"/>
              </a:spcBef>
            </a:pPr>
            <a:r>
              <a:rPr lang="en-GB" sz="1400"/>
              <a:t>Operational area</a:t>
            </a:r>
            <a:endParaRPr lang="en-US" sz="1400"/>
          </a:p>
        </p:txBody>
      </p:sp>
      <p:sp>
        <p:nvSpPr>
          <p:cNvPr id="568324" name="Text Box 4"/>
          <p:cNvSpPr txBox="1">
            <a:spLocks noChangeArrowheads="1"/>
          </p:cNvSpPr>
          <p:nvPr/>
        </p:nvSpPr>
        <p:spPr bwMode="auto">
          <a:xfrm>
            <a:off x="1763713" y="3429000"/>
            <a:ext cx="1439862" cy="304800"/>
          </a:xfrm>
          <a:prstGeom prst="rect">
            <a:avLst/>
          </a:prstGeom>
          <a:noFill/>
          <a:ln w="9525">
            <a:noFill/>
            <a:miter lim="800000"/>
            <a:headEnd/>
            <a:tailEnd/>
          </a:ln>
          <a:effectLst/>
        </p:spPr>
        <p:txBody>
          <a:bodyPr>
            <a:spAutoFit/>
          </a:bodyPr>
          <a:lstStyle/>
          <a:p>
            <a:pPr algn="ctr" eaLnBrk="1" hangingPunct="1">
              <a:spcBef>
                <a:spcPct val="50000"/>
              </a:spcBef>
            </a:pPr>
            <a:r>
              <a:rPr lang="en-GB" sz="1400"/>
              <a:t>Exclusion zone</a:t>
            </a:r>
            <a:endParaRPr lang="en-US" sz="1400"/>
          </a:p>
        </p:txBody>
      </p:sp>
      <p:sp>
        <p:nvSpPr>
          <p:cNvPr id="568325" name="Text Box 5"/>
          <p:cNvSpPr txBox="1">
            <a:spLocks noChangeArrowheads="1"/>
          </p:cNvSpPr>
          <p:nvPr/>
        </p:nvSpPr>
        <p:spPr bwMode="auto">
          <a:xfrm>
            <a:off x="6804025" y="5589588"/>
            <a:ext cx="1296988" cy="517525"/>
          </a:xfrm>
          <a:prstGeom prst="rect">
            <a:avLst/>
          </a:prstGeom>
          <a:noFill/>
          <a:ln w="9525">
            <a:noFill/>
            <a:miter lim="800000"/>
            <a:headEnd/>
            <a:tailEnd/>
          </a:ln>
          <a:effectLst/>
        </p:spPr>
        <p:txBody>
          <a:bodyPr>
            <a:spAutoFit/>
          </a:bodyPr>
          <a:lstStyle/>
          <a:p>
            <a:pPr algn="ctr" eaLnBrk="1" hangingPunct="1">
              <a:spcBef>
                <a:spcPct val="50000"/>
              </a:spcBef>
            </a:pPr>
            <a:r>
              <a:rPr lang="en-GB" sz="1400"/>
              <a:t>Separation distance</a:t>
            </a:r>
            <a:endParaRPr lang="en-US" sz="1400"/>
          </a:p>
        </p:txBody>
      </p:sp>
      <p:grpSp>
        <p:nvGrpSpPr>
          <p:cNvPr id="2" name="Group 6"/>
          <p:cNvGrpSpPr>
            <a:grpSpLocks/>
          </p:cNvGrpSpPr>
          <p:nvPr/>
        </p:nvGrpSpPr>
        <p:grpSpPr bwMode="auto">
          <a:xfrm>
            <a:off x="2124075" y="3798888"/>
            <a:ext cx="6192838" cy="1836737"/>
            <a:chOff x="1338" y="2393"/>
            <a:chExt cx="3901" cy="1157"/>
          </a:xfrm>
        </p:grpSpPr>
        <p:sp>
          <p:nvSpPr>
            <p:cNvPr id="568327" name="Oval 7"/>
            <p:cNvSpPr>
              <a:spLocks noChangeArrowheads="1"/>
            </p:cNvSpPr>
            <p:nvPr/>
          </p:nvSpPr>
          <p:spPr bwMode="auto">
            <a:xfrm>
              <a:off x="1338" y="2393"/>
              <a:ext cx="3901" cy="1157"/>
            </a:xfrm>
            <a:prstGeom prst="ellipse">
              <a:avLst/>
            </a:prstGeom>
            <a:solidFill>
              <a:srgbClr val="FF9900"/>
            </a:solidFill>
            <a:ln w="19050">
              <a:solidFill>
                <a:schemeClr val="tx1"/>
              </a:solidFill>
              <a:round/>
              <a:headEnd/>
              <a:tailEnd/>
            </a:ln>
            <a:effectLst/>
          </p:spPr>
          <p:txBody>
            <a:bodyPr wrap="none" anchor="ctr"/>
            <a:lstStyle/>
            <a:p>
              <a:endParaRPr lang="en-GB"/>
            </a:p>
          </p:txBody>
        </p:sp>
        <p:sp>
          <p:nvSpPr>
            <p:cNvPr id="568328" name="Oval 8"/>
            <p:cNvSpPr>
              <a:spLocks noChangeArrowheads="1"/>
            </p:cNvSpPr>
            <p:nvPr/>
          </p:nvSpPr>
          <p:spPr bwMode="auto">
            <a:xfrm>
              <a:off x="2313" y="2671"/>
              <a:ext cx="1882" cy="558"/>
            </a:xfrm>
            <a:prstGeom prst="ellipse">
              <a:avLst/>
            </a:prstGeom>
            <a:solidFill>
              <a:srgbClr val="FF3300"/>
            </a:solidFill>
            <a:ln w="9525">
              <a:solidFill>
                <a:schemeClr val="tx1"/>
              </a:solidFill>
              <a:round/>
              <a:headEnd/>
              <a:tailEnd/>
            </a:ln>
            <a:effectLst/>
          </p:spPr>
          <p:txBody>
            <a:bodyPr wrap="none" anchor="ctr"/>
            <a:lstStyle/>
            <a:p>
              <a:endParaRPr lang="en-GB"/>
            </a:p>
          </p:txBody>
        </p:sp>
        <p:pic>
          <p:nvPicPr>
            <p:cNvPr id="568329" name="Picture 9"/>
            <p:cNvPicPr>
              <a:picLocks noChangeAspect="1" noChangeArrowheads="1"/>
            </p:cNvPicPr>
            <p:nvPr/>
          </p:nvPicPr>
          <p:blipFill>
            <a:blip r:embed="rId3"/>
            <a:srcRect/>
            <a:stretch>
              <a:fillRect/>
            </a:stretch>
          </p:blipFill>
          <p:spPr bwMode="auto">
            <a:xfrm>
              <a:off x="2789" y="2432"/>
              <a:ext cx="998" cy="748"/>
            </a:xfrm>
            <a:prstGeom prst="rect">
              <a:avLst/>
            </a:prstGeom>
            <a:noFill/>
            <a:ln w="9525">
              <a:noFill/>
              <a:miter lim="800000"/>
              <a:headEnd/>
              <a:tailEnd/>
            </a:ln>
            <a:effectLst/>
          </p:spPr>
        </p:pic>
      </p:grpSp>
      <p:sp>
        <p:nvSpPr>
          <p:cNvPr id="568330" name="Line 10"/>
          <p:cNvSpPr>
            <a:spLocks noChangeShapeType="1"/>
          </p:cNvSpPr>
          <p:nvPr/>
        </p:nvSpPr>
        <p:spPr bwMode="auto">
          <a:xfrm flipH="1">
            <a:off x="2987675" y="4797425"/>
            <a:ext cx="1008063" cy="792163"/>
          </a:xfrm>
          <a:prstGeom prst="line">
            <a:avLst/>
          </a:prstGeom>
          <a:noFill/>
          <a:ln w="38100">
            <a:solidFill>
              <a:schemeClr val="tx1"/>
            </a:solidFill>
            <a:round/>
            <a:headEnd type="triangle" w="med" len="med"/>
            <a:tailEnd/>
          </a:ln>
          <a:effectLst/>
        </p:spPr>
        <p:txBody>
          <a:bodyPr/>
          <a:lstStyle/>
          <a:p>
            <a:endParaRPr lang="en-GB"/>
          </a:p>
        </p:txBody>
      </p:sp>
      <p:sp>
        <p:nvSpPr>
          <p:cNvPr id="568331" name="Line 11"/>
          <p:cNvSpPr>
            <a:spLocks noChangeShapeType="1"/>
          </p:cNvSpPr>
          <p:nvPr/>
        </p:nvSpPr>
        <p:spPr bwMode="auto">
          <a:xfrm flipH="1" flipV="1">
            <a:off x="2843213" y="3716338"/>
            <a:ext cx="504825" cy="720725"/>
          </a:xfrm>
          <a:prstGeom prst="line">
            <a:avLst/>
          </a:prstGeom>
          <a:noFill/>
          <a:ln w="38100">
            <a:solidFill>
              <a:schemeClr val="tx1"/>
            </a:solidFill>
            <a:round/>
            <a:headEnd type="triangle" w="med" len="med"/>
            <a:tailEnd/>
          </a:ln>
          <a:effectLst/>
        </p:spPr>
        <p:txBody>
          <a:bodyPr/>
          <a:lstStyle/>
          <a:p>
            <a:endParaRPr lang="en-GB"/>
          </a:p>
        </p:txBody>
      </p:sp>
      <p:sp>
        <p:nvSpPr>
          <p:cNvPr id="568332" name="Line 12"/>
          <p:cNvSpPr>
            <a:spLocks noChangeShapeType="1"/>
          </p:cNvSpPr>
          <p:nvPr/>
        </p:nvSpPr>
        <p:spPr bwMode="auto">
          <a:xfrm>
            <a:off x="6697663" y="4676775"/>
            <a:ext cx="1547812" cy="0"/>
          </a:xfrm>
          <a:prstGeom prst="line">
            <a:avLst/>
          </a:prstGeom>
          <a:noFill/>
          <a:ln w="28575">
            <a:solidFill>
              <a:schemeClr val="accent2"/>
            </a:solidFill>
            <a:round/>
            <a:headEnd type="triangle" w="med" len="med"/>
            <a:tailEnd type="triangle" w="med" len="med"/>
          </a:ln>
          <a:effectLst/>
        </p:spPr>
        <p:txBody>
          <a:bodyPr/>
          <a:lstStyle/>
          <a:p>
            <a:endParaRPr lang="en-GB"/>
          </a:p>
        </p:txBody>
      </p:sp>
      <p:sp>
        <p:nvSpPr>
          <p:cNvPr id="568333" name="Line 13"/>
          <p:cNvSpPr>
            <a:spLocks noChangeShapeType="1"/>
          </p:cNvSpPr>
          <p:nvPr/>
        </p:nvSpPr>
        <p:spPr bwMode="auto">
          <a:xfrm>
            <a:off x="7451725" y="4800600"/>
            <a:ext cx="0" cy="865188"/>
          </a:xfrm>
          <a:prstGeom prst="line">
            <a:avLst/>
          </a:prstGeom>
          <a:noFill/>
          <a:ln w="38100">
            <a:solidFill>
              <a:schemeClr val="tx1"/>
            </a:solidFill>
            <a:round/>
            <a:headEnd type="triangle" w="med" len="med"/>
            <a:tailEnd/>
          </a:ln>
          <a:effectLst/>
        </p:spPr>
        <p:txBody>
          <a:bodyPr/>
          <a:lstStyle/>
          <a:p>
            <a:endParaRPr lang="en-GB"/>
          </a:p>
        </p:txBody>
      </p:sp>
      <p:sp>
        <p:nvSpPr>
          <p:cNvPr id="568334" name="Line 14"/>
          <p:cNvSpPr>
            <a:spLocks noChangeShapeType="1"/>
          </p:cNvSpPr>
          <p:nvPr/>
        </p:nvSpPr>
        <p:spPr bwMode="auto">
          <a:xfrm flipV="1">
            <a:off x="7451725" y="3789363"/>
            <a:ext cx="0" cy="647700"/>
          </a:xfrm>
          <a:prstGeom prst="line">
            <a:avLst/>
          </a:prstGeom>
          <a:noFill/>
          <a:ln w="38100">
            <a:solidFill>
              <a:schemeClr val="tx1"/>
            </a:solidFill>
            <a:prstDash val="sysDot"/>
            <a:round/>
            <a:headEnd type="triangle" w="med" len="med"/>
            <a:tailEnd/>
          </a:ln>
          <a:effectLst/>
        </p:spPr>
        <p:txBody>
          <a:bodyPr/>
          <a:lstStyle/>
          <a:p>
            <a:endParaRPr lang="en-GB"/>
          </a:p>
        </p:txBody>
      </p:sp>
      <p:sp>
        <p:nvSpPr>
          <p:cNvPr id="568335" name="Rectangle 15"/>
          <p:cNvSpPr>
            <a:spLocks noChangeArrowheads="1"/>
          </p:cNvSpPr>
          <p:nvPr/>
        </p:nvSpPr>
        <p:spPr bwMode="auto">
          <a:xfrm>
            <a:off x="1835150" y="1700213"/>
            <a:ext cx="7135813" cy="1465262"/>
          </a:xfrm>
          <a:prstGeom prst="rect">
            <a:avLst/>
          </a:prstGeom>
          <a:noFill/>
          <a:ln w="9525">
            <a:noFill/>
            <a:miter lim="800000"/>
            <a:headEnd/>
            <a:tailEnd/>
          </a:ln>
        </p:spPr>
        <p:txBody>
          <a:bodyPr/>
          <a:lstStyle/>
          <a:p>
            <a:pPr marL="342900" indent="-342900" eaLnBrk="1" hangingPunct="1">
              <a:lnSpc>
                <a:spcPct val="80000"/>
              </a:lnSpc>
              <a:spcBef>
                <a:spcPct val="50000"/>
              </a:spcBef>
              <a:buClr>
                <a:srgbClr val="333373"/>
              </a:buClr>
              <a:buSzPct val="120000"/>
              <a:buFont typeface="Times" pitchFamily="18" charset="0"/>
              <a:buBlip>
                <a:blip r:embed="rId4"/>
              </a:buBlip>
            </a:pPr>
            <a:r>
              <a:rPr lang="en-GB" sz="2000" dirty="0">
                <a:latin typeface="OfficinaSanITCBoo" charset="0"/>
              </a:rPr>
              <a:t>Protecting PMSE users – is high accuracy important?</a:t>
            </a:r>
          </a:p>
          <a:p>
            <a:pPr marL="742950" lvl="1" indent="-285750" eaLnBrk="1" hangingPunct="1">
              <a:lnSpc>
                <a:spcPct val="80000"/>
              </a:lnSpc>
              <a:spcBef>
                <a:spcPct val="20000"/>
              </a:spcBef>
            </a:pPr>
            <a:r>
              <a:rPr lang="en-GB" sz="1400" dirty="0">
                <a:latin typeface="OfficinaSanITCBoo" charset="0"/>
              </a:rPr>
              <a:t>Reduce accuracy to 100m instead of 40m</a:t>
            </a:r>
          </a:p>
          <a:p>
            <a:pPr marL="742950" lvl="1" indent="-285750" eaLnBrk="1" hangingPunct="1">
              <a:lnSpc>
                <a:spcPct val="80000"/>
              </a:lnSpc>
              <a:spcBef>
                <a:spcPct val="20000"/>
              </a:spcBef>
              <a:buFontTx/>
              <a:buChar char="–"/>
            </a:pPr>
            <a:r>
              <a:rPr lang="en-GB" sz="1400" dirty="0">
                <a:latin typeface="OfficinaSanITCBoo" charset="0"/>
              </a:rPr>
              <a:t>Increases size of exclusion area from 1 sq.km to 1.2 sq.km</a:t>
            </a:r>
          </a:p>
          <a:p>
            <a:pPr marL="742950" lvl="1" indent="-285750" eaLnBrk="1" hangingPunct="1">
              <a:lnSpc>
                <a:spcPct val="80000"/>
              </a:lnSpc>
              <a:spcBef>
                <a:spcPct val="20000"/>
              </a:spcBef>
              <a:buFontTx/>
              <a:buChar char="–"/>
            </a:pPr>
            <a:r>
              <a:rPr lang="en-GB" sz="1400" dirty="0">
                <a:latin typeface="OfficinaSanITCBoo" charset="0"/>
              </a:rPr>
              <a:t>Applies at most to ~3000 PMSE locations &amp; only when GPS not available</a:t>
            </a:r>
          </a:p>
          <a:p>
            <a:pPr marL="742950" lvl="1" indent="-285750" eaLnBrk="1" hangingPunct="1">
              <a:lnSpc>
                <a:spcPct val="80000"/>
              </a:lnSpc>
              <a:spcBef>
                <a:spcPct val="20000"/>
              </a:spcBef>
              <a:buFontTx/>
              <a:buChar char="–"/>
            </a:pPr>
            <a:r>
              <a:rPr lang="en-GB" sz="1400" dirty="0">
                <a:latin typeface="OfficinaSanITCBoo" charset="0"/>
              </a:rPr>
              <a:t>Reduction in availability of white space spectrum likely very small</a:t>
            </a:r>
          </a:p>
        </p:txBody>
      </p:sp>
      <p:sp>
        <p:nvSpPr>
          <p:cNvPr id="568336" name="Text Box 16"/>
          <p:cNvSpPr txBox="1">
            <a:spLocks noChangeArrowheads="1"/>
          </p:cNvSpPr>
          <p:nvPr/>
        </p:nvSpPr>
        <p:spPr bwMode="auto">
          <a:xfrm>
            <a:off x="6227763" y="3429000"/>
            <a:ext cx="2449512" cy="304800"/>
          </a:xfrm>
          <a:prstGeom prst="rect">
            <a:avLst/>
          </a:prstGeom>
          <a:noFill/>
          <a:ln w="9525">
            <a:noFill/>
            <a:miter lim="800000"/>
            <a:headEnd/>
            <a:tailEnd/>
          </a:ln>
          <a:effectLst/>
        </p:spPr>
        <p:txBody>
          <a:bodyPr>
            <a:spAutoFit/>
          </a:bodyPr>
          <a:lstStyle/>
          <a:p>
            <a:pPr algn="ctr" eaLnBrk="1" hangingPunct="1">
              <a:spcBef>
                <a:spcPct val="50000"/>
              </a:spcBef>
            </a:pPr>
            <a:r>
              <a:rPr lang="en-GB" sz="1400"/>
              <a:t>separation distance ~ 1.1km</a:t>
            </a:r>
            <a:endParaRPr lang="en-US" sz="140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ot18_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dot18_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ot18_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ot18_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ot18_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ot18_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ot18_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ot18_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ot18_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18-04-0003-00-0000-unlicensed-use-tv-bands</Template>
  <TotalTime>1998</TotalTime>
  <Words>1900</Words>
  <Application>Microsoft Office PowerPoint</Application>
  <PresentationFormat>On-screen Show (4:3)</PresentationFormat>
  <Paragraphs>245</Paragraphs>
  <Slides>20</Slides>
  <Notes>5</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dot18_submission</vt:lpstr>
      <vt:lpstr>Geolocation for cognitive access</vt:lpstr>
      <vt:lpstr>Overview</vt:lpstr>
      <vt:lpstr>Sensing likely not to be viable</vt:lpstr>
      <vt:lpstr>The focus turned to geo-location</vt:lpstr>
      <vt:lpstr>There is still much uncertainty as to how the industry structure will work out</vt:lpstr>
      <vt:lpstr>Overview</vt:lpstr>
      <vt:lpstr>White space devices</vt:lpstr>
      <vt:lpstr>White space devices</vt:lpstr>
      <vt:lpstr>White space devices</vt:lpstr>
      <vt:lpstr>White space devices – location summary</vt:lpstr>
      <vt:lpstr>Conclusions – Location technologies (1 of 2)</vt:lpstr>
      <vt:lpstr>Conclusions – Location technologies (1 of 2)</vt:lpstr>
      <vt:lpstr>Conclusions for WSDs</vt:lpstr>
      <vt:lpstr>Our view on where this leaves us</vt:lpstr>
      <vt:lpstr>Overview</vt:lpstr>
      <vt:lpstr>National versus International issues</vt:lpstr>
      <vt:lpstr>The UK viewpoint</vt:lpstr>
      <vt:lpstr>Slide 17</vt:lpstr>
      <vt:lpstr>Slide 18</vt:lpstr>
      <vt:lpstr>We need to issue a Statutory Instrument to  enable access</vt:lpstr>
    </vt:vector>
  </TitlesOfParts>
  <Company>OFCOM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document (Arial 36pt bold Purple)</dc:title>
  <dc:creator>William Webb</dc:creator>
  <cp:lastModifiedBy>Andrew.Gowans</cp:lastModifiedBy>
  <cp:revision>67</cp:revision>
  <dcterms:created xsi:type="dcterms:W3CDTF">2008-01-31T08:14:51Z</dcterms:created>
  <dcterms:modified xsi:type="dcterms:W3CDTF">2010-07-13T16:18:03Z</dcterms:modified>
</cp:coreProperties>
</file>