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63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64" r:id="rId12"/>
  </p:sldIdLst>
  <p:sldSz cx="9753600" cy="7315200"/>
  <p:notesSz cx="6934200" cy="9280525"/>
  <p:defaultTextStyle>
    <a:defPPr>
      <a:defRPr lang="en-GB"/>
    </a:defPPr>
    <a:lvl1pPr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85372" indent="-302066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208265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91571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174878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416531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899837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383143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866449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4" userDrawn="1">
          <p15:clr>
            <a:srgbClr val="A4A3A4"/>
          </p15:clr>
        </p15:guide>
        <p15:guide id="2" pos="307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91" d="100"/>
          <a:sy n="91" d="100"/>
        </p:scale>
        <p:origin x="341" y="72"/>
      </p:cViewPr>
      <p:guideLst>
        <p:guide orient="horz" pos="2304"/>
        <p:guide pos="3072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5700" y="701675"/>
            <a:ext cx="462121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85372" indent="-302066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208265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91571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174878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416531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6pPr>
    <a:lvl7pPr marL="2899837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7pPr>
    <a:lvl8pPr marL="3383143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8pPr>
    <a:lvl9pPr marL="3866449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3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5700" y="701675"/>
            <a:ext cx="462280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5700" y="701675"/>
            <a:ext cx="462280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 sz="2400"/>
            </a:lvl1pPr>
            <a:lvl2pPr marL="853463" indent="-365770">
              <a:buFont typeface="Courier New" panose="02070309020205020404" pitchFamily="49" charset="0"/>
              <a:buChar char="o"/>
              <a:defRPr sz="2000"/>
            </a:lvl2pPr>
            <a:lvl3pPr marL="1280195" indent="-304809">
              <a:buFont typeface="Arial" panose="020B0604020202020204" pitchFamily="34" charset="0"/>
              <a:buChar char="•"/>
              <a:defRPr/>
            </a:lvl3pPr>
            <a:lvl4pPr marL="1767887" indent="-304809">
              <a:buFont typeface="Arial" panose="020B0604020202020204" pitchFamily="34" charset="0"/>
              <a:buChar char="•"/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715006" y="6907109"/>
            <a:ext cx="3396821" cy="2455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Rich Kennedy, Mediatek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1520" y="731522"/>
            <a:ext cx="8288868" cy="11362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520" y="2113282"/>
            <a:ext cx="8288868" cy="43874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US" smtClean="0"/>
              <a:t>January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715006" y="6907108"/>
            <a:ext cx="3396821" cy="2626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smtClean="0"/>
              <a:t>Rich Kennedy, Mediatek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470401" y="6907109"/>
            <a:ext cx="728133" cy="3877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731520" y="650240"/>
            <a:ext cx="829056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706" dirty="0">
              <a:latin typeface="Calibri" panose="020F0502020204030204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29828" y="6907108"/>
            <a:ext cx="1022665" cy="2627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1707" dirty="0">
                <a:solidFill>
                  <a:srgbClr val="000000"/>
                </a:solidFill>
                <a:latin typeface="Calibri" panose="020F0502020204030204" pitchFamily="34" charset="0"/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31520" y="6908800"/>
            <a:ext cx="837184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987" dirty="0">
              <a:latin typeface="Calibri" panose="020F0502020204030204" pitchFamily="34" charset="0"/>
            </a:endParaRPr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334003" y="380978"/>
            <a:ext cx="3733826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7922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/>
            </a:pPr>
            <a:r>
              <a:rPr kumimoji="0" lang="en-GB" sz="192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92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  <a:cs typeface="Arial Unicode MS" charset="0"/>
              </a:rPr>
              <a:t>802.18-15/0002r0</a:t>
            </a:r>
            <a:endParaRPr kumimoji="0" lang="en-GB" sz="192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/>
  <p:txStyles>
    <p:titleStyle>
      <a:lvl1pPr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40" b="1">
          <a:solidFill>
            <a:srgbClr val="000000"/>
          </a:solidFill>
          <a:latin typeface="Calibri" panose="020F0502020204030204" pitchFamily="34" charset="0"/>
          <a:ea typeface="+mj-ea"/>
          <a:cs typeface="+mj-cs"/>
        </a:defRPr>
      </a:lvl1pPr>
      <a:lvl2pPr marL="792502" indent="-304809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219232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706925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194618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682311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3170004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657697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4145390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65770" indent="-365770" algn="l" defTabSz="479226" rtl="0" eaLnBrk="1" fontAlgn="base" hangingPunct="1">
        <a:spcBef>
          <a:spcPts val="64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560" b="1">
          <a:solidFill>
            <a:srgbClr val="000000"/>
          </a:solidFill>
          <a:latin typeface="Calibri" panose="020F0502020204030204" pitchFamily="34" charset="0"/>
          <a:ea typeface="+mn-ea"/>
          <a:cs typeface="+mn-cs"/>
        </a:defRPr>
      </a:lvl1pPr>
      <a:lvl2pPr marL="792502" indent="-304809" algn="l" defTabSz="479226" rtl="0" eaLnBrk="1" fontAlgn="base" hangingPunct="1">
        <a:spcBef>
          <a:spcPts val="533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133">
          <a:solidFill>
            <a:srgbClr val="000000"/>
          </a:solidFill>
          <a:latin typeface="Calibri" panose="020F0502020204030204" pitchFamily="34" charset="0"/>
          <a:ea typeface="+mn-ea"/>
        </a:defRPr>
      </a:lvl2pPr>
      <a:lvl3pPr marL="1219232" indent="-243846" algn="l" defTabSz="479226" rtl="0" eaLnBrk="1" fontAlgn="base" hangingPunct="1">
        <a:spcBef>
          <a:spcPts val="48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panose="020F0502020204030204" pitchFamily="34" charset="0"/>
          <a:ea typeface="+mn-ea"/>
        </a:defRPr>
      </a:lvl3pPr>
      <a:lvl4pPr marL="1706925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4pPr>
      <a:lvl5pPr marL="2194618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5pPr>
      <a:lvl6pPr marL="2682311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6pPr>
      <a:lvl7pPr marL="3170004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7pPr>
      <a:lvl8pPr marL="3657697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8pPr>
      <a:lvl9pPr marL="4145390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93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386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79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772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465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6158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851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544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1/private/ETSI_documents/BRAN/05-CONTRIBUTIONS/2014/BRAN(14)000073r1_EN_301_893_HS_5_GHz_RLANs_for_national_voting.zip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ieee802.org/11/private/ETSI_documents/BRAN/05-CONTRIBUTIONS/2014/BRAN(14)000092r1_Minutes_of_the_RCWG_sessions_during_BRAN_81.doc" TargetMode="External"/><Relationship Id="rId4" Type="http://schemas.openxmlformats.org/officeDocument/2006/relationships/hyperlink" Target="http://www.ieee802.org/11/private/ETSI_documents/BRAN/05-CONTRIBUTIONS/2014/BRAN(14)000087r5_Revision_of_EN_301_893_to_become_a_HS_under_the_new_RE-Direc.zip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mputerworld.com/article/2861352/ericsson-pushes-plan-to-send-wireless-apps-over-unlicensed-5ghz-spectrum.html" TargetMode="Externa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743373" y="355601"/>
            <a:ext cx="2457015" cy="291254"/>
          </a:xfrm>
        </p:spPr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867407" y="6907108"/>
            <a:ext cx="3244420" cy="193040"/>
          </a:xfrm>
        </p:spPr>
        <p:txBody>
          <a:bodyPr/>
          <a:lstStyle/>
          <a:p>
            <a:r>
              <a:rPr lang="en-GB" smtClean="0"/>
              <a:t>Rich Kennedy, Mediatek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731520" y="731520"/>
            <a:ext cx="8290560" cy="1137920"/>
          </a:xfrm>
          <a:ln/>
        </p:spPr>
        <p:txBody>
          <a:bodyPr/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dirty="0" smtClean="0"/>
              <a:t>Report from ETSI TC BRAN#81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520" y="1625600"/>
            <a:ext cx="8290560" cy="423334"/>
          </a:xfrm>
          <a:ln/>
        </p:spPr>
        <p:txBody>
          <a:bodyPr/>
          <a:lstStyle/>
          <a:p>
            <a:pPr marL="0" indent="0" algn="ctr">
              <a:spcBef>
                <a:spcPts val="533"/>
              </a:spcBef>
              <a:buNone/>
              <a:tabLst>
                <a:tab pos="973693" algn="l"/>
                <a:tab pos="1949079" algn="l"/>
                <a:tab pos="2924465" algn="l"/>
                <a:tab pos="3899851" algn="l"/>
                <a:tab pos="4875237" algn="l"/>
                <a:tab pos="5850623" algn="l"/>
                <a:tab pos="6826009" algn="l"/>
                <a:tab pos="7801395" algn="l"/>
                <a:tab pos="8776781" algn="l"/>
                <a:tab pos="9752167" algn="l"/>
                <a:tab pos="10727552" algn="l"/>
              </a:tabLst>
            </a:pPr>
            <a:r>
              <a:rPr lang="en-GB" sz="2133" dirty="0"/>
              <a:t>Date:</a:t>
            </a:r>
            <a:r>
              <a:rPr lang="en-GB" sz="2133" b="0" dirty="0"/>
              <a:t> </a:t>
            </a:r>
            <a:r>
              <a:rPr lang="en-GB" sz="2133" b="0" dirty="0" smtClean="0"/>
              <a:t>2015-01-12</a:t>
            </a:r>
            <a:endParaRPr lang="en-GB" sz="2133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5837120"/>
              </p:ext>
            </p:extLst>
          </p:nvPr>
        </p:nvGraphicFramePr>
        <p:xfrm>
          <a:off x="550334" y="2431628"/>
          <a:ext cx="8681720" cy="2665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2" name="Document" r:id="rId4" imgW="8248712" imgH="2536630" progId="Word.Document.8">
                  <p:embed/>
                </p:oleObj>
              </mc:Choice>
              <mc:Fallback>
                <p:oleObj name="Document" r:id="rId4" imgW="8248712" imgH="253663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334" y="2431628"/>
                        <a:ext cx="8681720" cy="266530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68960" y="2069253"/>
            <a:ext cx="1544320" cy="40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8304" tIns="49152" rIns="98304" bIns="49152"/>
          <a:lstStyle/>
          <a:p>
            <a:pPr>
              <a:spcBef>
                <a:spcPts val="533"/>
              </a:spcBef>
              <a:tabLst>
                <a:tab pos="365770" algn="l"/>
                <a:tab pos="1341156" algn="l"/>
                <a:tab pos="2316542" algn="l"/>
                <a:tab pos="3291927" algn="l"/>
                <a:tab pos="4267313" algn="l"/>
                <a:tab pos="5242699" algn="l"/>
                <a:tab pos="6218085" algn="l"/>
                <a:tab pos="7193471" algn="l"/>
                <a:tab pos="8168857" algn="l"/>
                <a:tab pos="9144243" algn="l"/>
                <a:tab pos="10119629" algn="l"/>
                <a:tab pos="11095015" algn="l"/>
              </a:tabLst>
            </a:pPr>
            <a:r>
              <a:rPr lang="en-GB" sz="2133" dirty="0">
                <a:solidFill>
                  <a:srgbClr val="000000"/>
                </a:solidFill>
                <a:latin typeface="Calibri" panose="020F0502020204030204" pitchFamily="34" charset="0"/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1520" y="2113282"/>
            <a:ext cx="8288868" cy="4668518"/>
          </a:xfrm>
        </p:spPr>
        <p:txBody>
          <a:bodyPr/>
          <a:lstStyle/>
          <a:p>
            <a:r>
              <a:rPr lang="en-US" dirty="0" smtClean="0"/>
              <a:t>The group approved v1.7.3 (to become v1.8.1) with both the v1.7.1 and Wi-Fi industry proposal as alternatives for Paragraph 4.8.3.2, in spite of the Q/E/N effort to renege on the agreement at the last moment</a:t>
            </a:r>
          </a:p>
          <a:p>
            <a:r>
              <a:rPr lang="en-US" dirty="0" smtClean="0"/>
              <a:t>The first draft of the new version will not be written until June of 2015, by request of Q/E/N, instead of delaying all work for 6 months as Q/E/N requested</a:t>
            </a:r>
          </a:p>
          <a:p>
            <a:r>
              <a:rPr lang="en-US" dirty="0"/>
              <a:t>The new WI, for RED compliance will resolve the 4.8.3.2 duality well before June 2017, when EN 301 893 is out of </a:t>
            </a:r>
            <a:r>
              <a:rPr lang="en-US" dirty="0" smtClean="0"/>
              <a:t>force</a:t>
            </a:r>
          </a:p>
          <a:p>
            <a:r>
              <a:rPr lang="en-US" dirty="0" smtClean="0"/>
              <a:t>For the next 18 months v1.7.1 vulnerabilities will remain in the Harmonised Standard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Mediatek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2041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61973" y="380977"/>
            <a:ext cx="2533214" cy="291254"/>
          </a:xfrm>
        </p:spPr>
        <p:txBody>
          <a:bodyPr/>
          <a:lstStyle/>
          <a:p>
            <a:r>
              <a:rPr lang="en-US" smtClean="0"/>
              <a:t>January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629413" y="6907108"/>
            <a:ext cx="2482415" cy="193040"/>
          </a:xfrm>
        </p:spPr>
        <p:txBody>
          <a:bodyPr/>
          <a:lstStyle/>
          <a:p>
            <a:r>
              <a:rPr lang="en-GB" smtClean="0"/>
              <a:t>Rich Kennedy,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731520" y="731520"/>
            <a:ext cx="8290560" cy="1137920"/>
          </a:xfrm>
          <a:ln/>
        </p:spPr>
        <p:txBody>
          <a:bodyPr/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0121" y="2138680"/>
            <a:ext cx="8290560" cy="4489027"/>
          </a:xfrm>
          <a:ln/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mtClean="0"/>
              <a:t>Approved v1.7.3 for </a:t>
            </a:r>
            <a:r>
              <a:rPr lang="en-US" dirty="0" smtClean="0"/>
              <a:t>National voting:</a:t>
            </a:r>
          </a:p>
          <a:p>
            <a:pPr lvl="1"/>
            <a:r>
              <a:rPr lang="en-US" sz="1800" u="sng" dirty="0" smtClean="0">
                <a:hlinkClick r:id="rId3"/>
              </a:rPr>
              <a:t>http</a:t>
            </a:r>
            <a:r>
              <a:rPr lang="en-US" sz="1800" u="sng" dirty="0">
                <a:hlinkClick r:id="rId3"/>
              </a:rPr>
              <a:t>://</a:t>
            </a:r>
            <a:r>
              <a:rPr lang="en-US" sz="1800" u="sng" dirty="0" smtClean="0">
                <a:hlinkClick r:id="rId3"/>
              </a:rPr>
              <a:t>www.ieee802.org/11/private/ETSI_documents/BRAN/05-CONTRIBUTIONS/2014/BRAN(14)000073r1_EN_301_893_HS_5_GHz_RLANs_for_national_voting.zip</a:t>
            </a:r>
            <a:endParaRPr lang="en-US" sz="1800" dirty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The New </a:t>
            </a:r>
            <a:r>
              <a:rPr lang="en-US" dirty="0"/>
              <a:t>Work </a:t>
            </a:r>
            <a:r>
              <a:rPr lang="en-US" dirty="0" smtClean="0"/>
              <a:t>Item</a:t>
            </a:r>
          </a:p>
          <a:p>
            <a:pPr lvl="1"/>
            <a:r>
              <a:rPr lang="en-US" sz="1800" u="sng" dirty="0" smtClean="0">
                <a:hlinkClick r:id="rId4"/>
              </a:rPr>
              <a:t>http</a:t>
            </a:r>
            <a:r>
              <a:rPr lang="en-US" sz="1800" u="sng" dirty="0">
                <a:hlinkClick r:id="rId4"/>
              </a:rPr>
              <a:t>://</a:t>
            </a:r>
            <a:r>
              <a:rPr lang="en-US" sz="1800" u="sng" dirty="0" smtClean="0">
                <a:hlinkClick r:id="rId4"/>
              </a:rPr>
              <a:t>www.ieee802.org/11/private/ETSI_documents/BRAN/05-CONTRIBUTIONS/2014/BRAN(14)000087r5_Revision_of_EN_301_893_to_become_a_HS_under_the_new_RE-Direc.zip</a:t>
            </a:r>
            <a:endParaRPr lang="en-US" sz="1800" dirty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Minutes of the meeting:</a:t>
            </a:r>
          </a:p>
          <a:p>
            <a:pPr lvl="1"/>
            <a:r>
              <a:rPr lang="en-US" sz="1800" u="sng" dirty="0" smtClean="0">
                <a:hlinkClick r:id="rId5"/>
              </a:rPr>
              <a:t>http</a:t>
            </a:r>
            <a:r>
              <a:rPr lang="en-US" sz="1800" u="sng" dirty="0">
                <a:hlinkClick r:id="rId5"/>
              </a:rPr>
              <a:t>://</a:t>
            </a:r>
            <a:r>
              <a:rPr lang="en-US" sz="1800" u="sng" dirty="0" smtClean="0">
                <a:hlinkClick r:id="rId5"/>
              </a:rPr>
              <a:t>www.ieee802.org/11/private/ETSI_documents/BRAN/05-CONTRIBUTIONS/2014/BRAN(14)000092r1_Minutes_of_the_RCWG_sessions_during_BRAN_81.doc</a:t>
            </a:r>
            <a:endParaRPr lang="en-US" sz="18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43374" y="355601"/>
            <a:ext cx="2761816" cy="291254"/>
          </a:xfrm>
        </p:spPr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867407" y="6907108"/>
            <a:ext cx="3244420" cy="193040"/>
          </a:xfrm>
        </p:spPr>
        <p:txBody>
          <a:bodyPr/>
          <a:lstStyle/>
          <a:p>
            <a:r>
              <a:rPr lang="en-GB" smtClean="0"/>
              <a:t>Rich Kennedy,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731520" y="731520"/>
            <a:ext cx="8290560" cy="1137920"/>
          </a:xfrm>
          <a:ln/>
        </p:spPr>
        <p:txBody>
          <a:bodyPr/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520" y="2113280"/>
            <a:ext cx="8290560" cy="4389120"/>
          </a:xfrm>
          <a:ln/>
        </p:spPr>
        <p:txBody>
          <a:bodyPr/>
          <a:lstStyle/>
          <a:p>
            <a:pPr>
              <a:tabLst>
                <a:tab pos="973693" algn="l"/>
                <a:tab pos="1949079" algn="l"/>
                <a:tab pos="2924465" algn="l"/>
                <a:tab pos="3899851" algn="l"/>
                <a:tab pos="4875237" algn="l"/>
                <a:tab pos="5850623" algn="l"/>
                <a:tab pos="6826009" algn="l"/>
                <a:tab pos="7801395" algn="l"/>
                <a:tab pos="8776781" algn="l"/>
                <a:tab pos="9752167" algn="l"/>
                <a:tab pos="10727552" algn="l"/>
              </a:tabLst>
            </a:pPr>
            <a:r>
              <a:rPr lang="en-GB" dirty="0" smtClean="0"/>
              <a:t>This document contains information and opinions of the author, from the ETSI TC BRAN#81 meeting that took place in Las Palmas, Gran Canaria December 16-19, 2015, with a focus on EN 301 893 comment resolution and revision.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61973" y="380977"/>
            <a:ext cx="2533214" cy="291254"/>
          </a:xfrm>
        </p:spPr>
        <p:txBody>
          <a:bodyPr/>
          <a:lstStyle/>
          <a:p>
            <a:r>
              <a:rPr lang="en-US" smtClean="0"/>
              <a:t>January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553213" y="6907108"/>
            <a:ext cx="2558615" cy="193040"/>
          </a:xfrm>
        </p:spPr>
        <p:txBody>
          <a:bodyPr/>
          <a:lstStyle/>
          <a:p>
            <a:r>
              <a:rPr lang="en-GB" smtClean="0"/>
              <a:t>Rich Kennedy,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3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731520" y="729828"/>
            <a:ext cx="8290560" cy="1237826"/>
          </a:xfrm>
          <a:ln/>
        </p:spPr>
        <p:txBody>
          <a:bodyPr vert="horz" wrap="square" lIns="96000" tIns="49920" rIns="96000" bIns="49920" numCol="1" anchor="ctr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BRAN Agenda Items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520" y="2113281"/>
            <a:ext cx="8290560" cy="4489027"/>
          </a:xfrm>
          <a:ln/>
        </p:spPr>
        <p:txBody>
          <a:bodyPr/>
          <a:lstStyle/>
          <a:p>
            <a:r>
              <a:rPr lang="en-US" dirty="0"/>
              <a:t>New Work Items (WI) </a:t>
            </a:r>
            <a:endParaRPr lang="en-US" dirty="0" smtClean="0"/>
          </a:p>
          <a:p>
            <a:pPr lvl="1"/>
            <a:r>
              <a:rPr lang="en-US" dirty="0" smtClean="0"/>
              <a:t>ETSI Technical Report (TR) on Coexistence with EESS in 5 GHz</a:t>
            </a:r>
          </a:p>
          <a:p>
            <a:pPr lvl="1"/>
            <a:r>
              <a:rPr lang="en-US" dirty="0" smtClean="0"/>
              <a:t>ETSI TR on Coexistence with ITS and Road Tolling in 5 GHz</a:t>
            </a:r>
          </a:p>
          <a:p>
            <a:pPr lvl="1"/>
            <a:r>
              <a:rPr lang="en-US" dirty="0" smtClean="0"/>
              <a:t>ETSI TR on Coexistence with radiolocation in 5 GHz</a:t>
            </a:r>
          </a:p>
          <a:p>
            <a:pPr lvl="1"/>
            <a:r>
              <a:rPr lang="en-US" dirty="0" smtClean="0"/>
              <a:t>DA2GC </a:t>
            </a:r>
            <a:r>
              <a:rPr lang="en-US" dirty="0"/>
              <a:t>in 5 </a:t>
            </a:r>
            <a:r>
              <a:rPr lang="en-US" dirty="0" smtClean="0"/>
              <a:t>GHz with </a:t>
            </a:r>
            <a:r>
              <a:rPr lang="en-US" dirty="0"/>
              <a:t>beamforming antennas</a:t>
            </a:r>
          </a:p>
          <a:p>
            <a:pPr lvl="1"/>
            <a:r>
              <a:rPr lang="en-US" dirty="0" smtClean="0"/>
              <a:t>DA2GC in 5 GHz with </a:t>
            </a:r>
            <a:r>
              <a:rPr lang="en-US" dirty="0"/>
              <a:t>fixed </a:t>
            </a:r>
            <a:r>
              <a:rPr lang="en-US" dirty="0" smtClean="0"/>
              <a:t>antennas</a:t>
            </a:r>
          </a:p>
          <a:p>
            <a:pPr lvl="1"/>
            <a:r>
              <a:rPr lang="en-US" dirty="0" smtClean="0"/>
              <a:t>Revision of EN 301 893 for compliance with the new Radio Equipment Directive</a:t>
            </a:r>
            <a:endParaRPr lang="en-US" dirty="0"/>
          </a:p>
          <a:p>
            <a:r>
              <a:rPr lang="en-US" i="1" dirty="0" smtClean="0"/>
              <a:t>EN </a:t>
            </a:r>
            <a:r>
              <a:rPr lang="en-US" i="1" dirty="0"/>
              <a:t>301 893 - 5 GHz high performance RLAN – </a:t>
            </a:r>
            <a:r>
              <a:rPr lang="en-US" i="1" dirty="0" smtClean="0"/>
              <a:t>Comment Resolution </a:t>
            </a:r>
            <a:endParaRPr lang="en-US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Work Items approved</a:t>
            </a:r>
          </a:p>
          <a:p>
            <a:pPr lvl="1"/>
            <a:r>
              <a:rPr lang="en-US" dirty="0"/>
              <a:t>ETSI Technical Report (TR) on Coexistence with EESS in 5 GHz</a:t>
            </a:r>
          </a:p>
          <a:p>
            <a:pPr lvl="1"/>
            <a:r>
              <a:rPr lang="en-US" dirty="0"/>
              <a:t>ETSI TR on Coexistence with ITS and Road Tolling in 5 GHz</a:t>
            </a:r>
          </a:p>
          <a:p>
            <a:pPr lvl="1"/>
            <a:r>
              <a:rPr lang="en-US" dirty="0"/>
              <a:t>ETSI TR on Coexistence with radiolocation in 5 GHz</a:t>
            </a:r>
          </a:p>
          <a:p>
            <a:pPr lvl="1"/>
            <a:r>
              <a:rPr lang="en-US" dirty="0"/>
              <a:t>DA2GC in 5 GHz with beamforming antennas</a:t>
            </a:r>
          </a:p>
          <a:p>
            <a:pPr lvl="1"/>
            <a:r>
              <a:rPr lang="en-US" dirty="0"/>
              <a:t>DA2GC in 5 GHz with fixed </a:t>
            </a:r>
            <a:r>
              <a:rPr lang="en-US" dirty="0" smtClean="0"/>
              <a:t>antennas</a:t>
            </a:r>
          </a:p>
          <a:p>
            <a:r>
              <a:rPr lang="en-US" dirty="0" smtClean="0"/>
              <a:t>WI for EN 301 893 RED compliance includes final resolution of paragraph 4.8.3.2 LBT for Load Based Devices</a:t>
            </a:r>
            <a:endParaRPr lang="en-US" dirty="0"/>
          </a:p>
          <a:p>
            <a:r>
              <a:rPr lang="en-US" dirty="0" smtClean="0"/>
              <a:t>EN 301 893 v1.7.3  (to become v1.8.1) was approved</a:t>
            </a:r>
          </a:p>
          <a:p>
            <a:pPr lvl="1"/>
            <a:r>
              <a:rPr lang="en-US" dirty="0" smtClean="0"/>
              <a:t>Paragraph 4.8.3.2 maintains the wording from v1.7.1</a:t>
            </a:r>
          </a:p>
          <a:p>
            <a:pPr lvl="1"/>
            <a:r>
              <a:rPr lang="en-US" dirty="0" smtClean="0"/>
              <a:t>Adds an alternate based on inputs from the Wi-Fi industry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Mediatek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5885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Revision of EN 301 893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issue with Paragraph 4.8.3.2</a:t>
            </a:r>
          </a:p>
          <a:p>
            <a:pPr lvl="1"/>
            <a:r>
              <a:rPr lang="en-US" dirty="0" smtClean="0"/>
              <a:t>LBT for Load Based Devices of v1.7.1 provided sufficient “adaptivity” to meet EC requirements while 802.11 was the </a:t>
            </a:r>
            <a:r>
              <a:rPr lang="en-US" dirty="0"/>
              <a:t>only </a:t>
            </a:r>
            <a:r>
              <a:rPr lang="en-US" dirty="0" smtClean="0"/>
              <a:t>technology in the band</a:t>
            </a:r>
          </a:p>
          <a:p>
            <a:pPr lvl="1"/>
            <a:r>
              <a:rPr lang="en-US" dirty="0" smtClean="0"/>
              <a:t>The introduction of other technologies in compliance with 4.8.3.2 could severely disadvantage Wi-Fi</a:t>
            </a:r>
          </a:p>
          <a:p>
            <a:pPr lvl="2"/>
            <a:r>
              <a:rPr lang="en-US" dirty="0" err="1" smtClean="0"/>
              <a:t>CableLabs</a:t>
            </a:r>
            <a:r>
              <a:rPr lang="en-US" dirty="0" smtClean="0"/>
              <a:t>, Broadcom and WFA submitted simulations showing this</a:t>
            </a:r>
          </a:p>
          <a:p>
            <a:pPr lvl="2"/>
            <a:r>
              <a:rPr lang="en-US" dirty="0" smtClean="0"/>
              <a:t>Wi-Fi could virtually be excluded where v1.7.1 compliant devices operated</a:t>
            </a:r>
          </a:p>
          <a:p>
            <a:pPr lvl="1"/>
            <a:r>
              <a:rPr lang="en-US" dirty="0" smtClean="0"/>
              <a:t>Exponential backoff, the primary Wi-Fi to Wi-Fi coexistence mechanism not in the text</a:t>
            </a:r>
          </a:p>
          <a:p>
            <a:r>
              <a:rPr lang="en-US" dirty="0" smtClean="0"/>
              <a:t>New DFS test requirement, test uncertainties made approval of v1.7.x necessary at this time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Mediatek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4693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Players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LAA-LTE representation (Q/E/N)</a:t>
            </a:r>
          </a:p>
          <a:p>
            <a:pPr lvl="1" fontAlgn="auto" hangingPunct="0"/>
            <a:r>
              <a:rPr lang="en-GB" dirty="0"/>
              <a:t>Qualcomm (Jamshid </a:t>
            </a:r>
            <a:r>
              <a:rPr lang="en-GB" dirty="0" err="1"/>
              <a:t>Khun</a:t>
            </a:r>
            <a:r>
              <a:rPr lang="en-GB" dirty="0"/>
              <a:t> </a:t>
            </a:r>
            <a:r>
              <a:rPr lang="en-GB" dirty="0" err="1"/>
              <a:t>Jush</a:t>
            </a:r>
            <a:r>
              <a:rPr lang="en-GB" dirty="0"/>
              <a:t>)</a:t>
            </a:r>
            <a:endParaRPr lang="en-US" dirty="0"/>
          </a:p>
          <a:p>
            <a:pPr lvl="1" fontAlgn="auto" hangingPunct="0"/>
            <a:r>
              <a:rPr lang="en-GB" dirty="0"/>
              <a:t>Ericsson (Enrico Brancaccio)</a:t>
            </a:r>
            <a:endParaRPr lang="en-US" dirty="0"/>
          </a:p>
          <a:p>
            <a:pPr lvl="1" fontAlgn="auto" hangingPunct="0"/>
            <a:r>
              <a:rPr lang="en-GB" dirty="0" smtClean="0"/>
              <a:t>Nokia Networks </a:t>
            </a:r>
            <a:r>
              <a:rPr lang="en-GB" dirty="0"/>
              <a:t>(</a:t>
            </a:r>
            <a:r>
              <a:rPr lang="en-GB" dirty="0" err="1"/>
              <a:t>Esa</a:t>
            </a:r>
            <a:r>
              <a:rPr lang="en-GB" dirty="0"/>
              <a:t> </a:t>
            </a:r>
            <a:r>
              <a:rPr lang="en-GB" dirty="0" err="1"/>
              <a:t>Barck</a:t>
            </a:r>
            <a:r>
              <a:rPr lang="en-GB" dirty="0" smtClean="0"/>
              <a:t>)</a:t>
            </a:r>
            <a:endParaRPr lang="en-US" dirty="0" smtClean="0"/>
          </a:p>
          <a:p>
            <a:r>
              <a:rPr lang="en-US" dirty="0" smtClean="0"/>
              <a:t>IEEE 802.11 representation</a:t>
            </a:r>
          </a:p>
          <a:p>
            <a:pPr lvl="1" fontAlgn="auto" hangingPunct="0"/>
            <a:r>
              <a:rPr lang="en-GB" dirty="0"/>
              <a:t>Broadcom (David </a:t>
            </a:r>
            <a:r>
              <a:rPr lang="en-GB" dirty="0" err="1"/>
              <a:t>Boldy</a:t>
            </a:r>
            <a:r>
              <a:rPr lang="en-GB" dirty="0"/>
              <a:t>)</a:t>
            </a:r>
            <a:endParaRPr lang="en-US" dirty="0"/>
          </a:p>
          <a:p>
            <a:pPr lvl="1" fontAlgn="auto" hangingPunct="0"/>
            <a:r>
              <a:rPr lang="en-GB" dirty="0"/>
              <a:t>Cisco (Andrew Myles)</a:t>
            </a:r>
            <a:endParaRPr lang="en-US" dirty="0"/>
          </a:p>
          <a:p>
            <a:pPr lvl="1" fontAlgn="auto" hangingPunct="0"/>
            <a:r>
              <a:rPr lang="en-GB" dirty="0"/>
              <a:t>Wi-Fi Alliance (Octavian Popescu)</a:t>
            </a:r>
            <a:endParaRPr lang="en-US" dirty="0"/>
          </a:p>
          <a:p>
            <a:pPr lvl="1" fontAlgn="auto" hangingPunct="0"/>
            <a:r>
              <a:rPr lang="en-GB" dirty="0" err="1"/>
              <a:t>CableLabs</a:t>
            </a:r>
            <a:r>
              <a:rPr lang="en-GB" dirty="0"/>
              <a:t> (Volker </a:t>
            </a:r>
            <a:r>
              <a:rPr lang="en-GB" dirty="0" err="1"/>
              <a:t>Leisse</a:t>
            </a:r>
            <a:r>
              <a:rPr lang="en-GB" dirty="0"/>
              <a:t>)</a:t>
            </a:r>
            <a:endParaRPr lang="en-US" dirty="0"/>
          </a:p>
          <a:p>
            <a:pPr lvl="1" fontAlgn="auto" hangingPunct="0"/>
            <a:r>
              <a:rPr lang="en-GB" dirty="0"/>
              <a:t>Microsoft (Scott Blue)</a:t>
            </a:r>
            <a:endParaRPr lang="en-US" dirty="0"/>
          </a:p>
          <a:p>
            <a:pPr lvl="1" fontAlgn="auto" hangingPunct="0"/>
            <a:r>
              <a:rPr lang="en-GB" dirty="0"/>
              <a:t>Mediatek (Rich Kennedy)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Mediatek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7076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Arguments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IEEE 802.11</a:t>
            </a:r>
          </a:p>
          <a:p>
            <a:pPr lvl="1"/>
            <a:r>
              <a:rPr lang="en-US" dirty="0" smtClean="0"/>
              <a:t>V1.7.1 leaves Wi-Fi vulnerable to unfair sharing</a:t>
            </a:r>
          </a:p>
          <a:p>
            <a:pPr lvl="1"/>
            <a:r>
              <a:rPr lang="en-US" dirty="0" smtClean="0"/>
              <a:t>Simulations by </a:t>
            </a:r>
            <a:r>
              <a:rPr lang="en-US" dirty="0" err="1" smtClean="0"/>
              <a:t>CableLabs</a:t>
            </a:r>
            <a:r>
              <a:rPr lang="en-US" dirty="0" smtClean="0"/>
              <a:t>, WFA and Broadcom clearly demonstrate this</a:t>
            </a:r>
          </a:p>
          <a:p>
            <a:pPr lvl="1"/>
            <a:r>
              <a:rPr lang="en-US" dirty="0" smtClean="0"/>
              <a:t>Although proposed changes to Paragraph 4.8.3.2 still need to be improved to ensure fair sharing, this first step is needed so that Q/E/N LAA-LTE planning is based on a fair approach, not v1.7.1</a:t>
            </a:r>
          </a:p>
          <a:p>
            <a:r>
              <a:rPr lang="en-US" dirty="0" smtClean="0"/>
              <a:t>Q/E/N</a:t>
            </a:r>
          </a:p>
          <a:p>
            <a:pPr lvl="1"/>
            <a:r>
              <a:rPr lang="en-US" dirty="0" smtClean="0"/>
              <a:t>No changes should be made until a final solution is available</a:t>
            </a:r>
          </a:p>
          <a:p>
            <a:pPr lvl="1"/>
            <a:r>
              <a:rPr lang="en-US" dirty="0" smtClean="0"/>
              <a:t>Not yet known what LAA-LTE is until their simulations are done, so how can IEEE 802.11 know they will be disadvantaged</a:t>
            </a:r>
          </a:p>
          <a:p>
            <a:pPr lvl="1"/>
            <a:r>
              <a:rPr lang="en-US" dirty="0" smtClean="0"/>
              <a:t>Keep v1.7.1 Paragraph 4.8.3.2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Mediatek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2320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Inconsistencies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1520" y="2113282"/>
            <a:ext cx="8288868" cy="4668518"/>
          </a:xfrm>
        </p:spPr>
        <p:txBody>
          <a:bodyPr/>
          <a:lstStyle/>
          <a:p>
            <a:r>
              <a:rPr lang="en-US" sz="2000" dirty="0" smtClean="0"/>
              <a:t>Q/E/N requested delays , but v1.8.1 with new DFS changes had to be approved at the end of this meeting</a:t>
            </a:r>
          </a:p>
          <a:p>
            <a:r>
              <a:rPr lang="en-US" sz="2000" dirty="0" smtClean="0"/>
              <a:t>Q/E/N </a:t>
            </a:r>
            <a:r>
              <a:rPr lang="en-US" sz="2000" dirty="0"/>
              <a:t>stated that LAA-LTE is not yet known, but news during the week indicated that one vendor started device fabrication, Ericsson and T-Mobile announced 2015 </a:t>
            </a:r>
            <a:r>
              <a:rPr lang="en-US" sz="2000" dirty="0" smtClean="0"/>
              <a:t>availability</a:t>
            </a:r>
          </a:p>
          <a:p>
            <a:pPr lvl="1"/>
            <a:r>
              <a:rPr lang="en-US" sz="1800" u="sng" dirty="0">
                <a:hlinkClick r:id="rId2"/>
              </a:rPr>
              <a:t>http://www.computerworld.com/article/2861352/ericsson-pushes-plan-to-send-wireless-apps-over-unlicensed-5ghz-spectrum.html</a:t>
            </a:r>
            <a:r>
              <a:rPr lang="en-US" sz="1800" dirty="0"/>
              <a:t> </a:t>
            </a:r>
            <a:endParaRPr lang="en-US" sz="1800" dirty="0" smtClean="0"/>
          </a:p>
          <a:p>
            <a:r>
              <a:rPr lang="en-US" sz="2000" dirty="0" smtClean="0"/>
              <a:t>Q/E/N simulation introduced late in the week showed 802.11 advantage over v1.7.1, but utilized 802.11a at 16 Mbps, not 802.11ac at more typical data rates</a:t>
            </a:r>
          </a:p>
          <a:p>
            <a:r>
              <a:rPr lang="en-US" sz="2000" dirty="0" smtClean="0"/>
              <a:t>Q/E/N stated that their concerns were supported by eight EU regulators; all eight were identical in every way, including formatting and typos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Mediatek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2578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UK regulator said Ofcom “…had </a:t>
            </a:r>
            <a:r>
              <a:rPr lang="en-US" dirty="0"/>
              <a:t>acted as a post box in this” so the comments were an echo of the companies active on the UK market (therefore stakeholders</a:t>
            </a:r>
            <a:r>
              <a:rPr lang="en-US" dirty="0" smtClean="0"/>
              <a:t>), </a:t>
            </a:r>
            <a:r>
              <a:rPr lang="en-US" dirty="0"/>
              <a:t>not necessarily reflecting the regulator’s </a:t>
            </a:r>
            <a:r>
              <a:rPr lang="en-US" dirty="0" smtClean="0"/>
              <a:t>views</a:t>
            </a:r>
          </a:p>
          <a:p>
            <a:r>
              <a:rPr lang="en-US" dirty="0" smtClean="0"/>
              <a:t>Q/E/N accused the Chair of “…all week blackmailing the group…” in response to his statement that if this was not decided, BRAN would not meet its requirement to have a new draft</a:t>
            </a:r>
          </a:p>
          <a:p>
            <a:r>
              <a:rPr lang="en-US" dirty="0" smtClean="0"/>
              <a:t>When Qualcomm denied that its representatives had been telling customers that LAA would “dominate the band”, one of those customers, Microsoft, rebutted the denial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Mediatek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2646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1120</TotalTime>
  <Words>964</Words>
  <Application>Microsoft Office PowerPoint</Application>
  <PresentationFormat>Custom</PresentationFormat>
  <Paragraphs>125</Paragraphs>
  <Slides>11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 Unicode MS</vt:lpstr>
      <vt:lpstr>MS Gothic</vt:lpstr>
      <vt:lpstr>Arial</vt:lpstr>
      <vt:lpstr>Calibri</vt:lpstr>
      <vt:lpstr>Courier New</vt:lpstr>
      <vt:lpstr>Times New Roman</vt:lpstr>
      <vt:lpstr>Office Theme</vt:lpstr>
      <vt:lpstr>Document</vt:lpstr>
      <vt:lpstr>Report from ETSI TC BRAN#81</vt:lpstr>
      <vt:lpstr>Abstract</vt:lpstr>
      <vt:lpstr>BRAN Agenda Items</vt:lpstr>
      <vt:lpstr>Summary</vt:lpstr>
      <vt:lpstr>Revision of EN 301 893</vt:lpstr>
      <vt:lpstr>The Players</vt:lpstr>
      <vt:lpstr>The Arguments</vt:lpstr>
      <vt:lpstr>The Inconsistencies</vt:lpstr>
      <vt:lpstr>Other Issues</vt:lpstr>
      <vt:lpstr>The Results</vt:lpstr>
      <vt:lpstr>References</vt:lpstr>
    </vt:vector>
  </TitlesOfParts>
  <Company>Qualcomm Incorporated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Shellhammer, Steve</dc:creator>
  <cp:lastModifiedBy>rkennedy1000@gmail.com</cp:lastModifiedBy>
  <cp:revision>23</cp:revision>
  <cp:lastPrinted>2014-11-08T20:15:38Z</cp:lastPrinted>
  <dcterms:created xsi:type="dcterms:W3CDTF">2014-10-30T17:06:39Z</dcterms:created>
  <dcterms:modified xsi:type="dcterms:W3CDTF">2015-01-12T13:47:52Z</dcterms:modified>
</cp:coreProperties>
</file>