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4" r:id="rId12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341" y="7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000"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802.18-15/0002r1</a:t>
            </a:r>
            <a:endParaRPr kumimoji="0" lang="en-GB" sz="192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ETSI_documents/BRAN/05-CONTRIBUTIONS/2014/BRAN(14)000073r1_EN_301_893_HS_5_GHz_RLANs_for_national_voting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eee802.org/11/private/ETSI_documents/BRAN/05-CONTRIBUTIONS/2014/BRAN(14)000092r1_Minutes_of_the_RCWG_sessions_during_BRAN_81.doc" TargetMode="External"/><Relationship Id="rId4" Type="http://schemas.openxmlformats.org/officeDocument/2006/relationships/hyperlink" Target="http://www.ieee802.org/11/private/ETSI_documents/BRAN/05-CONTRIBUTIONS/2014/BRAN(14)000087r5_Revision_of_EN_301_893_to_become_a_HS_under_the_new_RE-Direc.zi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coms.com/314072/ericsson-adds-unlicensed-spectrum-support-to-small-cells/?utm_source=rss&amp;utm_medium=rss&amp;utm_campaign=ericsson-adds-unlicensed-spectrum-support-to-small-cells" TargetMode="External"/><Relationship Id="rId2" Type="http://schemas.openxmlformats.org/officeDocument/2006/relationships/hyperlink" Target="http://www.computerworld.com/article/2861352/ericsson-pushes-plan-to-send-wireless-apps-over-unlicensed-5ghz-spectrum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Report from ETSI TC BRAN#81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2015-01-12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837120"/>
              </p:ext>
            </p:extLst>
          </p:nvPr>
        </p:nvGraphicFramePr>
        <p:xfrm>
          <a:off x="550334" y="2431628"/>
          <a:ext cx="8681720" cy="266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34" y="2431628"/>
                        <a:ext cx="8681720" cy="2665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dirty="0" smtClean="0"/>
              <a:t>The group approved v1.7.3 (to become v1.8.1) with both the v1.7.1 and Wi-Fi industry proposal as alternatives for Paragraph 4.8.3.2, in spite of the Q/E/N effort to renege on the agreement at the last moment</a:t>
            </a:r>
          </a:p>
          <a:p>
            <a:r>
              <a:rPr lang="en-US" dirty="0" smtClean="0"/>
              <a:t>The first draft of the new version will not be written until June of 2015, by request of Q/E/N, instead of delaying all work for 6 months as Q/E/N requested</a:t>
            </a:r>
          </a:p>
          <a:p>
            <a:r>
              <a:rPr lang="en-US" dirty="0"/>
              <a:t>The new WI, for RED compliance will resolve the 4.8.3.2 duality well before June 2017, when EN 301 893 is out of </a:t>
            </a:r>
            <a:r>
              <a:rPr lang="en-US" dirty="0" smtClean="0"/>
              <a:t>force</a:t>
            </a:r>
          </a:p>
          <a:p>
            <a:r>
              <a:rPr lang="en-US" dirty="0" smtClean="0"/>
              <a:t>For the next 18 months v1.7.1 vulnerabilities will remain in the Harmonised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629413" y="6907108"/>
            <a:ext cx="24824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121" y="2138680"/>
            <a:ext cx="8290560" cy="448902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mtClean="0"/>
              <a:t>Approved v1.7.3 for </a:t>
            </a:r>
            <a:r>
              <a:rPr lang="en-US" dirty="0" smtClean="0"/>
              <a:t>National voting:</a:t>
            </a:r>
          </a:p>
          <a:p>
            <a:pPr lvl="1"/>
            <a:r>
              <a:rPr lang="en-US" sz="1800" u="sng" dirty="0" smtClean="0">
                <a:hlinkClick r:id="rId3"/>
              </a:rPr>
              <a:t>http</a:t>
            </a:r>
            <a:r>
              <a:rPr lang="en-US" sz="1800" u="sng" dirty="0">
                <a:hlinkClick r:id="rId3"/>
              </a:rPr>
              <a:t>://</a:t>
            </a:r>
            <a:r>
              <a:rPr lang="en-US" sz="1800" u="sng" dirty="0" smtClean="0">
                <a:hlinkClick r:id="rId3"/>
              </a:rPr>
              <a:t>www.ieee802.org/11/private/ETSI_documents/BRAN/05-CONTRIBUTIONS/2014/BRAN(14)000073r1_EN_301_893_HS_5_GHz_RLANs_for_national_voting.zip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New </a:t>
            </a:r>
            <a:r>
              <a:rPr lang="en-US" dirty="0"/>
              <a:t>Work </a:t>
            </a:r>
            <a:r>
              <a:rPr lang="en-US" dirty="0" smtClean="0"/>
              <a:t>Item</a:t>
            </a:r>
          </a:p>
          <a:p>
            <a:pPr lvl="1"/>
            <a:r>
              <a:rPr lang="en-US" sz="1800" u="sng" dirty="0" smtClean="0">
                <a:hlinkClick r:id="rId4"/>
              </a:rPr>
              <a:t>http</a:t>
            </a:r>
            <a:r>
              <a:rPr lang="en-US" sz="1800" u="sng" dirty="0">
                <a:hlinkClick r:id="rId4"/>
              </a:rPr>
              <a:t>://</a:t>
            </a:r>
            <a:r>
              <a:rPr lang="en-US" sz="1800" u="sng" dirty="0" smtClean="0">
                <a:hlinkClick r:id="rId4"/>
              </a:rPr>
              <a:t>www.ieee802.org/11/private/ETSI_documents/BRAN/05-CONTRIBUTIONS/2014/BRAN(14)000087r5_Revision_of_EN_301_893_to_become_a_HS_under_the_new_RE-Direc.zip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Minutes of the meeting:</a:t>
            </a:r>
          </a:p>
          <a:p>
            <a:pPr lvl="1"/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</a:t>
            </a:r>
            <a:r>
              <a:rPr lang="en-US" sz="1800" u="sng" dirty="0" smtClean="0">
                <a:hlinkClick r:id="rId5"/>
              </a:rPr>
              <a:t>www.ieee802.org/11/private/ETSI_documents/BRAN/05-CONTRIBUTIONS/2014/BRAN(14)000092r1_Minutes_of_the_RCWG_sessions_during_BRAN_81.doc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43374" y="355601"/>
            <a:ext cx="2761816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0"/>
            <a:ext cx="8290560" cy="4389120"/>
          </a:xfrm>
          <a:ln/>
        </p:spPr>
        <p:txBody>
          <a:bodyPr/>
          <a:lstStyle/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 smtClean="0"/>
              <a:t>This document contains information and opinions of the author, from the ETSI TC BRAN#81 meeting that took place in Las Palmas, Gran Canaria December 16-19, 2015, with a focus on EN 301 893 comment resolution and revision.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53213" y="6907108"/>
            <a:ext cx="25586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BRAN Agenda Items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290560" cy="4489027"/>
          </a:xfrm>
          <a:ln/>
        </p:spPr>
        <p:txBody>
          <a:bodyPr/>
          <a:lstStyle/>
          <a:p>
            <a:r>
              <a:rPr lang="en-US" dirty="0"/>
              <a:t>New Work Items (WI) </a:t>
            </a:r>
            <a:endParaRPr lang="en-US" dirty="0" smtClean="0"/>
          </a:p>
          <a:p>
            <a:pPr lvl="1"/>
            <a:r>
              <a:rPr lang="en-US" dirty="0" smtClean="0"/>
              <a:t>ETSI Technical Report (TR) on Coexistence with EESS in 5 GHz</a:t>
            </a:r>
          </a:p>
          <a:p>
            <a:pPr lvl="1"/>
            <a:r>
              <a:rPr lang="en-US" dirty="0" smtClean="0"/>
              <a:t>ETSI TR on Coexistence with ITS and Road Tolling in 5 GHz</a:t>
            </a:r>
          </a:p>
          <a:p>
            <a:pPr lvl="1"/>
            <a:r>
              <a:rPr lang="en-US" dirty="0" smtClean="0"/>
              <a:t>ETSI TR on Coexistence with radiolocation in 5 GHz</a:t>
            </a:r>
          </a:p>
          <a:p>
            <a:pPr lvl="1"/>
            <a:r>
              <a:rPr lang="en-US" dirty="0" smtClean="0"/>
              <a:t>DA2GC </a:t>
            </a:r>
            <a:r>
              <a:rPr lang="en-US" dirty="0"/>
              <a:t>in 5 </a:t>
            </a:r>
            <a:r>
              <a:rPr lang="en-US" dirty="0" smtClean="0"/>
              <a:t>GHz with </a:t>
            </a:r>
            <a:r>
              <a:rPr lang="en-US" dirty="0"/>
              <a:t>beamforming antennas</a:t>
            </a:r>
          </a:p>
          <a:p>
            <a:pPr lvl="1"/>
            <a:r>
              <a:rPr lang="en-US" dirty="0" smtClean="0"/>
              <a:t>DA2GC in 5 GHz with </a:t>
            </a:r>
            <a:r>
              <a:rPr lang="en-US" dirty="0"/>
              <a:t>fixed </a:t>
            </a:r>
            <a:r>
              <a:rPr lang="en-US" dirty="0" smtClean="0"/>
              <a:t>antennas</a:t>
            </a:r>
          </a:p>
          <a:p>
            <a:pPr lvl="1"/>
            <a:r>
              <a:rPr lang="en-US" dirty="0" smtClean="0"/>
              <a:t>Revision of EN 301 893 for compliance with the new Radio Equipment Directive</a:t>
            </a:r>
            <a:endParaRPr lang="en-US" dirty="0"/>
          </a:p>
          <a:p>
            <a:r>
              <a:rPr lang="en-US" i="1" dirty="0" smtClean="0"/>
              <a:t>EN </a:t>
            </a:r>
            <a:r>
              <a:rPr lang="en-US" i="1" dirty="0"/>
              <a:t>301 893 - 5 GHz high performance RLAN – </a:t>
            </a:r>
            <a:r>
              <a:rPr lang="en-US" i="1" dirty="0" smtClean="0"/>
              <a:t>Comment Resolution 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Items approved</a:t>
            </a:r>
          </a:p>
          <a:p>
            <a:pPr lvl="1"/>
            <a:r>
              <a:rPr lang="en-US" dirty="0"/>
              <a:t>ETSI Technical Report (TR) on Coexistence with EESS in 5 GHz</a:t>
            </a:r>
          </a:p>
          <a:p>
            <a:pPr lvl="1"/>
            <a:r>
              <a:rPr lang="en-US" dirty="0"/>
              <a:t>ETSI TR on Coexistence with ITS and Road Tolling in 5 GHz</a:t>
            </a:r>
          </a:p>
          <a:p>
            <a:pPr lvl="1"/>
            <a:r>
              <a:rPr lang="en-US" dirty="0"/>
              <a:t>ETSI TR on Coexistence with radiolocation in 5 GHz</a:t>
            </a:r>
          </a:p>
          <a:p>
            <a:pPr lvl="1"/>
            <a:r>
              <a:rPr lang="en-US" dirty="0"/>
              <a:t>DA2GC in 5 GHz with beamforming antennas</a:t>
            </a:r>
          </a:p>
          <a:p>
            <a:pPr lvl="1"/>
            <a:r>
              <a:rPr lang="en-US" dirty="0"/>
              <a:t>DA2GC in 5 GHz with fixed </a:t>
            </a:r>
            <a:r>
              <a:rPr lang="en-US" dirty="0" smtClean="0"/>
              <a:t>antennas</a:t>
            </a:r>
          </a:p>
          <a:p>
            <a:r>
              <a:rPr lang="en-US" dirty="0" smtClean="0"/>
              <a:t>WI for EN 301 893 RED compliance includes final resolution of paragraph 4.8.3.2 LBT for Load Based Devices</a:t>
            </a:r>
            <a:endParaRPr lang="en-US" dirty="0"/>
          </a:p>
          <a:p>
            <a:r>
              <a:rPr lang="en-US" dirty="0" smtClean="0"/>
              <a:t>EN 301 893 v1.7.3  (to become v1.8.1) was approved</a:t>
            </a:r>
          </a:p>
          <a:p>
            <a:pPr lvl="1"/>
            <a:r>
              <a:rPr lang="en-US" dirty="0" smtClean="0"/>
              <a:t>Paragraph 4.8.3.2 maintains the wording from v1.7.1</a:t>
            </a:r>
          </a:p>
          <a:p>
            <a:pPr lvl="1"/>
            <a:r>
              <a:rPr lang="en-US" dirty="0" smtClean="0"/>
              <a:t>Adds an alternate based on inputs from the Wi-Fi industry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8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of EN 301 893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issue with Paragraph 4.8.3.2</a:t>
            </a:r>
          </a:p>
          <a:p>
            <a:pPr lvl="1"/>
            <a:r>
              <a:rPr lang="en-US" dirty="0" smtClean="0"/>
              <a:t>LBT for Load Based Devices of v1.7.1 provided sufficient “adaptivity” to meet EC requirements while 802.11 was the </a:t>
            </a:r>
            <a:r>
              <a:rPr lang="en-US" dirty="0"/>
              <a:t>only </a:t>
            </a:r>
            <a:r>
              <a:rPr lang="en-US" dirty="0" smtClean="0"/>
              <a:t>technology in the band</a:t>
            </a:r>
          </a:p>
          <a:p>
            <a:pPr lvl="1"/>
            <a:r>
              <a:rPr lang="en-US" dirty="0" smtClean="0"/>
              <a:t>The introduction of other technologies in compliance with 4.8.3.2 could severely disadvantage Wi-Fi</a:t>
            </a:r>
          </a:p>
          <a:p>
            <a:pPr lvl="2"/>
            <a:r>
              <a:rPr lang="en-US" dirty="0" err="1" smtClean="0"/>
              <a:t>CableLabs</a:t>
            </a:r>
            <a:r>
              <a:rPr lang="en-US" dirty="0" smtClean="0"/>
              <a:t>, Broadcom and WFA submitted simulations showing this</a:t>
            </a:r>
          </a:p>
          <a:p>
            <a:pPr lvl="2"/>
            <a:r>
              <a:rPr lang="en-US" dirty="0" smtClean="0"/>
              <a:t>Wi-Fi could virtually be excluded where v1.7.1 compliant devices operated</a:t>
            </a:r>
          </a:p>
          <a:p>
            <a:pPr lvl="1"/>
            <a:r>
              <a:rPr lang="en-US" dirty="0" smtClean="0"/>
              <a:t>Exponential backoff, the primary Wi-Fi to Wi-Fi coexistence mechanism not in the text</a:t>
            </a:r>
          </a:p>
          <a:p>
            <a:r>
              <a:rPr lang="en-US" dirty="0" smtClean="0"/>
              <a:t>New DFS test requirement, test uncertainties made approval of v1.7.x necessary at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6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LAA-LTE representation (Q/E/N)</a:t>
            </a:r>
          </a:p>
          <a:p>
            <a:pPr lvl="1" fontAlgn="auto" hangingPunct="0"/>
            <a:r>
              <a:rPr lang="en-GB" dirty="0"/>
              <a:t>Qualcomm (Jamshid </a:t>
            </a:r>
            <a:r>
              <a:rPr lang="en-GB" dirty="0" err="1"/>
              <a:t>Khun</a:t>
            </a:r>
            <a:r>
              <a:rPr lang="en-GB" dirty="0"/>
              <a:t> </a:t>
            </a:r>
            <a:r>
              <a:rPr lang="en-GB" dirty="0" err="1"/>
              <a:t>Jush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Ericsson (Enrico Brancaccio)</a:t>
            </a:r>
            <a:endParaRPr lang="en-US" dirty="0"/>
          </a:p>
          <a:p>
            <a:pPr lvl="1" fontAlgn="auto" hangingPunct="0"/>
            <a:r>
              <a:rPr lang="en-GB" dirty="0" smtClean="0"/>
              <a:t>Nokia Networks </a:t>
            </a:r>
            <a:r>
              <a:rPr lang="en-GB" dirty="0"/>
              <a:t>(</a:t>
            </a:r>
            <a:r>
              <a:rPr lang="en-GB" dirty="0" err="1"/>
              <a:t>Esa</a:t>
            </a:r>
            <a:r>
              <a:rPr lang="en-GB" dirty="0"/>
              <a:t> </a:t>
            </a:r>
            <a:r>
              <a:rPr lang="en-GB" dirty="0" err="1"/>
              <a:t>Barck</a:t>
            </a:r>
            <a:r>
              <a:rPr lang="en-GB" dirty="0" smtClean="0"/>
              <a:t>)</a:t>
            </a:r>
            <a:endParaRPr lang="en-US" dirty="0" smtClean="0"/>
          </a:p>
          <a:p>
            <a:r>
              <a:rPr lang="en-US" dirty="0" smtClean="0"/>
              <a:t>IEEE 802.11 representation</a:t>
            </a:r>
          </a:p>
          <a:p>
            <a:pPr lvl="1" fontAlgn="auto" hangingPunct="0"/>
            <a:r>
              <a:rPr lang="en-GB" dirty="0"/>
              <a:t>Broadcom (David </a:t>
            </a:r>
            <a:r>
              <a:rPr lang="en-GB" dirty="0" err="1"/>
              <a:t>Boldy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Cisco (Andrew Myles)</a:t>
            </a:r>
            <a:endParaRPr lang="en-US" dirty="0"/>
          </a:p>
          <a:p>
            <a:pPr lvl="1" fontAlgn="auto" hangingPunct="0"/>
            <a:r>
              <a:rPr lang="en-GB" dirty="0"/>
              <a:t>Wi-Fi Alliance (Octavian Popescu)</a:t>
            </a:r>
            <a:endParaRPr lang="en-US" dirty="0"/>
          </a:p>
          <a:p>
            <a:pPr lvl="1" fontAlgn="auto" hangingPunct="0"/>
            <a:r>
              <a:rPr lang="en-GB" dirty="0" err="1"/>
              <a:t>CableLabs</a:t>
            </a:r>
            <a:r>
              <a:rPr lang="en-GB" dirty="0"/>
              <a:t> (Volker </a:t>
            </a:r>
            <a:r>
              <a:rPr lang="en-GB" dirty="0" err="1"/>
              <a:t>Leisse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Microsoft (Scott Blue)</a:t>
            </a:r>
            <a:endParaRPr lang="en-US" dirty="0"/>
          </a:p>
          <a:p>
            <a:pPr lvl="1" fontAlgn="auto" hangingPunct="0"/>
            <a:r>
              <a:rPr lang="en-GB" dirty="0"/>
              <a:t>Mediatek (Rich Kennedy)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0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</a:t>
            </a:r>
          </a:p>
          <a:p>
            <a:pPr lvl="1"/>
            <a:r>
              <a:rPr lang="en-US" dirty="0" smtClean="0"/>
              <a:t>V1.7.1 leaves Wi-Fi vulnerable to unfair sharing</a:t>
            </a:r>
          </a:p>
          <a:p>
            <a:pPr lvl="1"/>
            <a:r>
              <a:rPr lang="en-US" dirty="0" smtClean="0"/>
              <a:t>Simulations by </a:t>
            </a:r>
            <a:r>
              <a:rPr lang="en-US" dirty="0" err="1" smtClean="0"/>
              <a:t>CableLabs</a:t>
            </a:r>
            <a:r>
              <a:rPr lang="en-US" dirty="0" smtClean="0"/>
              <a:t>, WFA and Broadcom clearly demonstrate this</a:t>
            </a:r>
          </a:p>
          <a:p>
            <a:pPr lvl="1"/>
            <a:r>
              <a:rPr lang="en-US" dirty="0" smtClean="0"/>
              <a:t>Although proposed changes to Paragraph 4.8.3.2 still need to be improved to ensure fair sharing, this first step is needed so that Q/E/N LAA-LTE planning is based on a fair approach, not v1.7.1</a:t>
            </a:r>
          </a:p>
          <a:p>
            <a:r>
              <a:rPr lang="en-US" dirty="0" smtClean="0"/>
              <a:t>Q/E/N</a:t>
            </a:r>
          </a:p>
          <a:p>
            <a:pPr lvl="1"/>
            <a:r>
              <a:rPr lang="en-US" dirty="0" smtClean="0"/>
              <a:t>No changes should be made until a final solution is available</a:t>
            </a:r>
          </a:p>
          <a:p>
            <a:pPr lvl="1"/>
            <a:r>
              <a:rPr lang="en-US" dirty="0" smtClean="0"/>
              <a:t>Not yet known what LAA-LTE is until their simulations are done, so how can IEEE 802.11 know they will be disadvantaged</a:t>
            </a:r>
          </a:p>
          <a:p>
            <a:pPr lvl="1"/>
            <a:r>
              <a:rPr lang="en-US" dirty="0" smtClean="0"/>
              <a:t>Keep v1.7.1 Paragraph 4.8.3.2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Inconsistencies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sz="1800" dirty="0" smtClean="0"/>
              <a:t>Q/E/N requested delays , but v1.8.1 with new DFS changes had to be approved at the end of this meeting</a:t>
            </a:r>
          </a:p>
          <a:p>
            <a:r>
              <a:rPr lang="en-US" sz="1800" dirty="0" smtClean="0"/>
              <a:t>Q/E/N </a:t>
            </a:r>
            <a:r>
              <a:rPr lang="en-US" sz="1800" dirty="0"/>
              <a:t>stated that LAA-LTE is not yet known, but news during the week indicated that one vendor started device fabrication, Ericsson and T-Mobile announced 2015 </a:t>
            </a:r>
            <a:r>
              <a:rPr lang="en-US" sz="1800" dirty="0" smtClean="0"/>
              <a:t>availability</a:t>
            </a:r>
          </a:p>
          <a:p>
            <a:pPr lvl="1"/>
            <a:r>
              <a:rPr lang="en-US" sz="1600" u="sng" dirty="0">
                <a:hlinkClick r:id="rId2"/>
              </a:rPr>
              <a:t>http://www.computerworld.com/article/2861352/ericsson-pushes-plan-to-send-wireless-apps-over-unlicensed-5ghz-spectrum.html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u="sng" dirty="0">
                <a:hlinkClick r:id="rId3"/>
              </a:rPr>
              <a:t>http://www.telecoms.com/314072/ericsson-adds-unlicensed-spectrum-support-to-small-cells/?</a:t>
            </a:r>
            <a:r>
              <a:rPr lang="en-US" sz="1600" u="sng" dirty="0" smtClean="0">
                <a:hlinkClick r:id="rId3"/>
              </a:rPr>
              <a:t>utm_source=rss&amp;utm_medium=rss&amp;utm_campaign=ericsson-adds-unlicensed-spectrum-support-to-small-cells</a:t>
            </a:r>
            <a:endParaRPr lang="en-US" sz="1600" dirty="0" smtClean="0"/>
          </a:p>
          <a:p>
            <a:r>
              <a:rPr lang="en-US" sz="1800" dirty="0" smtClean="0"/>
              <a:t>Q/E/N simulation introduced late in the week showed 802.11 advantage over v1.7.1, but utilized 802.11a at 16 Mbps, not 802.11ac at more typical data rates</a:t>
            </a:r>
          </a:p>
          <a:p>
            <a:r>
              <a:rPr lang="en-US" sz="1800" dirty="0" smtClean="0"/>
              <a:t>Q/E/N stated that their concerns were supported by eight EU regulators; all eight were identical in every way, including formatting and typos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5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UK regulator said Ofcom “…had </a:t>
            </a:r>
            <a:r>
              <a:rPr lang="en-US" dirty="0"/>
              <a:t>acted as a post box in this” so the comments were an echo of the companies active on the UK market (therefore stakeholders</a:t>
            </a:r>
            <a:r>
              <a:rPr lang="en-US" dirty="0" smtClean="0"/>
              <a:t>), </a:t>
            </a:r>
            <a:r>
              <a:rPr lang="en-US" dirty="0"/>
              <a:t>not necessarily reflecting the regulator’s </a:t>
            </a:r>
            <a:r>
              <a:rPr lang="en-US" dirty="0" smtClean="0"/>
              <a:t>views</a:t>
            </a:r>
          </a:p>
          <a:p>
            <a:r>
              <a:rPr lang="en-US" dirty="0" smtClean="0"/>
              <a:t>Q/E/N accused the Chair of “…all week blackmailing the group…” in response to his statement that if this was not decided, BRAN would not meet its requirement to have a new draft</a:t>
            </a:r>
          </a:p>
          <a:p>
            <a:r>
              <a:rPr lang="en-US" dirty="0" smtClean="0"/>
              <a:t>When Qualcomm denied that its representatives had been telling customers that LAA would “dominate the band”, one of those customers, Microsoft, rebutted the denial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1359</TotalTime>
  <Words>969</Words>
  <Application>Microsoft Office PowerPoint</Application>
  <PresentationFormat>Custom</PresentationFormat>
  <Paragraphs>126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Report from ETSI TC BRAN#81</vt:lpstr>
      <vt:lpstr>Abstract</vt:lpstr>
      <vt:lpstr>BRAN Agenda Items</vt:lpstr>
      <vt:lpstr>Summary</vt:lpstr>
      <vt:lpstr>Revision of EN 301 893</vt:lpstr>
      <vt:lpstr>The Players</vt:lpstr>
      <vt:lpstr>The Arguments</vt:lpstr>
      <vt:lpstr>The Inconsistencies</vt:lpstr>
      <vt:lpstr>Other Issues</vt:lpstr>
      <vt:lpstr>The Results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rkennedy1000@gmail.com</cp:lastModifiedBy>
  <cp:revision>25</cp:revision>
  <cp:lastPrinted>2014-11-08T20:15:38Z</cp:lastPrinted>
  <dcterms:created xsi:type="dcterms:W3CDTF">2014-10-30T17:06:39Z</dcterms:created>
  <dcterms:modified xsi:type="dcterms:W3CDTF">2015-01-12T17:46:49Z</dcterms:modified>
</cp:coreProperties>
</file>