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72" r:id="rId2"/>
    <p:sldId id="270" r:id="rId3"/>
    <p:sldId id="271" r:id="rId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708" autoAdjust="0"/>
  </p:normalViewPr>
  <p:slideViewPr>
    <p:cSldViewPr>
      <p:cViewPr varScale="1">
        <p:scale>
          <a:sx n="85" d="100"/>
          <a:sy n="85" d="100"/>
        </p:scale>
        <p:origin x="510" y="9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31-Mar-17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 Inc.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2017</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6944"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  </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802.18-16/0038r04</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hyperlink" Target="https://itroninc.webex.com/itroninc/j.php?MTID=mb709424efefb01b553b30ae2b346b29d" TargetMode="External"/><Relationship Id="rId2" Type="http://schemas.openxmlformats.org/officeDocument/2006/relationships/hyperlink" Target="https://itroninc.webex.com/itroninc/j.php?MTID=m287d1f721456d14c29d3d751a94f4575"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webex.com/pdf/tollfree_restrictions.pdf" TargetMode="External"/><Relationship Id="rId2" Type="http://schemas.openxmlformats.org/officeDocument/2006/relationships/hyperlink" Target="https://itroninc.webex.com/itroninc/globalcallin.php?serviceType=MC&amp;ED=515429677&amp;tollFree=1" TargetMode="External"/><Relationship Id="rId1" Type="http://schemas.openxmlformats.org/officeDocument/2006/relationships/slideLayout" Target="../slideLayouts/slideLayout1.xml"/><Relationship Id="rId4" Type="http://schemas.openxmlformats.org/officeDocument/2006/relationships/hyperlink" Target="https://help.webex.com/docs/DOC-541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5" name="Footer Placeholder 4"/>
          <p:cNvSpPr>
            <a:spLocks noGrp="1"/>
          </p:cNvSpPr>
          <p:nvPr>
            <p:ph type="ftr" idx="14"/>
          </p:nvPr>
        </p:nvSpPr>
        <p:spPr/>
        <p:txBody>
          <a:bodyPr/>
          <a:lstStyle/>
          <a:p>
            <a:r>
              <a:rPr lang="en-GB"/>
              <a:t>Jay Holcomb, Itron, Inc. </a:t>
            </a:r>
            <a:endParaRPr lang="en-GB" dirty="0"/>
          </a:p>
        </p:txBody>
      </p:sp>
      <p:sp>
        <p:nvSpPr>
          <p:cNvPr id="6" name="Date Placeholder 5"/>
          <p:cNvSpPr>
            <a:spLocks noGrp="1"/>
          </p:cNvSpPr>
          <p:nvPr>
            <p:ph type="dt" idx="15"/>
          </p:nvPr>
        </p:nvSpPr>
        <p:spPr/>
        <p:txBody>
          <a:bodyPr/>
          <a:lstStyle/>
          <a:p>
            <a:r>
              <a:rPr lang="en-US" dirty="0"/>
              <a:t>March 2017</a:t>
            </a:r>
            <a:endParaRPr lang="en-GB" dirty="0"/>
          </a:p>
        </p:txBody>
      </p:sp>
      <p:sp>
        <p:nvSpPr>
          <p:cNvPr id="7"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Call-In Info</a:t>
            </a:r>
            <a:endParaRPr lang="en-GB" dirty="0"/>
          </a:p>
        </p:txBody>
      </p:sp>
      <p:sp>
        <p:nvSpPr>
          <p:cNvPr id="8" name="Rectangle 2"/>
          <p:cNvSpPr txBox="1">
            <a:spLocks noChangeArrowheads="1"/>
          </p:cNvSpPr>
          <p:nvPr/>
        </p:nvSpPr>
        <p:spPr bwMode="auto">
          <a:xfrm>
            <a:off x="685800" y="1889125"/>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16 March, 2017</a:t>
            </a:r>
          </a:p>
        </p:txBody>
      </p:sp>
      <p:graphicFrame>
        <p:nvGraphicFramePr>
          <p:cNvPr id="9" name="Object 3"/>
          <p:cNvGraphicFramePr>
            <a:graphicFrameLocks noChangeAspect="1"/>
          </p:cNvGraphicFramePr>
          <p:nvPr>
            <p:extLst>
              <p:ext uri="{D42A27DB-BD31-4B8C-83A1-F6EECF244321}">
                <p14:modId xmlns:p14="http://schemas.microsoft.com/office/powerpoint/2010/main" val="1086476088"/>
              </p:ext>
            </p:extLst>
          </p:nvPr>
        </p:nvGraphicFramePr>
        <p:xfrm>
          <a:off x="520700" y="3606800"/>
          <a:ext cx="7937500" cy="2433103"/>
        </p:xfrm>
        <a:graphic>
          <a:graphicData uri="http://schemas.openxmlformats.org/presentationml/2006/ole">
            <mc:AlternateContent xmlns:mc="http://schemas.openxmlformats.org/markup-compatibility/2006">
              <mc:Choice xmlns:v="urn:schemas-microsoft-com:vml" Requires="v">
                <p:oleObj spid="_x0000_s4100" name="Document" r:id="rId3" imgW="8253286" imgH="2529818" progId="Word.Document.8">
                  <p:embed/>
                </p:oleObj>
              </mc:Choice>
              <mc:Fallback>
                <p:oleObj name="Document" r:id="rId3" imgW="8253286" imgH="2529818" progId="Word.Document.8">
                  <p:embed/>
                  <p:pic>
                    <p:nvPicPr>
                      <p:cNvPr id="0" name=""/>
                      <p:cNvPicPr>
                        <a:picLocks noChangeAspect="1" noChangeArrowheads="1"/>
                      </p:cNvPicPr>
                      <p:nvPr/>
                    </p:nvPicPr>
                    <p:blipFill>
                      <a:blip r:embed="rId4"/>
                      <a:srcRect/>
                      <a:stretch>
                        <a:fillRect/>
                      </a:stretch>
                    </p:blipFill>
                    <p:spPr bwMode="auto">
                      <a:xfrm>
                        <a:off x="520700" y="3606800"/>
                        <a:ext cx="7937500" cy="2433103"/>
                      </a:xfrm>
                      <a:prstGeom prst="rect">
                        <a:avLst/>
                      </a:prstGeom>
                      <a:noFill/>
                      <a:extLst/>
                    </p:spPr>
                  </p:pic>
                </p:oleObj>
              </mc:Fallback>
            </mc:AlternateContent>
          </a:graphicData>
        </a:graphic>
      </p:graphicFrame>
    </p:spTree>
    <p:extLst>
      <p:ext uri="{BB962C8B-B14F-4D97-AF65-F5344CB8AC3E}">
        <p14:creationId xmlns:p14="http://schemas.microsoft.com/office/powerpoint/2010/main" val="3469680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Jay Holcomb, Itron, Inc. </a:t>
            </a:r>
            <a:endParaRPr lang="en-GB" dirty="0"/>
          </a:p>
        </p:txBody>
      </p:sp>
      <p:sp>
        <p:nvSpPr>
          <p:cNvPr id="6" name="Date Placeholder 5"/>
          <p:cNvSpPr>
            <a:spLocks noGrp="1"/>
          </p:cNvSpPr>
          <p:nvPr>
            <p:ph type="dt" idx="15"/>
          </p:nvPr>
        </p:nvSpPr>
        <p:spPr/>
        <p:txBody>
          <a:bodyPr/>
          <a:lstStyle/>
          <a:p>
            <a:r>
              <a:rPr lang="en-US" dirty="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latin typeface="Times New Roman" charset="0"/>
              </a:rPr>
              <a:t>RR-TAG Call-In Info</a:t>
            </a:r>
            <a:endParaRPr lang="en-US" dirty="0"/>
          </a:p>
        </p:txBody>
      </p:sp>
      <p:sp>
        <p:nvSpPr>
          <p:cNvPr id="8" name="Content Placeholder 2"/>
          <p:cNvSpPr>
            <a:spLocks noGrp="1"/>
          </p:cNvSpPr>
          <p:nvPr>
            <p:ph idx="1"/>
          </p:nvPr>
        </p:nvSpPr>
        <p:spPr>
          <a:xfrm>
            <a:off x="696912" y="1666346"/>
            <a:ext cx="8016411" cy="4800600"/>
          </a:xfrm>
        </p:spPr>
        <p:txBody>
          <a:bodyPr/>
          <a:lstStyle/>
          <a:p>
            <a:r>
              <a:rPr lang="en-US" sz="2000" dirty="0"/>
              <a:t>Every Thursday, from Thursday, 16 March, 2017 to 31 August, 2017</a:t>
            </a:r>
          </a:p>
          <a:p>
            <a:r>
              <a:rPr lang="en-US" sz="1600" dirty="0"/>
              <a:t>11:30  |  Pacific Time (San Francisco, GMT-07:00)  |  1 </a:t>
            </a:r>
            <a:r>
              <a:rPr lang="en-US" sz="1600" dirty="0" err="1"/>
              <a:t>hr</a:t>
            </a:r>
            <a:r>
              <a:rPr lang="en-US" sz="1600" dirty="0"/>
              <a:t> </a:t>
            </a:r>
          </a:p>
          <a:p>
            <a:r>
              <a:rPr lang="en-US" sz="1600" dirty="0"/>
              <a:t>14:30  | Eastern Time </a:t>
            </a:r>
          </a:p>
          <a:p>
            <a:endParaRPr lang="en-US" sz="1600" u="sng" dirty="0">
              <a:hlinkClick r:id="rId2"/>
            </a:endParaRPr>
          </a:p>
          <a:p>
            <a:r>
              <a:rPr lang="en-US" u="sng" dirty="0">
                <a:hlinkClick r:id="rId3"/>
              </a:rPr>
              <a:t>Join WebEx meeting</a:t>
            </a:r>
            <a:r>
              <a:rPr lang="en-US" u="sng" dirty="0"/>
              <a:t> </a:t>
            </a:r>
            <a:r>
              <a:rPr lang="en-US" sz="1600" dirty="0"/>
              <a:t>  </a:t>
            </a:r>
          </a:p>
          <a:p>
            <a:r>
              <a:rPr lang="en-US" sz="1600" dirty="0">
                <a:hlinkClick r:id="rId3"/>
              </a:rPr>
              <a:t>https://itroninc.webex.com/itroninc/j.php?MTID=mb709424efefb01b553b30ae2b346b29d</a:t>
            </a:r>
            <a:r>
              <a:rPr lang="en-US" sz="1600" dirty="0"/>
              <a:t> </a:t>
            </a:r>
          </a:p>
          <a:p>
            <a:endParaRPr lang="en-US" sz="1600" dirty="0"/>
          </a:p>
          <a:p>
            <a:r>
              <a:rPr lang="en-US" sz="1600" dirty="0"/>
              <a:t>Meeting number (access code): </a:t>
            </a:r>
            <a:r>
              <a:rPr lang="en-US" sz="1600" dirty="0"/>
              <a:t>927 933 035 </a:t>
            </a:r>
          </a:p>
          <a:p>
            <a:r>
              <a:rPr lang="en-US" sz="1600" dirty="0"/>
              <a:t>Meeting password: RRTagmid17  (7782464317  from phone)</a:t>
            </a:r>
          </a:p>
          <a:p>
            <a:endParaRPr lang="en-US" sz="1600" dirty="0"/>
          </a:p>
          <a:p>
            <a:r>
              <a:rPr lang="en-US" sz="1600" dirty="0"/>
              <a:t>Join by phone  </a:t>
            </a:r>
          </a:p>
          <a:p>
            <a:r>
              <a:rPr lang="en-US" sz="1600" dirty="0"/>
              <a:t>+1-855-797-9485 US Toll free  </a:t>
            </a:r>
          </a:p>
          <a:p>
            <a:r>
              <a:rPr lang="en-US" sz="1600" dirty="0"/>
              <a:t>+1-415-655-0002 US Toll  </a:t>
            </a:r>
          </a:p>
          <a:p>
            <a:r>
              <a:rPr lang="en-US" sz="1600" dirty="0"/>
              <a:t>Access code: 	 </a:t>
            </a:r>
            <a:r>
              <a:rPr lang="en-US" sz="1600" dirty="0"/>
              <a:t>927 933 035 </a:t>
            </a:r>
            <a:endParaRPr lang="en-US" sz="1600" dirty="0"/>
          </a:p>
        </p:txBody>
      </p:sp>
    </p:spTree>
    <p:extLst>
      <p:ext uri="{BB962C8B-B14F-4D97-AF65-F5344CB8AC3E}">
        <p14:creationId xmlns:p14="http://schemas.microsoft.com/office/powerpoint/2010/main" val="1328669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Jay Holcomb, Itron, Inc. </a:t>
            </a:r>
            <a:endParaRPr lang="en-GB" dirty="0"/>
          </a:p>
        </p:txBody>
      </p:sp>
      <p:sp>
        <p:nvSpPr>
          <p:cNvPr id="6" name="Date Placeholder 5"/>
          <p:cNvSpPr>
            <a:spLocks noGrp="1"/>
          </p:cNvSpPr>
          <p:nvPr>
            <p:ph type="dt" idx="15"/>
          </p:nvPr>
        </p:nvSpPr>
        <p:spPr/>
        <p:txBody>
          <a:bodyPr/>
          <a:lstStyle/>
          <a:p>
            <a:r>
              <a:rPr lang="en-US" dirty="0"/>
              <a:t>March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latin typeface="Times New Roman" charset="0"/>
              </a:rPr>
              <a:t>RR-TAG Call-In Info – Cont.</a:t>
            </a:r>
            <a:endParaRPr lang="en-US" dirty="0"/>
          </a:p>
        </p:txBody>
      </p:sp>
      <p:sp>
        <p:nvSpPr>
          <p:cNvPr id="8" name="Content Placeholder 2"/>
          <p:cNvSpPr>
            <a:spLocks noGrp="1"/>
          </p:cNvSpPr>
          <p:nvPr>
            <p:ph idx="1"/>
          </p:nvPr>
        </p:nvSpPr>
        <p:spPr>
          <a:xfrm>
            <a:off x="685800" y="1830388"/>
            <a:ext cx="7770813" cy="4264025"/>
          </a:xfrm>
        </p:spPr>
        <p:txBody>
          <a:bodyPr/>
          <a:lstStyle/>
          <a:p>
            <a:r>
              <a:rPr lang="en-US" u="sng" dirty="0">
                <a:hlinkClick r:id="rId2"/>
              </a:rPr>
              <a:t>Global call-in numbers</a:t>
            </a:r>
            <a:r>
              <a:rPr lang="en-US" dirty="0"/>
              <a:t>  |  </a:t>
            </a:r>
            <a:r>
              <a:rPr lang="en-US" u="sng" dirty="0">
                <a:hlinkClick r:id="rId3"/>
              </a:rPr>
              <a:t>Toll-free calling restrictions</a:t>
            </a:r>
            <a:r>
              <a:rPr lang="en-US" dirty="0"/>
              <a:t>   </a:t>
            </a:r>
            <a:br>
              <a:rPr lang="en-US" dirty="0"/>
            </a:br>
            <a:r>
              <a:rPr lang="en-US" dirty="0"/>
              <a:t>  </a:t>
            </a:r>
            <a:br>
              <a:rPr lang="en-US" dirty="0"/>
            </a:br>
            <a:r>
              <a:rPr lang="en-US" u="sng" dirty="0">
                <a:hlinkClick r:id="rId4"/>
              </a:rPr>
              <a:t>Can't join the meeting?</a:t>
            </a:r>
            <a:r>
              <a:rPr lang="en-US" dirty="0"/>
              <a:t> </a:t>
            </a:r>
          </a:p>
          <a:p>
            <a:endParaRPr lang="en-US" sz="1600" dirty="0"/>
          </a:p>
          <a:p>
            <a:r>
              <a:rPr lang="en-US" sz="16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p:txBody>
      </p:sp>
    </p:spTree>
    <p:extLst>
      <p:ext uri="{BB962C8B-B14F-4D97-AF65-F5344CB8AC3E}">
        <p14:creationId xmlns:p14="http://schemas.microsoft.com/office/powerpoint/2010/main" val="31260194"/>
      </p:ext>
    </p:extLst>
  </p:cSld>
  <p:clrMapOvr>
    <a:masterClrMapping/>
  </p:clrMapOvr>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413</TotalTime>
  <Words>70</Words>
  <Application>Microsoft Office PowerPoint</Application>
  <PresentationFormat>On-screen Show (4:3)</PresentationFormat>
  <Paragraphs>30</Paragraphs>
  <Slides>3</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8" baseType="lpstr">
      <vt:lpstr>Arial Unicode MS</vt:lpstr>
      <vt:lpstr>MS Gothic</vt:lpstr>
      <vt:lpstr>Times New Roman</vt:lpstr>
      <vt:lpstr>Office Theme</vt:lpstr>
      <vt:lpstr>Document</vt:lpstr>
      <vt:lpstr>IEEE 802.18 RR-TAG Teleconference Call-In Info</vt:lpstr>
      <vt:lpstr>RR-TAG Call-In Info</vt:lpstr>
      <vt:lpstr>RR-TAG Call-In Info – Cont.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41</cp:revision>
  <cp:lastPrinted>1601-01-01T00:00:00Z</cp:lastPrinted>
  <dcterms:created xsi:type="dcterms:W3CDTF">2016-03-03T14:54:45Z</dcterms:created>
  <dcterms:modified xsi:type="dcterms:W3CDTF">2017-03-31T20:09:33Z</dcterms:modified>
</cp:coreProperties>
</file>