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9" r:id="rId3"/>
    <p:sldId id="27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8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802.18-17/0062r0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Closing Report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2017-03-17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mentor.ieee.org/802.18/dcn/17/18-17-0048-03-0000-vancouver-meeting-agenda-march-2017.pptx</a:t>
            </a:r>
          </a:p>
          <a:p>
            <a:r>
              <a:rPr lang="en-US" sz="1800" dirty="0">
                <a:hlinkClick r:id="rId2"/>
              </a:rPr>
              <a:t>https://mentor.ieee.org/802.18/dcn/17/18-17-0039-03-0000-proposed-ieee-802-response-to-canada-ised-consultation.docx</a:t>
            </a:r>
            <a:endParaRPr lang="en-US" sz="1800" dirty="0" smtClean="0">
              <a:hlinkClick r:id="rId2"/>
            </a:endParaRP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://mentor.ieee.org/802.18/dcn/17/18-17-0056-00-0000-liaison-statement-to-wp5a.docx</a:t>
            </a:r>
            <a:endParaRPr lang="en-US" sz="1800" dirty="0"/>
          </a:p>
          <a:p>
            <a:r>
              <a:rPr lang="en-US" sz="1800" dirty="0">
                <a:hlinkClick r:id="rId3"/>
              </a:rPr>
              <a:t>https://mentor.ieee.org/802.18/dcn/17/18-17-0055-00-0000-itu-r-wp5a-mobile-draft-report.docx</a:t>
            </a:r>
            <a:endParaRPr lang="en-US" sz="1800" dirty="0"/>
          </a:p>
          <a:p>
            <a:r>
              <a:rPr lang="en-US" sz="1800" dirty="0">
                <a:hlinkClick r:id="rId4"/>
              </a:rPr>
              <a:t>https://mentor.ieee.org/802.18/dcn/17/18-17-0057-00-0000-liaison-statement-to-wp5c.docx</a:t>
            </a:r>
            <a:endParaRPr lang="en-US" sz="1800" dirty="0"/>
          </a:p>
          <a:p>
            <a:r>
              <a:rPr lang="en-US" sz="1800" dirty="0">
                <a:hlinkClick r:id="rId5"/>
              </a:rPr>
              <a:t>https://mentor.ieee.org/802.18/dcn/17/18-17-0054-00-0000-itu-r-wp5c-fixed-draft-report.docx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6"/>
              </a:rPr>
              <a:t>https://mentor.ieee.org/802.18/dcn/17/18-17-0060-00-0000-liaison-statement-to-wp5a-m-2003.docx</a:t>
            </a:r>
            <a:r>
              <a:rPr lang="en-US" sz="1800" dirty="0"/>
              <a:t> </a:t>
            </a:r>
          </a:p>
          <a:p>
            <a:r>
              <a:rPr lang="en-US" sz="1800" dirty="0">
                <a:hlinkClick r:id="rId7"/>
              </a:rPr>
              <a:t>https://mentor.ieee.org/802.18/dcn/17/18-17-0059-01-0000-proposed-updates-to-annex-17-to-document-5a-298-e-from-802.docx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is the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closing report for the March Plenary in Vancouver.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ISED (Canada) 5150-5250 MHz </a:t>
            </a:r>
            <a:r>
              <a:rPr lang="en-US" altLang="en-US" dirty="0" smtClean="0"/>
              <a:t>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ITU-R WP5A and WP5C liaisons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802.15.3e ITU-R WP5A liaison</a:t>
            </a:r>
            <a:endParaRPr lang="en-US" alt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Ofcom 5.8 GHz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Advancing the 6 GHz effort in the US and </a:t>
            </a:r>
            <a:r>
              <a:rPr lang="en-US" altLang="en-US" dirty="0" smtClean="0"/>
              <a:t>EU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2000" dirty="0" smtClean="0"/>
              <a:t>Approved ISED consultation response</a:t>
            </a:r>
          </a:p>
          <a:p>
            <a:r>
              <a:rPr lang="en-US" sz="2000" dirty="0" smtClean="0"/>
              <a:t>Approved two Terahertz liaisons</a:t>
            </a:r>
          </a:p>
          <a:p>
            <a:pPr lvl="1"/>
            <a:r>
              <a:rPr lang="en-US" sz="1800" dirty="0" smtClean="0"/>
              <a:t>Updates for draft Recommendation – “Technical </a:t>
            </a:r>
            <a:r>
              <a:rPr lang="en-US" sz="1800" dirty="0"/>
              <a:t>and operational characteristics of the land mobile service applications operating in the frequency range 275-450 </a:t>
            </a:r>
            <a:r>
              <a:rPr lang="en-US" sz="1800" dirty="0" smtClean="0"/>
              <a:t>GHz”, and “</a:t>
            </a:r>
            <a:r>
              <a:rPr lang="en-GB" sz="1800" dirty="0" smtClean="0"/>
              <a:t>Technical </a:t>
            </a:r>
            <a:r>
              <a:rPr lang="en-GB" sz="1800" dirty="0"/>
              <a:t>and operational characteristics and applications of the point-to-point fixed service applications operating in the frequency range 275-450 </a:t>
            </a:r>
            <a:r>
              <a:rPr lang="en-GB" sz="1800" dirty="0" smtClean="0"/>
              <a:t>GHz</a:t>
            </a:r>
            <a:r>
              <a:rPr lang="en-US" sz="1800" dirty="0" smtClean="0"/>
              <a:t>” </a:t>
            </a:r>
          </a:p>
          <a:p>
            <a:r>
              <a:rPr lang="en-US" sz="2000" dirty="0" smtClean="0"/>
              <a:t>Approved an 802.15.3e liaison </a:t>
            </a:r>
          </a:p>
          <a:p>
            <a:pPr lvl="1"/>
            <a:r>
              <a:rPr lang="en-US" sz="1800" dirty="0" smtClean="0"/>
              <a:t>Updates for ITU-R Recommendation M.2003-1 (2015) – “</a:t>
            </a:r>
            <a:r>
              <a:rPr lang="en-GB" sz="1800" dirty="0" smtClean="0"/>
              <a:t>Multiple </a:t>
            </a:r>
            <a:r>
              <a:rPr lang="en-GB" sz="1800" dirty="0"/>
              <a:t>Gigabit Wireless Systems in frequencies around 60 </a:t>
            </a:r>
            <a:r>
              <a:rPr lang="en-GB" sz="1800" dirty="0" smtClean="0"/>
              <a:t>GHz”</a:t>
            </a:r>
          </a:p>
          <a:p>
            <a:r>
              <a:rPr lang="en-GB" sz="2000" dirty="0" smtClean="0"/>
              <a:t>Discussed current global regulatory status</a:t>
            </a:r>
          </a:p>
          <a:p>
            <a:r>
              <a:rPr lang="en-GB" sz="2000" dirty="0" smtClean="0"/>
              <a:t>Discussed upcoming work:</a:t>
            </a:r>
          </a:p>
          <a:p>
            <a:pPr lvl="1"/>
            <a:r>
              <a:rPr lang="en-GB" sz="1800" dirty="0" smtClean="0"/>
              <a:t>Ofcom 5.8 GHz proposal</a:t>
            </a:r>
          </a:p>
          <a:p>
            <a:pPr lvl="1"/>
            <a:r>
              <a:rPr lang="en-GB" sz="1800" dirty="0" smtClean="0"/>
              <a:t>6 GHz unlicensed sharing efforts in the US and EU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WP5A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WP5A </a:t>
            </a:r>
            <a:r>
              <a:rPr lang="en-GB" sz="2400" dirty="0"/>
              <a:t>LS </a:t>
            </a:r>
            <a:r>
              <a:rPr lang="en-GB" sz="2400" dirty="0" smtClean="0"/>
              <a:t>request for </a:t>
            </a:r>
            <a:r>
              <a:rPr lang="en-GB" sz="2400" dirty="0"/>
              <a:t>information on </a:t>
            </a:r>
            <a:r>
              <a:rPr lang="en-GB" sz="2400" dirty="0" smtClean="0"/>
              <a:t>technical </a:t>
            </a:r>
            <a:r>
              <a:rPr lang="en-GB" sz="2400" dirty="0"/>
              <a:t>and operational characteristics for systems in the frequency range 275 to 450 GHz (IEEE 802.18-16-0012-02-0000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This document, with its cover letter provides edits for Annex 29 to WP5A Chairman’s Report: “Working document towards a preliminary view, Report ITU-R M.[300GHZ_MS_CHAR]”</a:t>
            </a:r>
          </a:p>
          <a:p>
            <a:pPr lvl="1"/>
            <a:r>
              <a:rPr lang="en-GB" sz="2000" dirty="0" smtClean="0"/>
              <a:t>Cover letter: 18-17/56r0</a:t>
            </a:r>
          </a:p>
          <a:p>
            <a:pPr lvl="1"/>
            <a:r>
              <a:rPr lang="en-GB" sz="2000" dirty="0" smtClean="0"/>
              <a:t>Response: 18-17/55r0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9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WP5C </a:t>
            </a:r>
            <a:r>
              <a:rPr lang="en-GB" sz="2400" dirty="0"/>
              <a:t>LS </a:t>
            </a:r>
            <a:r>
              <a:rPr lang="en-GB" sz="2400" dirty="0" smtClean="0"/>
              <a:t>request for information on technical </a:t>
            </a:r>
            <a:r>
              <a:rPr lang="en-GB" sz="2400" dirty="0"/>
              <a:t>and operational characteristics for systems in the frequency range 275 to 450 GHz (IEEE 802.18-16-0016-00-0000)</a:t>
            </a:r>
            <a:endParaRPr lang="en-GB" sz="2400" dirty="0" smtClean="0"/>
          </a:p>
          <a:p>
            <a:r>
              <a:rPr lang="en-GB" sz="2400" dirty="0" smtClean="0"/>
              <a:t>This document, with its cover letter provides edits for </a:t>
            </a:r>
            <a:r>
              <a:rPr lang="en-US" sz="2400" dirty="0"/>
              <a:t>Annex 3 to Working Party 5C Chairman's Report </a:t>
            </a:r>
            <a:r>
              <a:rPr lang="en-US" sz="2400" dirty="0" smtClean="0"/>
              <a:t>“</a:t>
            </a:r>
            <a:r>
              <a:rPr lang="en-GB" sz="2400" dirty="0" smtClean="0"/>
              <a:t>Working document towards a preliminary new draft report ITU-R F.[</a:t>
            </a:r>
            <a:r>
              <a:rPr lang="en-GB" sz="2400" dirty="0"/>
              <a:t>300GHz_FS_CHAR</a:t>
            </a:r>
            <a:r>
              <a:rPr lang="en-GB" sz="2400" dirty="0" smtClean="0"/>
              <a:t>]”</a:t>
            </a:r>
          </a:p>
          <a:p>
            <a:pPr lvl="1"/>
            <a:r>
              <a:rPr lang="en-GB" sz="2000" dirty="0" smtClean="0"/>
              <a:t>Cover letter: 18-17/57r0</a:t>
            </a:r>
          </a:p>
          <a:p>
            <a:pPr lvl="1"/>
            <a:r>
              <a:rPr lang="en-GB" sz="2000" dirty="0" smtClean="0"/>
              <a:t>Response: 18-17/54r0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4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Terahertz Liaisons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18-17/54r0 and its cover letter in 18-17/57r0, and 18-17/55r0 and its cover letter in 18-17/56r0 as our responses to ITU-R WP5C and WP5A liaisons respectively, and forward to the IEEE 802 EC for their </a:t>
            </a:r>
            <a:r>
              <a:rPr lang="en-US" sz="2000" dirty="0" smtClean="0"/>
              <a:t>approval</a:t>
            </a:r>
            <a:r>
              <a:rPr lang="en-US" sz="2000" b="1" dirty="0" smtClean="0"/>
              <a:t>, </a:t>
            </a:r>
            <a:r>
              <a:rPr lang="en-US" sz="2000" dirty="0" smtClean="0"/>
              <a:t>granting 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</a:t>
            </a:r>
            <a:r>
              <a:rPr lang="en-US" sz="2000" dirty="0" smtClean="0"/>
              <a:t>the appropriate WPs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77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ITU-R WP5A liaison </a:t>
            </a:r>
            <a:r>
              <a:rPr lang="en-GB" sz="2400" dirty="0" smtClean="0"/>
              <a:t>in </a:t>
            </a:r>
            <a:r>
              <a:rPr lang="en-GB" sz="2400" dirty="0"/>
              <a:t>support of high rate proximity communications (HRCP) </a:t>
            </a:r>
            <a:r>
              <a:rPr lang="en-GB" sz="2400" dirty="0" smtClean="0"/>
              <a:t>IEEE </a:t>
            </a:r>
            <a:r>
              <a:rPr lang="en-GB" sz="2400" dirty="0" err="1" smtClean="0"/>
              <a:t>Std</a:t>
            </a:r>
            <a:r>
              <a:rPr lang="en-GB" sz="2400" dirty="0" smtClean="0"/>
              <a:t> 802.18.3e-2017 (18-17-0010-00-0000)</a:t>
            </a:r>
          </a:p>
          <a:p>
            <a:r>
              <a:rPr lang="en-GB" sz="2400" dirty="0" smtClean="0"/>
              <a:t>This document with its cover letter provides edits for </a:t>
            </a:r>
            <a:r>
              <a:rPr lang="en-GB" sz="2400" dirty="0"/>
              <a:t>Annex 17 to Working Party 5A Chairman’s </a:t>
            </a:r>
            <a:r>
              <a:rPr lang="en-GB" sz="2400" dirty="0" smtClean="0"/>
              <a:t>Report “</a:t>
            </a:r>
            <a:r>
              <a:rPr lang="en-US" sz="2400" dirty="0"/>
              <a:t>Working document toward a preliminary draft </a:t>
            </a:r>
            <a:br>
              <a:rPr lang="en-US" sz="2400" dirty="0"/>
            </a:br>
            <a:r>
              <a:rPr lang="en-US" sz="2400" dirty="0"/>
              <a:t>revision of RECOMMENDATION ITU-R </a:t>
            </a:r>
            <a:r>
              <a:rPr lang="en-US" sz="2400" dirty="0" smtClean="0"/>
              <a:t>M.2003-1”</a:t>
            </a:r>
          </a:p>
          <a:p>
            <a:pPr lvl="1"/>
            <a:r>
              <a:rPr lang="en-US" sz="2000" dirty="0" smtClean="0"/>
              <a:t>Cover letter: 18-17/60r0</a:t>
            </a:r>
          </a:p>
          <a:p>
            <a:pPr lvl="1"/>
            <a:r>
              <a:rPr lang="en-US" sz="2000" dirty="0" smtClean="0"/>
              <a:t>Response: 18-17/59r1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377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M.2003 Revisions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18-17/59r1 and its cover letter in 18-17/60r0 as </a:t>
            </a:r>
            <a:r>
              <a:rPr lang="en-US" sz="2000" dirty="0"/>
              <a:t>our </a:t>
            </a:r>
            <a:r>
              <a:rPr lang="en-GB" sz="2000" dirty="0"/>
              <a:t>proposed update to Annex 17 of Document 5A/298-E (M.2003) in </a:t>
            </a:r>
            <a:r>
              <a:rPr lang="en-US" sz="2000" dirty="0"/>
              <a:t>response to the ITU-R WP5A liaison</a:t>
            </a:r>
            <a:r>
              <a:rPr lang="en-US" sz="2000" dirty="0" smtClean="0"/>
              <a:t>,</a:t>
            </a:r>
            <a:r>
              <a:rPr lang="en-US" sz="2000" dirty="0"/>
              <a:t> granting the Technical Liaison to ITU-R and IEEE LMSC chair (or his delegate) editorial license</a:t>
            </a:r>
            <a:r>
              <a:rPr lang="en-US" sz="2000" dirty="0" smtClean="0"/>
              <a:t>, and </a:t>
            </a:r>
            <a:r>
              <a:rPr lang="en-US" sz="2000" dirty="0"/>
              <a:t>submittal </a:t>
            </a:r>
            <a:r>
              <a:rPr lang="en-US" sz="2000" dirty="0" smtClean="0"/>
              <a:t>to ITU-R WP5A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endParaRPr lang="en-US" sz="2000" dirty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10/0/1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538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37819</TotalTime>
  <Words>564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Closing Report</vt:lpstr>
      <vt:lpstr>Overview</vt:lpstr>
      <vt:lpstr>Agenda</vt:lpstr>
      <vt:lpstr>Actions</vt:lpstr>
      <vt:lpstr>802.15 IGthz WP5A Motion</vt:lpstr>
      <vt:lpstr>802.15 IGthz WP5C Motion</vt:lpstr>
      <vt:lpstr>Motion: ITU-R Terahertz Liaisons</vt:lpstr>
      <vt:lpstr>802.15.3e Motion</vt:lpstr>
      <vt:lpstr>Motion: ITU-R M.2003 Revisions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1245</cp:revision>
  <cp:lastPrinted>1998-02-10T13:28:06Z</cp:lastPrinted>
  <dcterms:created xsi:type="dcterms:W3CDTF">2009-04-21T18:18:19Z</dcterms:created>
  <dcterms:modified xsi:type="dcterms:W3CDTF">2017-03-17T14:03:44Z</dcterms:modified>
</cp:coreProperties>
</file>