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59" r:id="rId6"/>
    <p:sldId id="260" r:id="rId7"/>
    <p:sldId id="261" r:id="rId8"/>
    <p:sldId id="26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8" d="100"/>
          <a:sy n="98" d="100"/>
        </p:scale>
        <p:origin x="132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smtClean="0"/>
              <a:t>May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7" name="Slide Number Placeholder 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802.18-17/0073r0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a:t>
            </a:r>
            <a:r>
              <a:rPr lang="en-US" dirty="0" smtClean="0">
                <a:latin typeface="Times New Roman" charset="0"/>
              </a:rPr>
              <a:t>802.18</a:t>
            </a:r>
            <a:r>
              <a:rPr lang="en-US" dirty="0">
                <a:latin typeface="Times New Roman" charset="0"/>
              </a:rPr>
              <a:t/>
            </a:r>
            <a:br>
              <a:rPr lang="en-US" dirty="0">
                <a:latin typeface="Times New Roman" charset="0"/>
              </a:rPr>
            </a:br>
            <a:r>
              <a:rPr lang="en-US" sz="2800" dirty="0" smtClean="0">
                <a:cs typeface="Arial" panose="020B0604020202020204" pitchFamily="34" charset="0"/>
              </a:rPr>
              <a:t>Draft Perspectives on </a:t>
            </a:r>
            <a:r>
              <a:rPr lang="en-US" sz="2800" dirty="0">
                <a:cs typeface="Arial" panose="020B0604020202020204" pitchFamily="34" charset="0"/>
              </a:rPr>
              <a:t>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a:t>
            </a:r>
            <a:endParaRPr lang="en-GB" sz="2000" b="0" dirty="0"/>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30985070"/>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49"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IEEE 802 has been asked by some developing country regulators for our position on </a:t>
            </a:r>
            <a:r>
              <a:rPr lang="en-US" dirty="0" smtClean="0"/>
              <a:t>certain</a:t>
            </a:r>
            <a:r>
              <a:rPr lang="en-US" dirty="0" smtClean="0"/>
              <a:t> </a:t>
            </a:r>
            <a:r>
              <a:rPr lang="en-US" dirty="0" smtClean="0"/>
              <a:t>WRC-19 Agenda Items</a:t>
            </a:r>
          </a:p>
          <a:p>
            <a:pPr>
              <a:buFont typeface="Arial" panose="020B0604020202020204" pitchFamily="34" charset="0"/>
              <a:buChar char="•"/>
            </a:pPr>
            <a:r>
              <a:rPr lang="en-US" dirty="0" smtClean="0"/>
              <a:t>This document provides </a:t>
            </a:r>
            <a:r>
              <a:rPr lang="en-US" dirty="0" smtClean="0"/>
              <a:t>initial draft viewpoints </a:t>
            </a:r>
            <a:r>
              <a:rPr lang="en-US" dirty="0" smtClean="0"/>
              <a:t>for the agenda items that relate to IEEE 802 standards </a:t>
            </a:r>
            <a:endParaRPr lang="en-US" dirty="0"/>
          </a:p>
        </p:txBody>
      </p:sp>
      <p:sp>
        <p:nvSpPr>
          <p:cNvPr id="4" name="Date Placeholder 3"/>
          <p:cNvSpPr>
            <a:spLocks noGrp="1"/>
          </p:cNvSpPr>
          <p:nvPr>
            <p:ph type="dt" idx="10"/>
          </p:nvPr>
        </p:nvSpPr>
        <p:spPr/>
        <p:txBody>
          <a:bodyPr/>
          <a:lstStyle/>
          <a:p>
            <a:r>
              <a:rPr lang="en-US" smtClean="0"/>
              <a:t>May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1.12 </a:t>
            </a:r>
            <a:r>
              <a:rPr lang="en-US" dirty="0" smtClean="0">
                <a:latin typeface="Arial" panose="020B0604020202020204" pitchFamily="34" charset="0"/>
                <a:cs typeface="Arial" panose="020B0604020202020204" pitchFamily="34" charset="0"/>
              </a:rPr>
              <a:t>ITS Harmonization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5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a:buFont typeface="Arial" panose="020B0604020202020204" pitchFamily="34" charset="0"/>
              <a:buChar char="•"/>
            </a:pPr>
            <a:r>
              <a:rPr lang="en-US" sz="1500" dirty="0"/>
              <a:t>IEEE 802.11 has provided the wireless standard </a:t>
            </a:r>
            <a:r>
              <a:rPr lang="en-US" sz="1500" dirty="0" smtClean="0"/>
              <a:t>(IEEE </a:t>
            </a:r>
            <a:r>
              <a:rPr lang="en-US" sz="1500" dirty="0" err="1"/>
              <a:t>S</a:t>
            </a:r>
            <a:r>
              <a:rPr lang="en-US" sz="1500" dirty="0" err="1" smtClean="0"/>
              <a:t>td</a:t>
            </a:r>
            <a:r>
              <a:rPr lang="en-US" sz="1500" dirty="0" smtClean="0"/>
              <a:t> 802.11p-2010) </a:t>
            </a:r>
            <a:r>
              <a:rPr lang="en-US" sz="1500" dirty="0"/>
              <a:t>that is the basis for much of the </a:t>
            </a:r>
            <a:r>
              <a:rPr lang="en-US" sz="1500" dirty="0" smtClean="0"/>
              <a:t>Intelligent Transport Systems (ITS) Vehicle-to-Vehicle (V2V) </a:t>
            </a:r>
            <a:r>
              <a:rPr lang="en-US" sz="1500" dirty="0"/>
              <a:t>and </a:t>
            </a:r>
            <a:r>
              <a:rPr lang="en-US" sz="1500" dirty="0" smtClean="0"/>
              <a:t>Vehicle-to-Infrastructure (V2I) technologies. </a:t>
            </a:r>
            <a:r>
              <a:rPr lang="en-US" sz="1500" dirty="0"/>
              <a:t>We believe that this technology, that is successful because of its spectrum sharing mechanisms, is capable of sharing the </a:t>
            </a:r>
            <a:r>
              <a:rPr lang="en-US" sz="1500" dirty="0" smtClean="0"/>
              <a:t>5850-5925 </a:t>
            </a:r>
            <a:r>
              <a:rPr lang="en-US" sz="1500" dirty="0"/>
              <a:t>MHz band with other unlicensed applications. We also understand that global harmonization of the technology is a noble effort that would enable technology improvements and cost reductions to better address rapid adoption to meet the ITS safety goals</a:t>
            </a:r>
            <a:r>
              <a:rPr lang="en-US" sz="1500" dirty="0" smtClean="0"/>
              <a:t>.</a:t>
            </a:r>
            <a:endParaRPr lang="en-US" sz="1500" dirty="0"/>
          </a:p>
        </p:txBody>
      </p:sp>
    </p:spTree>
    <p:extLst>
      <p:ext uri="{BB962C8B-B14F-4D97-AF65-F5344CB8AC3E}">
        <p14:creationId xmlns:p14="http://schemas.microsoft.com/office/powerpoint/2010/main" val="2875488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1.13 </a:t>
            </a:r>
            <a:r>
              <a:rPr lang="en-US" dirty="0" smtClean="0">
                <a:latin typeface="Arial" panose="020B0604020202020204" pitchFamily="34" charset="0"/>
                <a:cs typeface="Arial" panose="020B0604020202020204" pitchFamily="34" charset="0"/>
              </a:rPr>
              <a:t>IMT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400" dirty="0"/>
              <a:t>IEEE 802 </a:t>
            </a:r>
            <a:r>
              <a:rPr lang="en-US" sz="1600" dirty="0" smtClean="0"/>
              <a:t>believes that WRC19 should consider </a:t>
            </a:r>
            <a:r>
              <a:rPr lang="en-US" sz="1600" dirty="0"/>
              <a:t>possible identification of a number of bands including 66-76 GHz </a:t>
            </a:r>
            <a:r>
              <a:rPr lang="en-US" sz="1600" dirty="0" smtClean="0"/>
              <a:t>for </a:t>
            </a:r>
            <a:r>
              <a:rPr lang="en-US" sz="1600" dirty="0"/>
              <a:t>IMT. On July 14, 2016, FCC published a Report and Order and Further Notice of Proposed Rulemaking (FCC 16-89) to adopt 64-71 GHz band for License Exempt </a:t>
            </a:r>
            <a:r>
              <a:rPr lang="en-US" sz="1600" dirty="0" smtClean="0"/>
              <a:t>operation, and we believe that IMT will benefit from global harmonization of </a:t>
            </a:r>
            <a:r>
              <a:rPr lang="en-US" sz="1600" smtClean="0"/>
              <a:t>these bands.</a:t>
            </a:r>
            <a:endParaRPr lang="en-US" sz="1600" dirty="0"/>
          </a:p>
          <a:p>
            <a:pPr>
              <a:buFont typeface="Arial" panose="020B0604020202020204" pitchFamily="34" charset="0"/>
              <a:buChar char="•"/>
            </a:pPr>
            <a:endParaRPr lang="en-US" dirty="0">
              <a:solidFill>
                <a:schemeClr val="accent6">
                  <a:lumMod val="75000"/>
                </a:schemeClr>
              </a:solidFill>
            </a:endParaRPr>
          </a:p>
        </p:txBody>
      </p:sp>
    </p:spTree>
    <p:extLst>
      <p:ext uri="{BB962C8B-B14F-4D97-AF65-F5344CB8AC3E}">
        <p14:creationId xmlns:p14="http://schemas.microsoft.com/office/powerpoint/2010/main" val="765927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1.14 </a:t>
            </a:r>
            <a:r>
              <a:rPr lang="en-US" dirty="0" smtClean="0">
                <a:latin typeface="Arial" panose="020B0604020202020204" pitchFamily="34" charset="0"/>
                <a:cs typeface="Arial" panose="020B0604020202020204" pitchFamily="34" charset="0"/>
              </a:rPr>
              <a:t>HAPS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500" dirty="0">
                <a:solidFill>
                  <a:schemeClr val="accent6">
                    <a:lumMod val="75000"/>
                  </a:schemeClr>
                </a:solidFill>
              </a:rPr>
              <a:t>to consider, on the basis of ITU-R studies in accordance with Resolution COM6/21 (WRC-15), appropriate regulatory actions for high-altitude platform stations (HAPS), within existing fixed-service allocations;</a:t>
            </a:r>
          </a:p>
          <a:p>
            <a:pPr>
              <a:buFont typeface="Arial" panose="020B0604020202020204" pitchFamily="34" charset="0"/>
              <a:buChar char="•"/>
            </a:pPr>
            <a:r>
              <a:rPr lang="en-US" sz="1500" dirty="0"/>
              <a:t>IEEE 802 has no position on this technology as it is not based on any 802 standards.</a:t>
            </a:r>
          </a:p>
        </p:txBody>
      </p:sp>
    </p:spTree>
    <p:extLst>
      <p:ext uri="{BB962C8B-B14F-4D97-AF65-F5344CB8AC3E}">
        <p14:creationId xmlns:p14="http://schemas.microsoft.com/office/powerpoint/2010/main" val="1728810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1.15 </a:t>
            </a:r>
            <a:r>
              <a:rPr lang="en-US" dirty="0" smtClean="0">
                <a:latin typeface="Arial" panose="020B0604020202020204" pitchFamily="34" charset="0"/>
                <a:cs typeface="Arial" panose="020B0604020202020204" pitchFamily="34" charset="0"/>
              </a:rPr>
              <a:t>275 GHz</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15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a:buFont typeface="Arial" panose="020B0604020202020204" pitchFamily="34" charset="0"/>
              <a:buChar char="•"/>
            </a:pPr>
            <a:r>
              <a:rPr lang="en-US" sz="1500" dirty="0" smtClean="0"/>
              <a:t>IEEE </a:t>
            </a:r>
            <a:r>
              <a:rPr lang="en-US" sz="1500" dirty="0"/>
              <a:t>P802.15.3d </a:t>
            </a:r>
            <a:r>
              <a:rPr lang="en-US" sz="1500" dirty="0" smtClean="0"/>
              <a:t>is a draft standard, </a:t>
            </a:r>
            <a:r>
              <a:rPr lang="en-US" sz="1500" dirty="0"/>
              <a:t>currently in the balloting process and expected to be published in the beginning of 2018. This new standard </a:t>
            </a:r>
            <a:r>
              <a:rPr lang="en-US" sz="1500" dirty="0" smtClean="0"/>
              <a:t>will target </a:t>
            </a:r>
            <a:r>
              <a:rPr lang="en-US" sz="1500" dirty="0"/>
              <a:t>point-to-point links in the frequency range of 252 to 325 GHz with data rates ranging from 1 to </a:t>
            </a:r>
            <a:r>
              <a:rPr lang="en-US" sz="1500" dirty="0" smtClean="0"/>
              <a:t>100 Gb/s. </a:t>
            </a:r>
            <a:r>
              <a:rPr lang="en-US" sz="1500" dirty="0"/>
              <a:t>The application scenarios comprise wireless back-/</a:t>
            </a:r>
            <a:r>
              <a:rPr lang="en-US" sz="1500" dirty="0" err="1"/>
              <a:t>fronthaul</a:t>
            </a:r>
            <a:r>
              <a:rPr lang="en-US" sz="1500" dirty="0"/>
              <a:t> links, kiosk downloading, reconfigurable wireless links for data centers in addition to fibers and intra-device communications. Therefore, IEEE 802 especially supports the identification of the frequency bands 275 GHz to 325 GHz for active services such as THz communications.</a:t>
            </a:r>
          </a:p>
          <a:p>
            <a:pPr>
              <a:buFont typeface="Arial" panose="020B0604020202020204" pitchFamily="34" charset="0"/>
              <a:buChar char="•"/>
            </a:pPr>
            <a:r>
              <a:rPr lang="en-US" sz="1500" dirty="0"/>
              <a:t>Higher frequency bands beyond 325 GHz, e. g. up to 450 GHz, are highly appreciated for future wireless communication applications. No </a:t>
            </a:r>
            <a:r>
              <a:rPr lang="en-US" sz="1500" dirty="0" smtClean="0"/>
              <a:t>activity toward</a:t>
            </a:r>
            <a:r>
              <a:rPr lang="en-US" sz="1500" dirty="0" smtClean="0"/>
              <a:t> </a:t>
            </a:r>
            <a:r>
              <a:rPr lang="en-US" sz="1500" dirty="0"/>
              <a:t>a new standard at these higher frequencies has been formed yet, because the technology at 300 GHz seemed most promising in 2014 when the project for the first standard in the THz range was initiated. However this may change in the future.</a:t>
            </a:r>
          </a:p>
        </p:txBody>
      </p:sp>
    </p:spTree>
    <p:extLst>
      <p:ext uri="{BB962C8B-B14F-4D97-AF65-F5344CB8AC3E}">
        <p14:creationId xmlns:p14="http://schemas.microsoft.com/office/powerpoint/2010/main" val="191828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1.16 </a:t>
            </a:r>
            <a:r>
              <a:rPr lang="en-US" dirty="0" smtClean="0">
                <a:latin typeface="Arial" panose="020B0604020202020204" pitchFamily="34" charset="0"/>
                <a:cs typeface="Arial" panose="020B0604020202020204" pitchFamily="34" charset="0"/>
              </a:rPr>
              <a:t>5 GHz</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5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a:buFont typeface="Arial" panose="020B0604020202020204" pitchFamily="34" charset="0"/>
              <a:buChar char="•"/>
            </a:pPr>
            <a:r>
              <a:rPr lang="en-US" sz="1500" dirty="0"/>
              <a:t>Since the </a:t>
            </a:r>
            <a:r>
              <a:rPr lang="en-US" sz="1500" dirty="0" smtClean="0"/>
              <a:t>1990s, </a:t>
            </a:r>
            <a:r>
              <a:rPr lang="en-US" sz="1500" dirty="0"/>
              <a:t>IEEE 802 has been actively developing standards for Wireless LAN technologies that operate in the 5 GHz bands. Among these is 802.11, which </a:t>
            </a:r>
            <a:r>
              <a:rPr lang="en-US" sz="1500" dirty="0" smtClean="0"/>
              <a:t>is</a:t>
            </a:r>
            <a:r>
              <a:rPr lang="en-US" sz="1500" dirty="0" smtClean="0"/>
              <a:t> </a:t>
            </a:r>
            <a:r>
              <a:rPr lang="en-US" sz="1500" dirty="0"/>
              <a:t>the standard that has become </a:t>
            </a:r>
            <a:r>
              <a:rPr lang="en-US" sz="1500" dirty="0" smtClean="0"/>
              <a:t>known as Wi-Fi</a:t>
            </a:r>
            <a:r>
              <a:rPr lang="en-US" sz="1500" dirty="0"/>
              <a:t>, which is the most successful, most used and most demanded wireless technology. Carrying the vast majority of wireless internet traffic, IEEE 802.11 is essential for commercial services, education, communications and social interactions. It has created whole industries and provided jobs and economic growth around the world.</a:t>
            </a:r>
          </a:p>
          <a:p>
            <a:pPr>
              <a:buFont typeface="Arial" panose="020B0604020202020204" pitchFamily="34" charset="0"/>
              <a:buChar char="•"/>
            </a:pPr>
            <a:r>
              <a:rPr lang="en-US" sz="1500" dirty="0"/>
              <a:t>IEEE 802 believes that any regulatory actions should not disadvantage Wi-Fi, or add any additional regulatory burdens for its use of the 5 GHz bands</a:t>
            </a:r>
            <a:r>
              <a:rPr lang="en-US" sz="1500" dirty="0" smtClean="0"/>
              <a:t>.</a:t>
            </a:r>
          </a:p>
        </p:txBody>
      </p:sp>
    </p:spTree>
    <p:extLst>
      <p:ext uri="{BB962C8B-B14F-4D97-AF65-F5344CB8AC3E}">
        <p14:creationId xmlns:p14="http://schemas.microsoft.com/office/powerpoint/2010/main" val="1728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AI 9.1 </a:t>
            </a:r>
            <a:r>
              <a:rPr lang="en-US" dirty="0" smtClean="0">
                <a:latin typeface="Arial" panose="020B0604020202020204" pitchFamily="34" charset="0"/>
                <a:cs typeface="Arial" panose="020B0604020202020204" pitchFamily="34" charset="0"/>
              </a:rPr>
              <a:t>Issue 9.1.5</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5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5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endParaRPr lang="en-US" sz="1500" dirty="0" smtClean="0">
              <a:solidFill>
                <a:schemeClr val="accent6">
                  <a:lumMod val="75000"/>
                </a:schemeClr>
              </a:solidFill>
            </a:endParaRPr>
          </a:p>
          <a:p>
            <a:pPr>
              <a:buFont typeface="Arial" panose="020B0604020202020204" pitchFamily="34" charset="0"/>
              <a:buChar char="•"/>
            </a:pPr>
            <a:r>
              <a:rPr lang="en-US" sz="1500" dirty="0" smtClean="0">
                <a:solidFill>
                  <a:schemeClr val="tx1"/>
                </a:solidFill>
              </a:rPr>
              <a:t>The revised versions of both ITU-R M.1638 and M.1849 include additional radars that have never been evaluated for their effect on the operation of 802.11 standards-based products in the U-NII-2a and U-NII-3 bands. These include </a:t>
            </a:r>
            <a:r>
              <a:rPr lang="en-US" sz="1500" dirty="0" smtClean="0">
                <a:solidFill>
                  <a:schemeClr val="tx1"/>
                </a:solidFill>
              </a:rPr>
              <a:t>bi-static (transmitter and receiver not co-located) </a:t>
            </a:r>
            <a:r>
              <a:rPr lang="en-US" sz="1500" dirty="0" smtClean="0">
                <a:solidFill>
                  <a:schemeClr val="tx1"/>
                </a:solidFill>
              </a:rPr>
              <a:t>and fast frequency </a:t>
            </a:r>
            <a:r>
              <a:rPr lang="en-US" sz="1500" dirty="0" smtClean="0">
                <a:solidFill>
                  <a:schemeClr val="tx1"/>
                </a:solidFill>
              </a:rPr>
              <a:t>hopping </a:t>
            </a:r>
            <a:r>
              <a:rPr lang="en-US" sz="1500" dirty="0" smtClean="0">
                <a:solidFill>
                  <a:schemeClr val="tx1"/>
                </a:solidFill>
              </a:rPr>
              <a:t>radars that offer little opportunity to be detected and avoided by </a:t>
            </a:r>
            <a:r>
              <a:rPr lang="en-US" sz="1500" dirty="0" smtClean="0">
                <a:solidFill>
                  <a:schemeClr val="tx1"/>
                </a:solidFill>
              </a:rPr>
              <a:t>802.11 </a:t>
            </a:r>
            <a:r>
              <a:rPr lang="en-US" sz="1500" dirty="0" smtClean="0">
                <a:solidFill>
                  <a:schemeClr val="tx1"/>
                </a:solidFill>
              </a:rPr>
              <a:t>devices, and threaten the viability of this vital technology in these bands, which represent 355 </a:t>
            </a:r>
            <a:r>
              <a:rPr lang="en-US" sz="1500" dirty="0" smtClean="0">
                <a:solidFill>
                  <a:schemeClr val="tx1"/>
                </a:solidFill>
              </a:rPr>
              <a:t>MHz of </a:t>
            </a:r>
            <a:r>
              <a:rPr lang="en-US" sz="1500" dirty="0" smtClean="0">
                <a:solidFill>
                  <a:schemeClr val="tx1"/>
                </a:solidFill>
              </a:rPr>
              <a:t>the 580 MHz of spectrum available in the band; over </a:t>
            </a:r>
            <a:r>
              <a:rPr lang="en-US" sz="1500" dirty="0" smtClean="0">
                <a:solidFill>
                  <a:schemeClr val="tx1"/>
                </a:solidFill>
              </a:rPr>
              <a:t>60 % </a:t>
            </a:r>
            <a:r>
              <a:rPr lang="en-US" sz="1500" dirty="0" smtClean="0">
                <a:solidFill>
                  <a:schemeClr val="tx1"/>
                </a:solidFill>
              </a:rPr>
              <a:t>of the available channels. IEEE 802 believes this must be studied carefully before allowing this change in references.</a:t>
            </a:r>
            <a:endParaRPr lang="en-US" sz="1500" dirty="0">
              <a:solidFill>
                <a:schemeClr val="tx1"/>
              </a:solidFill>
            </a:endParaRPr>
          </a:p>
        </p:txBody>
      </p:sp>
    </p:spTree>
    <p:extLst>
      <p:ext uri="{BB962C8B-B14F-4D97-AF65-F5344CB8AC3E}">
        <p14:creationId xmlns:p14="http://schemas.microsoft.com/office/powerpoint/2010/main" val="257658012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37336</TotalTime>
  <Words>886</Words>
  <Application>Microsoft Office PowerPoint</Application>
  <PresentationFormat>On-screen Show (4:3)</PresentationFormat>
  <Paragraphs>37</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Draft Perspectives on WRC-19 Agenda Items</vt:lpstr>
      <vt:lpstr>Introduction</vt:lpstr>
      <vt:lpstr>AI 1.12 ITS Harmonization</vt:lpstr>
      <vt:lpstr>AI 1.13 IMT</vt:lpstr>
      <vt:lpstr>AI 1.14 HAPS</vt:lpstr>
      <vt:lpstr>AI 1.15 275 GHz</vt:lpstr>
      <vt:lpstr>AI 1.16 5 GHz</vt:lpstr>
      <vt:lpstr>AI 9.1 Issue 9.1.5</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221</cp:revision>
  <cp:lastPrinted>1601-01-01T00:00:00Z</cp:lastPrinted>
  <dcterms:created xsi:type="dcterms:W3CDTF">2016-03-03T14:54:45Z</dcterms:created>
  <dcterms:modified xsi:type="dcterms:W3CDTF">2017-05-12T01:25:56Z</dcterms:modified>
</cp:coreProperties>
</file>