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0"/>
  </p:notesMasterIdLst>
  <p:handoutMasterIdLst>
    <p:handoutMasterId r:id="rId11"/>
  </p:handoutMasterIdLst>
  <p:sldIdLst>
    <p:sldId id="256" r:id="rId2"/>
    <p:sldId id="263" r:id="rId3"/>
    <p:sldId id="257" r:id="rId4"/>
    <p:sldId id="258" r:id="rId5"/>
    <p:sldId id="259" r:id="rId6"/>
    <p:sldId id="260" r:id="rId7"/>
    <p:sldId id="261" r:id="rId8"/>
    <p:sldId id="262" r:id="rId9"/>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661" autoAdjust="0"/>
    <p:restoredTop sz="94660"/>
  </p:normalViewPr>
  <p:slideViewPr>
    <p:cSldViewPr>
      <p:cViewPr>
        <p:scale>
          <a:sx n="150" d="100"/>
          <a:sy n="150" d="100"/>
        </p:scale>
        <p:origin x="12" y="-1314"/>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6"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28-Mar-18</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p>
            <a:r>
              <a:rPr lang="en-US"/>
              <a:t>May 2017</a:t>
            </a:r>
            <a:endParaRPr lang="en-GB" dirty="0"/>
          </a:p>
        </p:txBody>
      </p:sp>
      <p:sp>
        <p:nvSpPr>
          <p:cNvPr id="5" name="Footer Placeholder 4"/>
          <p:cNvSpPr>
            <a:spLocks noGrp="1"/>
          </p:cNvSpPr>
          <p:nvPr>
            <p:ph type="ftr" idx="11"/>
          </p:nvPr>
        </p:nvSpPr>
        <p:spPr/>
        <p:txBody>
          <a:bodyPr/>
          <a:lstStyle/>
          <a:p>
            <a:r>
              <a:rPr lang="en-GB"/>
              <a:t>Rich Kennedy, HP Enterprise</a:t>
            </a:r>
            <a:endParaRPr lang="en-GB" dirty="0"/>
          </a:p>
        </p:txBody>
      </p:sp>
      <p:sp>
        <p:nvSpPr>
          <p:cNvPr id="7" name="Slide Number Placeholder 6"/>
          <p:cNvSpPr>
            <a:spLocks noGrp="1"/>
          </p:cNvSpPr>
          <p:nvPr>
            <p:ph type="sldNum" idx="12"/>
          </p:nvPr>
        </p:nvSpPr>
        <p:spPr>
          <a:xfrm>
            <a:off x="4114800" y="6475413"/>
            <a:ext cx="758825" cy="363537"/>
          </a:xfrm>
        </p:spPr>
        <p:txBody>
          <a:bodyPr/>
          <a:lstStyle/>
          <a:p>
            <a:r>
              <a:rPr lang="en-GB"/>
              <a:t>Slide </a:t>
            </a:r>
            <a:fld id="{D09C756B-EB39-4236-ADBB-73052B179AE4}" type="slidenum">
              <a:rPr lang="en-GB" smtClean="0"/>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8F4B907-06D6-4C13-BC70-790A4131EE02}"/>
              </a:ext>
            </a:extLst>
          </p:cNvPr>
          <p:cNvSpPr txBox="1"/>
          <p:nvPr userDrawn="1"/>
        </p:nvSpPr>
        <p:spPr>
          <a:xfrm rot="18977889">
            <a:off x="3110286" y="1335469"/>
            <a:ext cx="1993611" cy="1200329"/>
          </a:xfrm>
          <a:prstGeom prst="rect">
            <a:avLst/>
          </a:prstGeom>
          <a:noFill/>
        </p:spPr>
        <p:txBody>
          <a:bodyPr wrap="square" rtlCol="0">
            <a:spAutoFit/>
          </a:bodyPr>
          <a:lstStyle/>
          <a:p>
            <a:r>
              <a:rPr lang="en-US" sz="7200" dirty="0">
                <a:solidFill>
                  <a:schemeClr val="bg1">
                    <a:lumMod val="85000"/>
                  </a:schemeClr>
                </a:solidFill>
              </a:rPr>
              <a:t>draft</a:t>
            </a:r>
          </a:p>
        </p:txBody>
      </p:sp>
      <p:sp>
        <p:nvSpPr>
          <p:cNvPr id="1026" name="Rectangle 2"/>
          <p:cNvSpPr>
            <a:spLocks noGrp="1" noChangeArrowheads="1"/>
          </p:cNvSpPr>
          <p:nvPr>
            <p:ph type="body" idx="1"/>
          </p:nvPr>
        </p:nvSpPr>
        <p:spPr bwMode="auto">
          <a:xfrm>
            <a:off x="685800" y="1981201"/>
            <a:ext cx="7770813" cy="431430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May 2017</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Rich Kennedy, HP Enterprise</a:t>
            </a:r>
            <a:endParaRPr lang="en-GB" dirty="0"/>
          </a:p>
        </p:txBody>
      </p:sp>
      <p:sp>
        <p:nvSpPr>
          <p:cNvPr id="1029" name="Rectangle 5"/>
          <p:cNvSpPr>
            <a:spLocks noGrp="1" noChangeArrowheads="1"/>
          </p:cNvSpPr>
          <p:nvPr>
            <p:ph type="sldNum"/>
          </p:nvPr>
        </p:nvSpPr>
        <p:spPr bwMode="auto">
          <a:xfrm>
            <a:off x="4155480" y="6475413"/>
            <a:ext cx="718145"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802.18-17/0073r01</a:t>
            </a:r>
          </a:p>
        </p:txBody>
      </p:sp>
    </p:spTree>
  </p:cSld>
  <p:clrMap bg1="lt1" tx1="dk1" bg2="lt2" tx2="dk2" accent1="accent1" accent2="accent2" accent3="accent3" accent4="accent4" accent5="accent5" accent6="accent6" hlink="hlink" folHlink="folHlink"/>
  <p:sldLayoutIdLst>
    <p:sldLayoutId id="2147483650" r:id="rId1"/>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0"/>
          </p:nvPr>
        </p:nvSpPr>
        <p:spPr>
          <a:xfrm>
            <a:off x="696912" y="333375"/>
            <a:ext cx="2303451" cy="273050"/>
          </a:xfrm>
        </p:spPr>
        <p:txBody>
          <a:bodyPr/>
          <a:lstStyle/>
          <a:p>
            <a:r>
              <a:rPr lang="en-US"/>
              <a:t>May 2017</a:t>
            </a:r>
            <a:endParaRPr lang="en-GB" dirty="0"/>
          </a:p>
        </p:txBody>
      </p:sp>
      <p:sp>
        <p:nvSpPr>
          <p:cNvPr id="7" name="Footer Placeholder 4"/>
          <p:cNvSpPr>
            <a:spLocks noGrp="1"/>
          </p:cNvSpPr>
          <p:nvPr>
            <p:ph type="ftr" idx="11"/>
          </p:nvPr>
        </p:nvSpPr>
        <p:spPr>
          <a:xfrm>
            <a:off x="5500694" y="6475413"/>
            <a:ext cx="3041644" cy="180975"/>
          </a:xfrm>
        </p:spPr>
        <p:txBody>
          <a:bodyPr/>
          <a:lstStyle/>
          <a:p>
            <a:r>
              <a:rPr lang="en-GB" dirty="0"/>
              <a:t>Rich Kennedy, HP Enterprise</a:t>
            </a:r>
          </a:p>
        </p:txBody>
      </p:sp>
      <p:sp>
        <p:nvSpPr>
          <p:cNvPr id="8" name="Slide Number Placeholder 5"/>
          <p:cNvSpPr>
            <a:spLocks noGrp="1"/>
          </p:cNvSpPr>
          <p:nvPr>
            <p:ph type="sldNum" idx="12"/>
          </p:nvPr>
        </p:nvSpPr>
        <p:spPr>
          <a:xfrm>
            <a:off x="4344988" y="6475413"/>
            <a:ext cx="528637" cy="363537"/>
          </a:xfrm>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lgn="r"/>
            <a:r>
              <a:rPr lang="en-US" dirty="0">
                <a:latin typeface="Times New Roman" charset="0"/>
              </a:rPr>
              <a:t>IEEE 802.18</a:t>
            </a:r>
            <a:br>
              <a:rPr lang="en-US" dirty="0">
                <a:latin typeface="Times New Roman" charset="0"/>
              </a:rPr>
            </a:br>
            <a:r>
              <a:rPr lang="en-US" sz="2800" dirty="0">
                <a:cs typeface="Arial" panose="020B0604020202020204" pitchFamily="34" charset="0"/>
              </a:rPr>
              <a:t>Draft Perspectives on WRC-19 Agenda Items</a:t>
            </a:r>
            <a:endParaRPr lang="en-US" dirty="0">
              <a:cs typeface="Arial" panose="020B0604020202020204" pitchFamily="34" charset="0"/>
            </a:endParaRPr>
          </a:p>
        </p:txBody>
      </p:sp>
      <p:sp>
        <p:nvSpPr>
          <p:cNvPr id="3074" name="Rectangle 2"/>
          <p:cNvSpPr>
            <a:spLocks noGrp="1" noChangeArrowheads="1"/>
          </p:cNvSpPr>
          <p:nvPr>
            <p:ph type="body" idx="1"/>
          </p:nvPr>
        </p:nvSpPr>
        <p:spPr>
          <a:xfrm>
            <a:off x="685800" y="1889125"/>
            <a:ext cx="7772400" cy="701675"/>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01 May 2017</a:t>
            </a:r>
          </a:p>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Revised: </a:t>
            </a:r>
            <a:r>
              <a:rPr lang="en-GB" sz="2000" b="0" dirty="0"/>
              <a:t>29 March 2018</a:t>
            </a:r>
          </a:p>
        </p:txBody>
      </p:sp>
      <p:sp>
        <p:nvSpPr>
          <p:cNvPr id="3076" name="Rectangle 4"/>
          <p:cNvSpPr>
            <a:spLocks noChangeArrowheads="1"/>
          </p:cNvSpPr>
          <p:nvPr/>
        </p:nvSpPr>
        <p:spPr bwMode="auto">
          <a:xfrm>
            <a:off x="549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9" name="Object 3"/>
          <p:cNvGraphicFramePr>
            <a:graphicFrameLocks noChangeAspect="1"/>
          </p:cNvGraphicFramePr>
          <p:nvPr>
            <p:extLst>
              <p:ext uri="{D42A27DB-BD31-4B8C-83A1-F6EECF244321}">
                <p14:modId xmlns:p14="http://schemas.microsoft.com/office/powerpoint/2010/main" val="830139176"/>
              </p:ext>
            </p:extLst>
          </p:nvPr>
        </p:nvGraphicFramePr>
        <p:xfrm>
          <a:off x="519113" y="3609975"/>
          <a:ext cx="8085137" cy="2473325"/>
        </p:xfrm>
        <a:graphic>
          <a:graphicData uri="http://schemas.openxmlformats.org/presentationml/2006/ole">
            <mc:AlternateContent xmlns:mc="http://schemas.openxmlformats.org/markup-compatibility/2006">
              <mc:Choice xmlns:v="urn:schemas-microsoft-com:vml" Requires="v">
                <p:oleObj spid="_x0000_s3262" name="Document" r:id="rId4" imgW="8253286" imgH="2529818" progId="Word.Document.8">
                  <p:embed/>
                </p:oleObj>
              </mc:Choice>
              <mc:Fallback>
                <p:oleObj name="Document" r:id="rId4" imgW="8253286" imgH="2529818" progId="Word.Document.8">
                  <p:embed/>
                  <p:pic>
                    <p:nvPicPr>
                      <p:cNvPr id="0" name=""/>
                      <p:cNvPicPr>
                        <a:picLocks noChangeAspect="1" noChangeArrowheads="1"/>
                      </p:cNvPicPr>
                      <p:nvPr/>
                    </p:nvPicPr>
                    <p:blipFill>
                      <a:blip r:embed="rId5"/>
                      <a:srcRect/>
                      <a:stretch>
                        <a:fillRect/>
                      </a:stretch>
                    </p:blipFill>
                    <p:spPr bwMode="auto">
                      <a:xfrm>
                        <a:off x="519113" y="3609975"/>
                        <a:ext cx="8085137" cy="247332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Introduction</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IEEE 802 has been asked by some developing country regulators for our position on certain WRC-19 Agenda Items</a:t>
            </a:r>
          </a:p>
          <a:p>
            <a:pPr>
              <a:buFont typeface="Arial" panose="020B0604020202020204" pitchFamily="34" charset="0"/>
              <a:buChar char="•"/>
            </a:pPr>
            <a:endParaRPr lang="en-US" dirty="0"/>
          </a:p>
          <a:p>
            <a:pPr>
              <a:buFont typeface="Arial" panose="020B0604020202020204" pitchFamily="34" charset="0"/>
              <a:buChar char="•"/>
            </a:pPr>
            <a:r>
              <a:rPr lang="en-US" dirty="0"/>
              <a:t>This document provides initial draft viewpoints for the agenda items that relate to IEEE 802 standards </a:t>
            </a:r>
          </a:p>
        </p:txBody>
      </p:sp>
      <p:sp>
        <p:nvSpPr>
          <p:cNvPr id="4" name="Date Placeholder 3"/>
          <p:cNvSpPr>
            <a:spLocks noGrp="1"/>
          </p:cNvSpPr>
          <p:nvPr>
            <p:ph type="dt" idx="10"/>
          </p:nvPr>
        </p:nvSpPr>
        <p:spPr/>
        <p:txBody>
          <a:bodyPr/>
          <a:lstStyle/>
          <a:p>
            <a:r>
              <a:rPr lang="en-US"/>
              <a:t>May 2017</a:t>
            </a:r>
            <a:endParaRPr lang="en-GB" dirty="0"/>
          </a:p>
        </p:txBody>
      </p:sp>
      <p:sp>
        <p:nvSpPr>
          <p:cNvPr id="5" name="Footer Placeholder 4"/>
          <p:cNvSpPr>
            <a:spLocks noGrp="1"/>
          </p:cNvSpPr>
          <p:nvPr>
            <p:ph type="ftr" idx="11"/>
          </p:nvPr>
        </p:nvSpPr>
        <p:spPr/>
        <p:txBody>
          <a:bodyPr/>
          <a:lstStyle/>
          <a:p>
            <a:r>
              <a:rPr lang="en-GB"/>
              <a:t>Rich Kennedy, HP Enterprise</a:t>
            </a:r>
            <a:endParaRPr lang="en-GB" dirty="0"/>
          </a:p>
        </p:txBody>
      </p:sp>
      <p:sp>
        <p:nvSpPr>
          <p:cNvPr id="6" name="Slide Number Placeholder 5"/>
          <p:cNvSpPr>
            <a:spLocks noGrp="1"/>
          </p:cNvSpPr>
          <p:nvPr>
            <p:ph type="sldNum" idx="12"/>
          </p:nvPr>
        </p:nvSpPr>
        <p:spPr/>
        <p:txBody>
          <a:bodyPr/>
          <a:lstStyle/>
          <a:p>
            <a:r>
              <a:rPr lang="en-GB"/>
              <a:t>Slide </a:t>
            </a:r>
            <a:fld id="{D09C756B-EB39-4236-ADBB-73052B179AE4}" type="slidenum">
              <a:rPr lang="en-GB" smtClean="0"/>
              <a:pPr/>
              <a:t>2</a:t>
            </a:fld>
            <a:endParaRPr lang="en-GB"/>
          </a:p>
        </p:txBody>
      </p:sp>
    </p:spTree>
    <p:extLst>
      <p:ext uri="{BB962C8B-B14F-4D97-AF65-F5344CB8AC3E}">
        <p14:creationId xmlns:p14="http://schemas.microsoft.com/office/powerpoint/2010/main" val="34412299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Arial" panose="020B0604020202020204" pitchFamily="34" charset="0"/>
                <a:cs typeface="Arial" panose="020B0604020202020204" pitchFamily="34" charset="0"/>
              </a:rPr>
              <a:t>AI 1.12 </a:t>
            </a:r>
            <a:r>
              <a:rPr lang="en-US" dirty="0">
                <a:latin typeface="Arial" panose="020B0604020202020204" pitchFamily="34" charset="0"/>
                <a:cs typeface="Arial" panose="020B0604020202020204" pitchFamily="34" charset="0"/>
              </a:rPr>
              <a:t>ITS Harmonization</a:t>
            </a:r>
          </a:p>
        </p:txBody>
      </p:sp>
      <p:sp>
        <p:nvSpPr>
          <p:cNvPr id="3" name="Content Placeholder 2"/>
          <p:cNvSpPr>
            <a:spLocks noGrp="1"/>
          </p:cNvSpPr>
          <p:nvPr>
            <p:ph idx="1"/>
          </p:nvPr>
        </p:nvSpPr>
        <p:spPr/>
        <p:txBody>
          <a:bodyPr>
            <a:normAutofit/>
          </a:bodyPr>
          <a:lstStyle/>
          <a:p>
            <a:pPr>
              <a:buFont typeface="Arial" panose="020B0604020202020204" pitchFamily="34" charset="0"/>
              <a:buChar char="•"/>
            </a:pPr>
            <a:r>
              <a:rPr lang="en-US" sz="1600" dirty="0">
                <a:solidFill>
                  <a:schemeClr val="accent6">
                    <a:lumMod val="75000"/>
                  </a:schemeClr>
                </a:solidFill>
              </a:rPr>
              <a:t>to consider possible global or regional harmonized frequency bands, to the maximum extent possible, for the implementation of evolving Intelligent Transport Systems (ITS) under existing mobile-service allocations, in accordance with Resolution COM6/13 (WRC-15);</a:t>
            </a:r>
          </a:p>
          <a:p>
            <a:pPr>
              <a:buFont typeface="Arial" panose="020B0604020202020204" pitchFamily="34" charset="0"/>
              <a:buChar char="•"/>
            </a:pPr>
            <a:r>
              <a:rPr lang="en-US" sz="1600" dirty="0"/>
              <a:t>IEEE 802.11 has provided the wireless standard (IEEE </a:t>
            </a:r>
            <a:r>
              <a:rPr lang="en-US" sz="1600" dirty="0" err="1"/>
              <a:t>Std</a:t>
            </a:r>
            <a:r>
              <a:rPr lang="en-US" sz="1600" dirty="0"/>
              <a:t> 802.11p-2010) that is the basis for much of the Intelligent Transport Systems (ITS) Vehicle-to-Vehicle (V2V) and Vehicle-to-Infrastructure (V2I) technologies. We believe that this technology, that is successful because of its spectrum sharing mechanisms, is capable of sharing the 5850-5925 MHz band with other unlicensed applications. We also understand that global harmonization of the technology is a noble effort that would enable technology improvements and cost reductions to better address rapid adoption to meet the ITS safety goals.</a:t>
            </a:r>
          </a:p>
        </p:txBody>
      </p:sp>
      <p:sp>
        <p:nvSpPr>
          <p:cNvPr id="4" name="Date Placeholder 3">
            <a:extLst>
              <a:ext uri="{FF2B5EF4-FFF2-40B4-BE49-F238E27FC236}">
                <a16:creationId xmlns:a16="http://schemas.microsoft.com/office/drawing/2014/main" id="{D9593EEC-F99E-4FF4-8189-AC62DBBFF4EF}"/>
              </a:ext>
            </a:extLst>
          </p:cNvPr>
          <p:cNvSpPr>
            <a:spLocks noGrp="1"/>
          </p:cNvSpPr>
          <p:nvPr>
            <p:ph type="dt" idx="10"/>
          </p:nvPr>
        </p:nvSpPr>
        <p:spPr/>
        <p:txBody>
          <a:bodyPr/>
          <a:lstStyle/>
          <a:p>
            <a:r>
              <a:rPr lang="en-US"/>
              <a:t>May 2017</a:t>
            </a:r>
            <a:endParaRPr lang="en-GB" dirty="0"/>
          </a:p>
        </p:txBody>
      </p:sp>
      <p:sp>
        <p:nvSpPr>
          <p:cNvPr id="5" name="Footer Placeholder 4">
            <a:extLst>
              <a:ext uri="{FF2B5EF4-FFF2-40B4-BE49-F238E27FC236}">
                <a16:creationId xmlns:a16="http://schemas.microsoft.com/office/drawing/2014/main" id="{18B2A763-FAB9-4148-9605-F7A72B1A7120}"/>
              </a:ext>
            </a:extLst>
          </p:cNvPr>
          <p:cNvSpPr>
            <a:spLocks noGrp="1"/>
          </p:cNvSpPr>
          <p:nvPr>
            <p:ph type="ftr" idx="11"/>
          </p:nvPr>
        </p:nvSpPr>
        <p:spPr/>
        <p:txBody>
          <a:bodyPr/>
          <a:lstStyle/>
          <a:p>
            <a:r>
              <a:rPr lang="en-GB"/>
              <a:t>Rich Kennedy, HP Enterprise</a:t>
            </a:r>
            <a:endParaRPr lang="en-GB" dirty="0"/>
          </a:p>
        </p:txBody>
      </p:sp>
      <p:sp>
        <p:nvSpPr>
          <p:cNvPr id="6" name="Slide Number Placeholder 5">
            <a:extLst>
              <a:ext uri="{FF2B5EF4-FFF2-40B4-BE49-F238E27FC236}">
                <a16:creationId xmlns:a16="http://schemas.microsoft.com/office/drawing/2014/main" id="{8BF6CE8E-EE97-4B2E-8880-187BC03E217B}"/>
              </a:ext>
            </a:extLst>
          </p:cNvPr>
          <p:cNvSpPr>
            <a:spLocks noGrp="1"/>
          </p:cNvSpPr>
          <p:nvPr>
            <p:ph type="sldNum" idx="12"/>
          </p:nvPr>
        </p:nvSpPr>
        <p:spPr/>
        <p:txBody>
          <a:bodyPr/>
          <a:lstStyle/>
          <a:p>
            <a:r>
              <a:rPr lang="en-GB"/>
              <a:t>Slide </a:t>
            </a:r>
            <a:fld id="{D09C756B-EB39-4236-ADBB-73052B179AE4}" type="slidenum">
              <a:rPr lang="en-GB" smtClean="0"/>
              <a:pPr/>
              <a:t>3</a:t>
            </a:fld>
            <a:endParaRPr lang="en-GB"/>
          </a:p>
        </p:txBody>
      </p:sp>
    </p:spTree>
    <p:extLst>
      <p:ext uri="{BB962C8B-B14F-4D97-AF65-F5344CB8AC3E}">
        <p14:creationId xmlns:p14="http://schemas.microsoft.com/office/powerpoint/2010/main" val="28754885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Arial" panose="020B0604020202020204" pitchFamily="34" charset="0"/>
                <a:cs typeface="Arial" panose="020B0604020202020204" pitchFamily="34" charset="0"/>
              </a:rPr>
              <a:t>AI 1.13 </a:t>
            </a:r>
            <a:r>
              <a:rPr lang="en-US" dirty="0">
                <a:latin typeface="Arial" panose="020B0604020202020204" pitchFamily="34" charset="0"/>
                <a:cs typeface="Arial" panose="020B0604020202020204" pitchFamily="34" charset="0"/>
              </a:rPr>
              <a:t>IMT</a:t>
            </a:r>
          </a:p>
        </p:txBody>
      </p:sp>
      <p:sp>
        <p:nvSpPr>
          <p:cNvPr id="3" name="Content Placeholder 2"/>
          <p:cNvSpPr>
            <a:spLocks noGrp="1"/>
          </p:cNvSpPr>
          <p:nvPr>
            <p:ph idx="1"/>
          </p:nvPr>
        </p:nvSpPr>
        <p:spPr>
          <a:xfrm>
            <a:off x="771525" y="838200"/>
            <a:ext cx="7770813" cy="4113213"/>
          </a:xfrm>
        </p:spPr>
        <p:txBody>
          <a:bodyPr/>
          <a:lstStyle/>
          <a:p>
            <a:pPr>
              <a:buFont typeface="Arial" panose="020B0604020202020204" pitchFamily="34" charset="0"/>
              <a:buChar char="•"/>
            </a:pPr>
            <a:r>
              <a:rPr lang="en-US" sz="1600" dirty="0">
                <a:solidFill>
                  <a:schemeClr val="accent6">
                    <a:lumMod val="75000"/>
                  </a:schemeClr>
                </a:solidFill>
              </a:rPr>
              <a:t>to consider identification of frequency bands for the future development of International Mobile Telecommunications (IMT), including possible additional allocations to the mobile service on a primary basis, in accordance with Resolution COM6/20 (WRC-15);</a:t>
            </a:r>
          </a:p>
          <a:p>
            <a:pPr>
              <a:buFont typeface="Arial" panose="020B0604020202020204" pitchFamily="34" charset="0"/>
              <a:buChar char="•"/>
            </a:pPr>
            <a:r>
              <a:rPr lang="en-US" sz="1200" strike="sngStrike" dirty="0"/>
              <a:t>IEEE 802 believes that WRC19 should consider possible identification of a number of bands including 66-76 GHz for IMT. On July 14, 2016, FCC published a Report and Order and Further Notice of Proposed Rulemaking (FCC 16-89) to adopt 64-71 GHz band for License Exempt operation, and we believe that IMT will benefit from global harmonization of these bands.</a:t>
            </a:r>
          </a:p>
          <a:p>
            <a:pPr>
              <a:buFont typeface="Arial" panose="020B0604020202020204" pitchFamily="34" charset="0"/>
              <a:buChar char="•"/>
            </a:pPr>
            <a:r>
              <a:rPr lang="en-US" sz="1600" dirty="0"/>
              <a:t>Due to the following developments, IEEE 802 believes that WRC19 should not consider </a:t>
            </a:r>
            <a:r>
              <a:rPr lang="en-US" sz="1600" strike="sngStrike" dirty="0"/>
              <a:t>possible identification of a number of bands including</a:t>
            </a:r>
            <a:r>
              <a:rPr lang="en-US" sz="1600" dirty="0"/>
              <a:t> 66-76 GHz for IMT identification. </a:t>
            </a:r>
          </a:p>
          <a:p>
            <a:pPr lvl="1">
              <a:buFont typeface="Arial" panose="020B0604020202020204" pitchFamily="34" charset="0"/>
              <a:buChar char="•"/>
            </a:pPr>
            <a:r>
              <a:rPr lang="en-US" sz="1400" dirty="0"/>
              <a:t>On July 14, 2016, FCC published a Report and Order and Further Notice of Proposed Rulemaking (FCC 16-89) to adopt 64-71 GHz band for License Exempt operation. </a:t>
            </a:r>
          </a:p>
          <a:p>
            <a:pPr lvl="1">
              <a:buFont typeface="Arial" panose="020B0604020202020204" pitchFamily="34" charset="0"/>
              <a:buChar char="•"/>
            </a:pPr>
            <a:r>
              <a:rPr lang="en-US" sz="1400" dirty="0"/>
              <a:t>In January 2018, the ITU-R published Recommendation M.2003-2 wherein this band was identified for Multigigabit Wireless Systems. This will facilitates the introduction of IEEE 802 technologies that are capable of supporting 5G use cases under the existing Mobile Allocation. </a:t>
            </a:r>
          </a:p>
          <a:p>
            <a:pPr lvl="1">
              <a:buFont typeface="Arial" panose="020B0604020202020204" pitchFamily="34" charset="0"/>
              <a:buChar char="•"/>
            </a:pPr>
            <a:r>
              <a:rPr lang="en-US" sz="1400" dirty="0"/>
              <a:t>In February 2018, the Radio Spectrum Policy Group of the European Union (RSPG) published their Second Opinion on 5G in which they recommended </a:t>
            </a:r>
            <a:r>
              <a:rPr lang="en-US" sz="1600" dirty="0"/>
              <a:t>making this band available on a general authorized access basis.</a:t>
            </a:r>
          </a:p>
          <a:p>
            <a:pPr>
              <a:buFont typeface="Arial" panose="020B0604020202020204" pitchFamily="34" charset="0"/>
              <a:buChar char="•"/>
            </a:pPr>
            <a:r>
              <a:rPr lang="en-US" sz="1600" dirty="0"/>
              <a:t>Given these facts, we believe that a wide variety of 5G technologies will be deployed in this band globally without the need for an IMT identification </a:t>
            </a:r>
            <a:r>
              <a:rPr lang="en-US" sz="1600" strike="sngStrike" dirty="0"/>
              <a:t>will benefit from global harmonization of these bands</a:t>
            </a:r>
            <a:r>
              <a:rPr lang="en-US" sz="1600" dirty="0"/>
              <a:t>. In fact, IMT identification could bar key 5G technologies from operating in this band.</a:t>
            </a:r>
          </a:p>
          <a:p>
            <a:pPr>
              <a:buFont typeface="Arial" panose="020B0604020202020204" pitchFamily="34" charset="0"/>
              <a:buChar char="•"/>
            </a:pPr>
            <a:endParaRPr lang="en-US" sz="1600" dirty="0"/>
          </a:p>
          <a:p>
            <a:pPr>
              <a:buFont typeface="Arial" panose="020B0604020202020204" pitchFamily="34" charset="0"/>
              <a:buChar char="•"/>
            </a:pPr>
            <a:endParaRPr lang="en-US" dirty="0">
              <a:solidFill>
                <a:schemeClr val="accent6">
                  <a:lumMod val="75000"/>
                </a:schemeClr>
              </a:solidFill>
            </a:endParaRPr>
          </a:p>
        </p:txBody>
      </p:sp>
      <p:sp>
        <p:nvSpPr>
          <p:cNvPr id="4" name="Date Placeholder 3">
            <a:extLst>
              <a:ext uri="{FF2B5EF4-FFF2-40B4-BE49-F238E27FC236}">
                <a16:creationId xmlns:a16="http://schemas.microsoft.com/office/drawing/2014/main" id="{9A7CEFF4-ABE7-4362-BE80-7532E389F405}"/>
              </a:ext>
            </a:extLst>
          </p:cNvPr>
          <p:cNvSpPr>
            <a:spLocks noGrp="1"/>
          </p:cNvSpPr>
          <p:nvPr>
            <p:ph type="dt" idx="10"/>
          </p:nvPr>
        </p:nvSpPr>
        <p:spPr/>
        <p:txBody>
          <a:bodyPr/>
          <a:lstStyle/>
          <a:p>
            <a:r>
              <a:rPr lang="en-US"/>
              <a:t>May 2017</a:t>
            </a:r>
            <a:endParaRPr lang="en-GB" dirty="0"/>
          </a:p>
        </p:txBody>
      </p:sp>
      <p:sp>
        <p:nvSpPr>
          <p:cNvPr id="5" name="Footer Placeholder 4">
            <a:extLst>
              <a:ext uri="{FF2B5EF4-FFF2-40B4-BE49-F238E27FC236}">
                <a16:creationId xmlns:a16="http://schemas.microsoft.com/office/drawing/2014/main" id="{B8902077-75A5-46CC-93D6-CCE866DC4392}"/>
              </a:ext>
            </a:extLst>
          </p:cNvPr>
          <p:cNvSpPr>
            <a:spLocks noGrp="1"/>
          </p:cNvSpPr>
          <p:nvPr>
            <p:ph type="ftr" idx="11"/>
          </p:nvPr>
        </p:nvSpPr>
        <p:spPr/>
        <p:txBody>
          <a:bodyPr/>
          <a:lstStyle/>
          <a:p>
            <a:r>
              <a:rPr lang="en-GB"/>
              <a:t>Rich Kennedy, HP Enterprise</a:t>
            </a:r>
            <a:endParaRPr lang="en-GB" dirty="0"/>
          </a:p>
        </p:txBody>
      </p:sp>
      <p:sp>
        <p:nvSpPr>
          <p:cNvPr id="6" name="Slide Number Placeholder 5">
            <a:extLst>
              <a:ext uri="{FF2B5EF4-FFF2-40B4-BE49-F238E27FC236}">
                <a16:creationId xmlns:a16="http://schemas.microsoft.com/office/drawing/2014/main" id="{B8463926-27A3-4BE9-A03C-B4266D9A0941}"/>
              </a:ext>
            </a:extLst>
          </p:cNvPr>
          <p:cNvSpPr>
            <a:spLocks noGrp="1"/>
          </p:cNvSpPr>
          <p:nvPr>
            <p:ph type="sldNum" idx="12"/>
          </p:nvPr>
        </p:nvSpPr>
        <p:spPr/>
        <p:txBody>
          <a:bodyPr/>
          <a:lstStyle/>
          <a:p>
            <a:r>
              <a:rPr lang="en-GB"/>
              <a:t>Slide </a:t>
            </a:r>
            <a:fld id="{D09C756B-EB39-4236-ADBB-73052B179AE4}" type="slidenum">
              <a:rPr lang="en-GB" smtClean="0"/>
              <a:pPr/>
              <a:t>4</a:t>
            </a:fld>
            <a:endParaRPr lang="en-GB"/>
          </a:p>
        </p:txBody>
      </p:sp>
    </p:spTree>
    <p:extLst>
      <p:ext uri="{BB962C8B-B14F-4D97-AF65-F5344CB8AC3E}">
        <p14:creationId xmlns:p14="http://schemas.microsoft.com/office/powerpoint/2010/main" val="7659275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Arial" panose="020B0604020202020204" pitchFamily="34" charset="0"/>
                <a:cs typeface="Arial" panose="020B0604020202020204" pitchFamily="34" charset="0"/>
              </a:rPr>
              <a:t>AI 1.14 </a:t>
            </a:r>
            <a:r>
              <a:rPr lang="en-US" dirty="0">
                <a:latin typeface="Arial" panose="020B0604020202020204" pitchFamily="34" charset="0"/>
                <a:cs typeface="Arial" panose="020B0604020202020204" pitchFamily="34" charset="0"/>
              </a:rPr>
              <a:t>HAPS</a:t>
            </a:r>
            <a:endParaRPr lang="en-US" dirty="0"/>
          </a:p>
        </p:txBody>
      </p:sp>
      <p:sp>
        <p:nvSpPr>
          <p:cNvPr id="3" name="Content Placeholder 2"/>
          <p:cNvSpPr>
            <a:spLocks noGrp="1"/>
          </p:cNvSpPr>
          <p:nvPr>
            <p:ph idx="1"/>
          </p:nvPr>
        </p:nvSpPr>
        <p:spPr/>
        <p:txBody>
          <a:bodyPr>
            <a:normAutofit/>
          </a:bodyPr>
          <a:lstStyle/>
          <a:p>
            <a:pPr>
              <a:buFont typeface="Arial" panose="020B0604020202020204" pitchFamily="34" charset="0"/>
              <a:buChar char="•"/>
            </a:pPr>
            <a:r>
              <a:rPr lang="en-US" sz="1600" dirty="0">
                <a:solidFill>
                  <a:schemeClr val="accent6">
                    <a:lumMod val="75000"/>
                  </a:schemeClr>
                </a:solidFill>
              </a:rPr>
              <a:t>to consider, on the basis of ITU-R studies in accordance with Resolution COM6/21 (WRC-15), appropriate regulatory actions for high-altitude platform stations (HAPS), within existing fixed-service allocations;</a:t>
            </a:r>
          </a:p>
          <a:p>
            <a:pPr>
              <a:buFont typeface="Arial" panose="020B0604020202020204" pitchFamily="34" charset="0"/>
              <a:buChar char="•"/>
            </a:pPr>
            <a:r>
              <a:rPr lang="en-US" sz="1600" dirty="0"/>
              <a:t>IEEE 802 has no position on this technology as it is not based on any 802 standards.</a:t>
            </a:r>
          </a:p>
        </p:txBody>
      </p:sp>
      <p:sp>
        <p:nvSpPr>
          <p:cNvPr id="4" name="Date Placeholder 3">
            <a:extLst>
              <a:ext uri="{FF2B5EF4-FFF2-40B4-BE49-F238E27FC236}">
                <a16:creationId xmlns:a16="http://schemas.microsoft.com/office/drawing/2014/main" id="{D152BFDD-5D0A-4825-B42E-E938FA40EE23}"/>
              </a:ext>
            </a:extLst>
          </p:cNvPr>
          <p:cNvSpPr>
            <a:spLocks noGrp="1"/>
          </p:cNvSpPr>
          <p:nvPr>
            <p:ph type="dt" idx="10"/>
          </p:nvPr>
        </p:nvSpPr>
        <p:spPr/>
        <p:txBody>
          <a:bodyPr/>
          <a:lstStyle/>
          <a:p>
            <a:r>
              <a:rPr lang="en-US"/>
              <a:t>May 2017</a:t>
            </a:r>
            <a:endParaRPr lang="en-GB" dirty="0"/>
          </a:p>
        </p:txBody>
      </p:sp>
      <p:sp>
        <p:nvSpPr>
          <p:cNvPr id="5" name="Footer Placeholder 4">
            <a:extLst>
              <a:ext uri="{FF2B5EF4-FFF2-40B4-BE49-F238E27FC236}">
                <a16:creationId xmlns:a16="http://schemas.microsoft.com/office/drawing/2014/main" id="{0A6F5056-7C1E-4E57-B501-BEF41882D2A8}"/>
              </a:ext>
            </a:extLst>
          </p:cNvPr>
          <p:cNvSpPr>
            <a:spLocks noGrp="1"/>
          </p:cNvSpPr>
          <p:nvPr>
            <p:ph type="ftr" idx="11"/>
          </p:nvPr>
        </p:nvSpPr>
        <p:spPr/>
        <p:txBody>
          <a:bodyPr/>
          <a:lstStyle/>
          <a:p>
            <a:r>
              <a:rPr lang="en-GB"/>
              <a:t>Rich Kennedy, HP Enterprise</a:t>
            </a:r>
            <a:endParaRPr lang="en-GB" dirty="0"/>
          </a:p>
        </p:txBody>
      </p:sp>
      <p:sp>
        <p:nvSpPr>
          <p:cNvPr id="6" name="Slide Number Placeholder 5">
            <a:extLst>
              <a:ext uri="{FF2B5EF4-FFF2-40B4-BE49-F238E27FC236}">
                <a16:creationId xmlns:a16="http://schemas.microsoft.com/office/drawing/2014/main" id="{FA98AED8-833E-4531-A5E2-23D1C8A4BFA4}"/>
              </a:ext>
            </a:extLst>
          </p:cNvPr>
          <p:cNvSpPr>
            <a:spLocks noGrp="1"/>
          </p:cNvSpPr>
          <p:nvPr>
            <p:ph type="sldNum" idx="12"/>
          </p:nvPr>
        </p:nvSpPr>
        <p:spPr/>
        <p:txBody>
          <a:bodyPr/>
          <a:lstStyle/>
          <a:p>
            <a:r>
              <a:rPr lang="en-GB"/>
              <a:t>Slide </a:t>
            </a:r>
            <a:fld id="{D09C756B-EB39-4236-ADBB-73052B179AE4}" type="slidenum">
              <a:rPr lang="en-GB" smtClean="0"/>
              <a:pPr/>
              <a:t>5</a:t>
            </a:fld>
            <a:endParaRPr lang="en-GB"/>
          </a:p>
        </p:txBody>
      </p:sp>
    </p:spTree>
    <p:extLst>
      <p:ext uri="{BB962C8B-B14F-4D97-AF65-F5344CB8AC3E}">
        <p14:creationId xmlns:p14="http://schemas.microsoft.com/office/powerpoint/2010/main" val="17288104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Arial" panose="020B0604020202020204" pitchFamily="34" charset="0"/>
                <a:cs typeface="Arial" panose="020B0604020202020204" pitchFamily="34" charset="0"/>
              </a:rPr>
              <a:t>AI 1.15 </a:t>
            </a:r>
            <a:r>
              <a:rPr lang="en-US" dirty="0">
                <a:latin typeface="Arial" panose="020B0604020202020204" pitchFamily="34" charset="0"/>
                <a:cs typeface="Arial" panose="020B0604020202020204" pitchFamily="34" charset="0"/>
              </a:rPr>
              <a:t>275 GHz</a:t>
            </a:r>
          </a:p>
        </p:txBody>
      </p:sp>
      <p:sp>
        <p:nvSpPr>
          <p:cNvPr id="3" name="Content Placeholder 2"/>
          <p:cNvSpPr>
            <a:spLocks noGrp="1"/>
          </p:cNvSpPr>
          <p:nvPr>
            <p:ph idx="1"/>
          </p:nvPr>
        </p:nvSpPr>
        <p:spPr>
          <a:xfrm>
            <a:off x="685799" y="1719637"/>
            <a:ext cx="7770813" cy="4113213"/>
          </a:xfrm>
        </p:spPr>
        <p:txBody>
          <a:bodyPr>
            <a:noAutofit/>
          </a:bodyPr>
          <a:lstStyle/>
          <a:p>
            <a:pPr>
              <a:buFont typeface="Arial" panose="020B0604020202020204" pitchFamily="34" charset="0"/>
              <a:buChar char="•"/>
            </a:pPr>
            <a:r>
              <a:rPr lang="en-US" sz="1600" dirty="0">
                <a:solidFill>
                  <a:schemeClr val="accent6">
                    <a:lumMod val="75000"/>
                  </a:schemeClr>
                </a:solidFill>
              </a:rPr>
              <a:t>to consider identification of frequency bands for use by administrations for the land-mobile and fixed services applications operating in the frequency range 275-450 GHz, in accordance with Resolution COM6/14 (WRC-15);</a:t>
            </a:r>
          </a:p>
          <a:p>
            <a:pPr>
              <a:buFont typeface="Arial" panose="020B0604020202020204" pitchFamily="34" charset="0"/>
              <a:buChar char="•"/>
            </a:pPr>
            <a:r>
              <a:rPr lang="en-US" sz="1600" strike="dblStrike" dirty="0"/>
              <a:t>IEEE P802.15.3d is a draft standard, currently in the balloting process and expected to be published in the beginning of 2018. This new standard will target </a:t>
            </a:r>
            <a:r>
              <a:rPr lang="en-US" sz="1600" u="sng" dirty="0"/>
              <a:t>The recently published Std. IEEE 802.15.3d-2017 targets</a:t>
            </a:r>
            <a:r>
              <a:rPr lang="en-US" sz="1600" dirty="0"/>
              <a:t> point-to-point links in the frequency range of 252 to 325 GHz with data rates ranging from 1 to 100 Gb/s. The application scenarios comprise wireless back-/front haul links, kiosk downloading, reconfigurable wireless links for data centers in addition to fibers and intra-device communications. Therefore, IEEE 802 especially supports the identification of the frequency bands 275 GHz to 325 GHz for active services such as THz communications.</a:t>
            </a:r>
          </a:p>
          <a:p>
            <a:pPr>
              <a:buFont typeface="Arial" panose="020B0604020202020204" pitchFamily="34" charset="0"/>
              <a:buChar char="•"/>
            </a:pPr>
            <a:r>
              <a:rPr lang="en-US" sz="1600" dirty="0"/>
              <a:t>Higher frequency bands beyond 325 GHz, e. g. up to 450 GHz, are highly appreciated for future wireless communication applications. No activity toward a new standard at these higher frequencies has been formed yet, because the technology at 300 GHz seemed most promising in 2014 when the project for the first standard in the THz range was initiated. However this may change in the future.</a:t>
            </a:r>
          </a:p>
        </p:txBody>
      </p:sp>
      <p:sp>
        <p:nvSpPr>
          <p:cNvPr id="4" name="Date Placeholder 3">
            <a:extLst>
              <a:ext uri="{FF2B5EF4-FFF2-40B4-BE49-F238E27FC236}">
                <a16:creationId xmlns:a16="http://schemas.microsoft.com/office/drawing/2014/main" id="{43F68972-AFA2-41DF-83DC-F98573970293}"/>
              </a:ext>
            </a:extLst>
          </p:cNvPr>
          <p:cNvSpPr>
            <a:spLocks noGrp="1"/>
          </p:cNvSpPr>
          <p:nvPr>
            <p:ph type="dt" idx="10"/>
          </p:nvPr>
        </p:nvSpPr>
        <p:spPr/>
        <p:txBody>
          <a:bodyPr/>
          <a:lstStyle/>
          <a:p>
            <a:r>
              <a:rPr lang="en-US"/>
              <a:t>May 2017</a:t>
            </a:r>
            <a:endParaRPr lang="en-GB" dirty="0"/>
          </a:p>
        </p:txBody>
      </p:sp>
      <p:sp>
        <p:nvSpPr>
          <p:cNvPr id="5" name="Footer Placeholder 4">
            <a:extLst>
              <a:ext uri="{FF2B5EF4-FFF2-40B4-BE49-F238E27FC236}">
                <a16:creationId xmlns:a16="http://schemas.microsoft.com/office/drawing/2014/main" id="{8DB96DC7-0D64-4BD8-AA97-817EAD6D3ED6}"/>
              </a:ext>
            </a:extLst>
          </p:cNvPr>
          <p:cNvSpPr>
            <a:spLocks noGrp="1"/>
          </p:cNvSpPr>
          <p:nvPr>
            <p:ph type="ftr" idx="11"/>
          </p:nvPr>
        </p:nvSpPr>
        <p:spPr/>
        <p:txBody>
          <a:bodyPr/>
          <a:lstStyle/>
          <a:p>
            <a:r>
              <a:rPr lang="en-GB"/>
              <a:t>Rich Kennedy, HP Enterprise</a:t>
            </a:r>
            <a:endParaRPr lang="en-GB" dirty="0"/>
          </a:p>
        </p:txBody>
      </p:sp>
      <p:sp>
        <p:nvSpPr>
          <p:cNvPr id="6" name="Slide Number Placeholder 5">
            <a:extLst>
              <a:ext uri="{FF2B5EF4-FFF2-40B4-BE49-F238E27FC236}">
                <a16:creationId xmlns:a16="http://schemas.microsoft.com/office/drawing/2014/main" id="{344A61C1-B041-4341-8579-5635637F1F2B}"/>
              </a:ext>
            </a:extLst>
          </p:cNvPr>
          <p:cNvSpPr>
            <a:spLocks noGrp="1"/>
          </p:cNvSpPr>
          <p:nvPr>
            <p:ph type="sldNum" idx="12"/>
          </p:nvPr>
        </p:nvSpPr>
        <p:spPr/>
        <p:txBody>
          <a:bodyPr/>
          <a:lstStyle/>
          <a:p>
            <a:r>
              <a:rPr lang="en-GB"/>
              <a:t>Slide </a:t>
            </a:r>
            <a:fld id="{D09C756B-EB39-4236-ADBB-73052B179AE4}" type="slidenum">
              <a:rPr lang="en-GB" smtClean="0"/>
              <a:pPr/>
              <a:t>6</a:t>
            </a:fld>
            <a:endParaRPr lang="en-GB"/>
          </a:p>
        </p:txBody>
      </p:sp>
    </p:spTree>
    <p:extLst>
      <p:ext uri="{BB962C8B-B14F-4D97-AF65-F5344CB8AC3E}">
        <p14:creationId xmlns:p14="http://schemas.microsoft.com/office/powerpoint/2010/main" val="19182824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Arial" panose="020B0604020202020204" pitchFamily="34" charset="0"/>
                <a:cs typeface="Arial" panose="020B0604020202020204" pitchFamily="34" charset="0"/>
              </a:rPr>
              <a:t>AI 1.16 </a:t>
            </a:r>
            <a:r>
              <a:rPr lang="en-US" dirty="0">
                <a:latin typeface="Arial" panose="020B0604020202020204" pitchFamily="34" charset="0"/>
                <a:cs typeface="Arial" panose="020B0604020202020204" pitchFamily="34" charset="0"/>
              </a:rPr>
              <a:t>5 GHz</a:t>
            </a:r>
          </a:p>
        </p:txBody>
      </p:sp>
      <p:sp>
        <p:nvSpPr>
          <p:cNvPr id="3" name="Content Placeholder 2"/>
          <p:cNvSpPr>
            <a:spLocks noGrp="1"/>
          </p:cNvSpPr>
          <p:nvPr>
            <p:ph idx="1"/>
          </p:nvPr>
        </p:nvSpPr>
        <p:spPr/>
        <p:txBody>
          <a:bodyPr>
            <a:noAutofit/>
          </a:bodyPr>
          <a:lstStyle/>
          <a:p>
            <a:pPr>
              <a:buFont typeface="Arial" panose="020B0604020202020204" pitchFamily="34" charset="0"/>
              <a:buChar char="•"/>
            </a:pPr>
            <a:r>
              <a:rPr lang="en-US" sz="1600" dirty="0">
                <a:solidFill>
                  <a:schemeClr val="accent6">
                    <a:lumMod val="75000"/>
                  </a:schemeClr>
                </a:solidFill>
              </a:rPr>
              <a:t>to consider issues related to wireless access systems, including radio local area networks (WAS/RLAN), in the frequency bands between 5 150 MHz and 5 925 MHz, and take the appropriate regulatory actions, including additional spectrum allocations to the mobile service, in accordance with Resolution COM6/22 (WRC-15);</a:t>
            </a:r>
          </a:p>
          <a:p>
            <a:pPr>
              <a:buFont typeface="Arial" panose="020B0604020202020204" pitchFamily="34" charset="0"/>
              <a:buChar char="•"/>
            </a:pPr>
            <a:r>
              <a:rPr lang="en-US" sz="1600" dirty="0"/>
              <a:t>Since the 1990s, IEEE 802 has been actively developing standards for Wireless LAN technologies that operate in the 5 GHz bands. Among these is IEEE 802.11, which is the standard that </a:t>
            </a:r>
            <a:r>
              <a:rPr lang="en-US" sz="1600" strike="dblStrike" dirty="0"/>
              <a:t>has become known as </a:t>
            </a:r>
            <a:r>
              <a:rPr lang="en-US" sz="1600" u="sng" dirty="0"/>
              <a:t>includes </a:t>
            </a:r>
            <a:r>
              <a:rPr lang="en-US" sz="1600" dirty="0"/>
              <a:t>Wi-Fi, which is the most successful, most used and most demanded wireless technology. Carrying the vast majority of wireless internet traffic, IEEE 802.11 is essential for commercial services, education, communications and social interactions. It has created whole industries and provided jobs and economic growth around the world.</a:t>
            </a:r>
          </a:p>
          <a:p>
            <a:pPr>
              <a:buFont typeface="Arial" panose="020B0604020202020204" pitchFamily="34" charset="0"/>
              <a:buChar char="•"/>
            </a:pPr>
            <a:r>
              <a:rPr lang="en-US" sz="1600" dirty="0"/>
              <a:t>IEEE 802 believes that any regulatory actions should not disadvantage </a:t>
            </a:r>
            <a:r>
              <a:rPr lang="en-US" sz="1600" u="sng" dirty="0"/>
              <a:t>any IEEE standards  </a:t>
            </a:r>
            <a:r>
              <a:rPr lang="en-US" sz="1600" strike="dblStrike" dirty="0"/>
              <a:t>Wi-Fi,</a:t>
            </a:r>
            <a:r>
              <a:rPr lang="en-US" sz="1600" dirty="0"/>
              <a:t> or add any additional regulatory burdens for its use of the 5 GHz bands.</a:t>
            </a:r>
          </a:p>
        </p:txBody>
      </p:sp>
      <p:sp>
        <p:nvSpPr>
          <p:cNvPr id="4" name="Date Placeholder 3">
            <a:extLst>
              <a:ext uri="{FF2B5EF4-FFF2-40B4-BE49-F238E27FC236}">
                <a16:creationId xmlns:a16="http://schemas.microsoft.com/office/drawing/2014/main" id="{123BFE8B-855B-40A1-9A3D-272682632A8D}"/>
              </a:ext>
            </a:extLst>
          </p:cNvPr>
          <p:cNvSpPr>
            <a:spLocks noGrp="1"/>
          </p:cNvSpPr>
          <p:nvPr>
            <p:ph type="dt" idx="10"/>
          </p:nvPr>
        </p:nvSpPr>
        <p:spPr/>
        <p:txBody>
          <a:bodyPr/>
          <a:lstStyle/>
          <a:p>
            <a:r>
              <a:rPr lang="en-US"/>
              <a:t>May 2017</a:t>
            </a:r>
            <a:endParaRPr lang="en-GB" dirty="0"/>
          </a:p>
        </p:txBody>
      </p:sp>
      <p:sp>
        <p:nvSpPr>
          <p:cNvPr id="5" name="Footer Placeholder 4">
            <a:extLst>
              <a:ext uri="{FF2B5EF4-FFF2-40B4-BE49-F238E27FC236}">
                <a16:creationId xmlns:a16="http://schemas.microsoft.com/office/drawing/2014/main" id="{21B32A6C-1670-4A32-B0E9-E111613988F9}"/>
              </a:ext>
            </a:extLst>
          </p:cNvPr>
          <p:cNvSpPr>
            <a:spLocks noGrp="1"/>
          </p:cNvSpPr>
          <p:nvPr>
            <p:ph type="ftr" idx="11"/>
          </p:nvPr>
        </p:nvSpPr>
        <p:spPr/>
        <p:txBody>
          <a:bodyPr/>
          <a:lstStyle/>
          <a:p>
            <a:r>
              <a:rPr lang="en-GB"/>
              <a:t>Rich Kennedy, HP Enterprise</a:t>
            </a:r>
            <a:endParaRPr lang="en-GB" dirty="0"/>
          </a:p>
        </p:txBody>
      </p:sp>
      <p:sp>
        <p:nvSpPr>
          <p:cNvPr id="6" name="Slide Number Placeholder 5">
            <a:extLst>
              <a:ext uri="{FF2B5EF4-FFF2-40B4-BE49-F238E27FC236}">
                <a16:creationId xmlns:a16="http://schemas.microsoft.com/office/drawing/2014/main" id="{C8921E90-71F7-4450-9A6B-CC2854239625}"/>
              </a:ext>
            </a:extLst>
          </p:cNvPr>
          <p:cNvSpPr>
            <a:spLocks noGrp="1"/>
          </p:cNvSpPr>
          <p:nvPr>
            <p:ph type="sldNum" idx="12"/>
          </p:nvPr>
        </p:nvSpPr>
        <p:spPr/>
        <p:txBody>
          <a:bodyPr/>
          <a:lstStyle/>
          <a:p>
            <a:r>
              <a:rPr lang="en-GB"/>
              <a:t>Slide </a:t>
            </a:r>
            <a:fld id="{D09C756B-EB39-4236-ADBB-73052B179AE4}" type="slidenum">
              <a:rPr lang="en-GB" smtClean="0"/>
              <a:pPr/>
              <a:t>7</a:t>
            </a:fld>
            <a:endParaRPr lang="en-GB"/>
          </a:p>
        </p:txBody>
      </p:sp>
    </p:spTree>
    <p:extLst>
      <p:ext uri="{BB962C8B-B14F-4D97-AF65-F5344CB8AC3E}">
        <p14:creationId xmlns:p14="http://schemas.microsoft.com/office/powerpoint/2010/main" val="172812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Arial" panose="020B0604020202020204" pitchFamily="34" charset="0"/>
                <a:cs typeface="Arial" panose="020B0604020202020204" pitchFamily="34" charset="0"/>
              </a:rPr>
              <a:t>AI 9.1 </a:t>
            </a:r>
            <a:r>
              <a:rPr lang="en-US" dirty="0">
                <a:latin typeface="Arial" panose="020B0604020202020204" pitchFamily="34" charset="0"/>
                <a:cs typeface="Arial" panose="020B0604020202020204" pitchFamily="34" charset="0"/>
              </a:rPr>
              <a:t>Issue 9.1.5</a:t>
            </a:r>
          </a:p>
        </p:txBody>
      </p:sp>
      <p:sp>
        <p:nvSpPr>
          <p:cNvPr id="3" name="Content Placeholder 2"/>
          <p:cNvSpPr>
            <a:spLocks noGrp="1"/>
          </p:cNvSpPr>
          <p:nvPr>
            <p:ph idx="1"/>
          </p:nvPr>
        </p:nvSpPr>
        <p:spPr>
          <a:xfrm>
            <a:off x="685799" y="893669"/>
            <a:ext cx="7770813" cy="5789613"/>
          </a:xfrm>
        </p:spPr>
        <p:txBody>
          <a:bodyPr>
            <a:normAutofit fontScale="92500" lnSpcReduction="20000"/>
          </a:bodyPr>
          <a:lstStyle/>
          <a:p>
            <a:pPr>
              <a:buFont typeface="Arial" panose="020B0604020202020204" pitchFamily="34" charset="0"/>
              <a:buChar char="•"/>
            </a:pPr>
            <a:r>
              <a:rPr lang="en-US" sz="1700" dirty="0">
                <a:solidFill>
                  <a:schemeClr val="accent6">
                    <a:lumMod val="75000"/>
                  </a:schemeClr>
                </a:solidFill>
              </a:rPr>
              <a:t>to investigate the technical and regulatory impacts on the services referred to in Nos. 5.447F and 5.450A that would result from referencing Recommendation ITU-R M.1638-1 in place of Recommendation ITU-R M.1638-0 in those footnotes, while ensuring that no undue constraints are imposed on the services referenced in these footnotes; </a:t>
            </a:r>
          </a:p>
          <a:p>
            <a:pPr>
              <a:buFont typeface="Arial" panose="020B0604020202020204" pitchFamily="34" charset="0"/>
              <a:buChar char="•"/>
            </a:pPr>
            <a:r>
              <a:rPr lang="en-US" sz="1700" dirty="0">
                <a:solidFill>
                  <a:schemeClr val="accent6">
                    <a:lumMod val="75000"/>
                  </a:schemeClr>
                </a:solidFill>
              </a:rPr>
              <a:t>to investigate the technical and regulatory impacts on the services referred to in Nos 5.447F and 5.450A that would result from adding a new reference to Recommendation ITU-R M.1849-1 to these footnotes, while ensuring that no undue constraints are imposed on the services referenced in these footnotes, </a:t>
            </a:r>
          </a:p>
          <a:p>
            <a:pPr>
              <a:buFont typeface="Arial" panose="020B0604020202020204" pitchFamily="34" charset="0"/>
              <a:buChar char="•"/>
            </a:pPr>
            <a:r>
              <a:rPr lang="en-US" sz="1500" strike="sngStrike" dirty="0">
                <a:solidFill>
                  <a:schemeClr val="tx1"/>
                </a:solidFill>
              </a:rPr>
              <a:t>The revised versions of both ITU-R M.1638 and M.1849 include additional radars that have never been evaluated for their effect on the operation of 802.11 standards-based products in the U-NII-2a and U-NII-3 bands. These include bi-static (transmitter and receiver not co-located) and fast frequency hopping radars that offer little opportunity to be detected and avoided by 802.11 devices, and threaten the viability of this vital technology in these bands, which represent 355 MHz of the 580 MHz of spectrum available in the band; over 60 % of the available channels. IEEE 802 believes this must be studied carefully before allowing this change in references.</a:t>
            </a:r>
          </a:p>
          <a:p>
            <a:pPr>
              <a:buFont typeface="Arial" panose="020B0604020202020204" pitchFamily="34" charset="0"/>
              <a:buChar char="•"/>
            </a:pPr>
            <a:r>
              <a:rPr lang="en-US" sz="1700" dirty="0"/>
              <a:t>In preparation for WRC-15 and WRC-19, ITU-R has carried out a significant amount of work to study coexistence between RLANs and new radar systems, such as bi-static and fast frequency-hopping radars. These studies confirm that the technical and regulatory impacts of requiring the mobile service to protect new radars types would impose undue constraints on RLAN operation in the 5250-5350 MHz and 5470-5725 MHz frequency ranges.  The reference to ITU R M.1638 0 should not be updated to ITU R M.1638 1 in footnotes RR Nos. 5447F and 5.450A. Given that both ITU-R M.1638-0 and M.1849-1 Recommendations require essentially the same protection requirements, adding a new reference to ITU R M.1849 1 is redundant and unnecessary.</a:t>
            </a:r>
          </a:p>
          <a:p>
            <a:pPr>
              <a:buFont typeface="Arial" panose="020B0604020202020204" pitchFamily="34" charset="0"/>
              <a:buChar char="•"/>
            </a:pPr>
            <a:endParaRPr lang="en-US" sz="1500" dirty="0">
              <a:solidFill>
                <a:schemeClr val="tx1"/>
              </a:solidFill>
            </a:endParaRPr>
          </a:p>
        </p:txBody>
      </p:sp>
      <p:sp>
        <p:nvSpPr>
          <p:cNvPr id="4" name="Date Placeholder 3">
            <a:extLst>
              <a:ext uri="{FF2B5EF4-FFF2-40B4-BE49-F238E27FC236}">
                <a16:creationId xmlns:a16="http://schemas.microsoft.com/office/drawing/2014/main" id="{FD5F6DBA-FB10-458F-B42F-C69849011BA6}"/>
              </a:ext>
            </a:extLst>
          </p:cNvPr>
          <p:cNvSpPr>
            <a:spLocks noGrp="1"/>
          </p:cNvSpPr>
          <p:nvPr>
            <p:ph type="dt" idx="10"/>
          </p:nvPr>
        </p:nvSpPr>
        <p:spPr/>
        <p:txBody>
          <a:bodyPr/>
          <a:lstStyle/>
          <a:p>
            <a:r>
              <a:rPr lang="en-US"/>
              <a:t>May 2017</a:t>
            </a:r>
            <a:endParaRPr lang="en-GB" dirty="0"/>
          </a:p>
        </p:txBody>
      </p:sp>
      <p:sp>
        <p:nvSpPr>
          <p:cNvPr id="5" name="Footer Placeholder 4">
            <a:extLst>
              <a:ext uri="{FF2B5EF4-FFF2-40B4-BE49-F238E27FC236}">
                <a16:creationId xmlns:a16="http://schemas.microsoft.com/office/drawing/2014/main" id="{504932D3-C62D-489A-AEAB-9AD1D7D5B1FB}"/>
              </a:ext>
            </a:extLst>
          </p:cNvPr>
          <p:cNvSpPr>
            <a:spLocks noGrp="1"/>
          </p:cNvSpPr>
          <p:nvPr>
            <p:ph type="ftr" idx="11"/>
          </p:nvPr>
        </p:nvSpPr>
        <p:spPr/>
        <p:txBody>
          <a:bodyPr/>
          <a:lstStyle/>
          <a:p>
            <a:r>
              <a:rPr lang="en-GB"/>
              <a:t>Rich Kennedy, HP Enterprise</a:t>
            </a:r>
            <a:endParaRPr lang="en-GB" dirty="0"/>
          </a:p>
        </p:txBody>
      </p:sp>
      <p:sp>
        <p:nvSpPr>
          <p:cNvPr id="6" name="Slide Number Placeholder 5">
            <a:extLst>
              <a:ext uri="{FF2B5EF4-FFF2-40B4-BE49-F238E27FC236}">
                <a16:creationId xmlns:a16="http://schemas.microsoft.com/office/drawing/2014/main" id="{FBDEC90C-8CB2-4D04-A640-4EBEC409CA4C}"/>
              </a:ext>
            </a:extLst>
          </p:cNvPr>
          <p:cNvSpPr>
            <a:spLocks noGrp="1"/>
          </p:cNvSpPr>
          <p:nvPr>
            <p:ph type="sldNum" idx="12"/>
          </p:nvPr>
        </p:nvSpPr>
        <p:spPr/>
        <p:txBody>
          <a:bodyPr/>
          <a:lstStyle/>
          <a:p>
            <a:r>
              <a:rPr lang="en-GB"/>
              <a:t>Slide </a:t>
            </a:r>
            <a:fld id="{D09C756B-EB39-4236-ADBB-73052B179AE4}" type="slidenum">
              <a:rPr lang="en-GB" smtClean="0"/>
              <a:pPr/>
              <a:t>8</a:t>
            </a:fld>
            <a:endParaRPr lang="en-GB"/>
          </a:p>
        </p:txBody>
      </p:sp>
    </p:spTree>
    <p:extLst>
      <p:ext uri="{BB962C8B-B14F-4D97-AF65-F5344CB8AC3E}">
        <p14:creationId xmlns:p14="http://schemas.microsoft.com/office/powerpoint/2010/main" val="2576580128"/>
      </p:ext>
    </p:extLst>
  </p:cSld>
  <p:clrMapOvr>
    <a:masterClrMapping/>
  </p:clrMapOvr>
</p:sld>
</file>

<file path=ppt/theme/theme1.xml><?xml version="1.0" encoding="utf-8"?>
<a:theme xmlns:a="http://schemas.openxmlformats.org/drawingml/2006/main" name="Office Theme">
  <a:themeElements>
    <a:clrScheme name="Custom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7030A0"/>
      </a:hlink>
      <a:folHlink>
        <a:srgbClr val="00002D"/>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37458</TotalTime>
  <Words>1240</Words>
  <Application>Microsoft Office PowerPoint</Application>
  <PresentationFormat>On-screen Show (4:3)</PresentationFormat>
  <Paragraphs>63</Paragraphs>
  <Slides>8</Slides>
  <Notes>1</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8</vt:i4>
      </vt:variant>
    </vt:vector>
  </HeadingPairs>
  <TitlesOfParts>
    <vt:vector size="14" baseType="lpstr">
      <vt:lpstr>Arial Unicode MS</vt:lpstr>
      <vt:lpstr>MS Gothic</vt:lpstr>
      <vt:lpstr>Arial</vt:lpstr>
      <vt:lpstr>Times New Roman</vt:lpstr>
      <vt:lpstr>Office Theme</vt:lpstr>
      <vt:lpstr>Document</vt:lpstr>
      <vt:lpstr>IEEE 802.18 Draft Perspectives on WRC-19 Agenda Items</vt:lpstr>
      <vt:lpstr>Introduction</vt:lpstr>
      <vt:lpstr>AI 1.12 ITS Harmonization</vt:lpstr>
      <vt:lpstr>AI 1.13 IMT</vt:lpstr>
      <vt:lpstr>AI 1.14 HAPS</vt:lpstr>
      <vt:lpstr>AI 1.15 275 GHz</vt:lpstr>
      <vt:lpstr>AI 1.16 5 GHz</vt:lpstr>
      <vt:lpstr>AI 9.1 Issue 9.1.5</vt:lpstr>
    </vt:vector>
  </TitlesOfParts>
  <Company>Hewlett 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 postions on WRC19</dc:title>
  <dc:creator>Kennedy, Rich</dc:creator>
  <cp:lastModifiedBy>Holcomb, Jay</cp:lastModifiedBy>
  <cp:revision>231</cp:revision>
  <cp:lastPrinted>1601-01-01T00:00:00Z</cp:lastPrinted>
  <dcterms:created xsi:type="dcterms:W3CDTF">2016-03-03T14:54:45Z</dcterms:created>
  <dcterms:modified xsi:type="dcterms:W3CDTF">2018-03-28T19:55:20Z</dcterms:modified>
</cp:coreProperties>
</file>