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3" r:id="rId3"/>
    <p:sldId id="257" r:id="rId4"/>
    <p:sldId id="258" r:id="rId5"/>
    <p:sldId id="260" r:id="rId6"/>
    <p:sldId id="261" r:id="rId7"/>
    <p:sldId id="262"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p:scale>
          <a:sx n="150" d="100"/>
          <a:sy n="150" d="100"/>
        </p:scale>
        <p:origin x="-168" y="-13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05-Apr-18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7" name="Slide Number Placeholder 6"/>
          <p:cNvSpPr>
            <a:spLocks noGrp="1"/>
          </p:cNvSpPr>
          <p:nvPr>
            <p:ph type="sldNum" idx="12"/>
          </p:nvPr>
        </p:nvSpPr>
        <p:spPr>
          <a:xfrm>
            <a:off x="4114800" y="6475413"/>
            <a:ext cx="758825" cy="363537"/>
          </a:xfrm>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F4B907-06D6-4C13-BC70-790A4131EE02}"/>
              </a:ext>
            </a:extLst>
          </p:cNvPr>
          <p:cNvSpPr txBox="1"/>
          <p:nvPr userDrawn="1"/>
        </p:nvSpPr>
        <p:spPr>
          <a:xfrm rot="18977889">
            <a:off x="943015" y="1185932"/>
            <a:ext cx="6123261" cy="2308324"/>
          </a:xfrm>
          <a:prstGeom prst="rect">
            <a:avLst/>
          </a:prstGeom>
          <a:noFill/>
        </p:spPr>
        <p:txBody>
          <a:bodyPr wrap="square" rtlCol="0">
            <a:spAutoFit/>
          </a:bodyPr>
          <a:lstStyle/>
          <a:p>
            <a:pPr algn="ctr"/>
            <a:r>
              <a:rPr lang="en-US" sz="7200" dirty="0">
                <a:solidFill>
                  <a:schemeClr val="bg1">
                    <a:lumMod val="85000"/>
                  </a:schemeClr>
                </a:solidFill>
              </a:rPr>
              <a:t>Draft</a:t>
            </a:r>
          </a:p>
          <a:p>
            <a:pPr algn="ctr"/>
            <a:r>
              <a:rPr lang="en-US" sz="7200" dirty="0">
                <a:solidFill>
                  <a:schemeClr val="bg1">
                    <a:lumMod val="85000"/>
                  </a:schemeClr>
                </a:solidFill>
              </a:rPr>
              <a:t>Markup version</a:t>
            </a:r>
          </a:p>
        </p:txBody>
      </p:sp>
      <p:sp>
        <p:nvSpPr>
          <p:cNvPr id="1026" name="Rectangle 2"/>
          <p:cNvSpPr>
            <a:spLocks noGrp="1" noChangeArrowheads="1"/>
          </p:cNvSpPr>
          <p:nvPr>
            <p:ph type="body" idx="1"/>
          </p:nvPr>
        </p:nvSpPr>
        <p:spPr bwMode="auto">
          <a:xfrm>
            <a:off x="685800" y="1981201"/>
            <a:ext cx="7770813" cy="4314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155480" y="6475413"/>
            <a:ext cx="71814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802.18-17/0073r03 </a:t>
            </a:r>
            <a:r>
              <a:rPr kumimoji="0" lang="en-GB" sz="1800" b="1" i="0" u="none" strike="sng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April 2018</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a:t>Rich Kennedy, HP Enterprise</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r>
              <a:rPr lang="en-US" dirty="0">
                <a:latin typeface="Times New Roman" charset="0"/>
              </a:rPr>
              <a:t>IEEE 802.18</a:t>
            </a:r>
            <a:br>
              <a:rPr lang="en-US" dirty="0">
                <a:latin typeface="Times New Roman" charset="0"/>
              </a:rPr>
            </a:br>
            <a:r>
              <a:rPr lang="en-US" sz="2800" strike="dblStrike" dirty="0">
                <a:cs typeface="Arial" panose="020B0604020202020204" pitchFamily="34" charset="0"/>
              </a:rPr>
              <a:t>Draft </a:t>
            </a:r>
            <a:r>
              <a:rPr lang="en-US" sz="2800" dirty="0">
                <a:cs typeface="Arial" panose="020B0604020202020204" pitchFamily="34" charset="0"/>
              </a:rPr>
              <a:t>Perspectives on WRC-19 Agenda Items</a:t>
            </a:r>
            <a:endParaRPr lang="en-US" dirty="0">
              <a:cs typeface="Arial" panose="020B0604020202020204" pitchFamily="34" charset="0"/>
            </a:endParaRPr>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 May 2017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Revised: </a:t>
            </a:r>
            <a:r>
              <a:rPr lang="en-GB" sz="2000" b="0" dirty="0"/>
              <a:t>05 April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830139176"/>
              </p:ext>
            </p:extLst>
          </p:nvPr>
        </p:nvGraphicFramePr>
        <p:xfrm>
          <a:off x="519113" y="3609975"/>
          <a:ext cx="8085137" cy="2473325"/>
        </p:xfrm>
        <a:graphic>
          <a:graphicData uri="http://schemas.openxmlformats.org/presentationml/2006/ole">
            <mc:AlternateContent xmlns:mc="http://schemas.openxmlformats.org/markup-compatibility/2006">
              <mc:Choice xmlns:v="urn:schemas-microsoft-com:vml" Requires="v">
                <p:oleObj spid="_x0000_s3287" name="Document" r:id="rId4" imgW="8253286" imgH="2529818" progId="Word.Document.8">
                  <p:embed/>
                </p:oleObj>
              </mc:Choice>
              <mc:Fallback>
                <p:oleObj name="Document" r:id="rId4" imgW="8253286" imgH="2529818" progId="Word.Document.8">
                  <p:embed/>
                  <p:pic>
                    <p:nvPicPr>
                      <p:cNvPr id="0" name=""/>
                      <p:cNvPicPr>
                        <a:picLocks noChangeAspect="1" noChangeArrowheads="1"/>
                      </p:cNvPicPr>
                      <p:nvPr/>
                    </p:nvPicPr>
                    <p:blipFill>
                      <a:blip r:embed="rId5"/>
                      <a:srcRect/>
                      <a:stretch>
                        <a:fillRect/>
                      </a:stretch>
                    </p:blipFill>
                    <p:spPr bwMode="auto">
                      <a:xfrm>
                        <a:off x="519113" y="3609975"/>
                        <a:ext cx="8085137" cy="2473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IEEE 802 has been asked by </a:t>
            </a:r>
            <a:r>
              <a:rPr lang="en-US" strike="sngStrike" dirty="0"/>
              <a:t>some developing country </a:t>
            </a:r>
            <a:r>
              <a:rPr lang="en-US" dirty="0"/>
              <a:t>regulators and other stakeholders for our </a:t>
            </a:r>
            <a:r>
              <a:rPr lang="en-US" u="sng" dirty="0"/>
              <a:t>views</a:t>
            </a:r>
            <a:r>
              <a:rPr lang="en-US" dirty="0"/>
              <a:t> </a:t>
            </a:r>
            <a:r>
              <a:rPr lang="en-US" strike="dblStrike" dirty="0"/>
              <a:t>position </a:t>
            </a:r>
            <a:r>
              <a:rPr lang="en-US" dirty="0"/>
              <a:t>on certain WRC-19 Agenda Items (AI).</a:t>
            </a:r>
          </a:p>
          <a:p>
            <a:pPr>
              <a:buFont typeface="Arial" panose="020B0604020202020204" pitchFamily="34" charset="0"/>
              <a:buChar char="•"/>
            </a:pPr>
            <a:endParaRPr lang="en-US" dirty="0"/>
          </a:p>
          <a:p>
            <a:pPr>
              <a:buFont typeface="Arial" panose="020B0604020202020204" pitchFamily="34" charset="0"/>
              <a:buChar char="•"/>
            </a:pPr>
            <a:r>
              <a:rPr lang="en-US" dirty="0"/>
              <a:t>This document provides </a:t>
            </a:r>
            <a:r>
              <a:rPr lang="en-US" strike="dblStrike" dirty="0"/>
              <a:t>initial draft </a:t>
            </a:r>
            <a:r>
              <a:rPr lang="en-US" dirty="0"/>
              <a:t>viewpoints for the Agenda Items that relate to </a:t>
            </a:r>
            <a:r>
              <a:rPr lang="en-US" u="sng" dirty="0"/>
              <a:t>current</a:t>
            </a:r>
            <a:r>
              <a:rPr lang="en-US" dirty="0"/>
              <a:t> IEEE 802 standards </a:t>
            </a:r>
            <a:r>
              <a:rPr lang="en-US" u="sng" dirty="0"/>
              <a:t>activity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This document represents the views of IEEE 802. It does not necessarily represent the views of the IEEE as a whole or the IEEE Standards Association as a whole.</a:t>
            </a:r>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a:p>
        </p:txBody>
      </p:sp>
    </p:spTree>
    <p:extLst>
      <p:ext uri="{BB962C8B-B14F-4D97-AF65-F5344CB8AC3E}">
        <p14:creationId xmlns:p14="http://schemas.microsoft.com/office/powerpoint/2010/main" val="344122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1.12 </a:t>
            </a:r>
            <a:r>
              <a:rPr lang="en-US" dirty="0">
                <a:latin typeface="Arial" panose="020B0604020202020204" pitchFamily="34" charset="0"/>
                <a:cs typeface="Arial" panose="020B0604020202020204" pitchFamily="34" charset="0"/>
              </a:rPr>
              <a:t>ITS Harmonization</a:t>
            </a:r>
          </a:p>
        </p:txBody>
      </p:sp>
      <p:sp>
        <p:nvSpPr>
          <p:cNvPr id="3" name="Content Placeholder 2"/>
          <p:cNvSpPr>
            <a:spLocks noGrp="1"/>
          </p:cNvSpPr>
          <p:nvPr>
            <p:ph idx="1"/>
          </p:nvPr>
        </p:nvSpPr>
        <p:spPr>
          <a:xfrm>
            <a:off x="696912" y="1319730"/>
            <a:ext cx="7770813" cy="4314308"/>
          </a:xfrm>
        </p:spPr>
        <p:txBody>
          <a:bodyPr>
            <a:normAutofit/>
          </a:bodyPr>
          <a:lstStyle/>
          <a:p>
            <a:pPr>
              <a:buFont typeface="Arial" panose="020B0604020202020204" pitchFamily="34" charset="0"/>
              <a:buChar char="•"/>
            </a:pPr>
            <a:r>
              <a:rPr lang="en-US" sz="1800" dirty="0">
                <a:solidFill>
                  <a:schemeClr val="accent6">
                    <a:lumMod val="75000"/>
                  </a:schemeClr>
                </a:solidFill>
              </a:rPr>
              <a:t>to consider possible global or regional harmonized frequency bands, to the maximum extent possible, for the implementation of evolving Intelligent Transport Systems (ITS) under existing mobile-service allocations, in accordance with Resolution COM6/13 (WRC-15);</a:t>
            </a:r>
          </a:p>
          <a:p>
            <a:pPr>
              <a:buFont typeface="Arial" panose="020B0604020202020204" pitchFamily="34" charset="0"/>
              <a:buChar char="•"/>
            </a:pPr>
            <a:endParaRPr lang="en-US" sz="1800" dirty="0">
              <a:solidFill>
                <a:schemeClr val="accent6">
                  <a:lumMod val="75000"/>
                </a:schemeClr>
              </a:solidFill>
            </a:endParaRPr>
          </a:p>
          <a:p>
            <a:pPr>
              <a:buFont typeface="Arial" panose="020B0604020202020204" pitchFamily="34" charset="0"/>
              <a:buChar char="•"/>
            </a:pPr>
            <a:r>
              <a:rPr lang="en-US" sz="1800" dirty="0"/>
              <a:t>IEEE 802.11 has provided the wireless standard (IEEE </a:t>
            </a:r>
            <a:r>
              <a:rPr lang="en-US" sz="1800" dirty="0" err="1"/>
              <a:t>Std</a:t>
            </a:r>
            <a:r>
              <a:rPr lang="en-US" sz="1800" dirty="0"/>
              <a:t> 802.11p-2010) that is the basis for much of the Intelligent Transport Systems (ITS) Vehicle-to-Vehicle (V2V) and Vehicle-to-Infrastructure (V2I) technologies. We believe that this technology</a:t>
            </a:r>
            <a:r>
              <a:rPr lang="en-US" sz="1800" strike="sngStrike" dirty="0"/>
              <a:t>, that is successful because of its spectrum sharing mechanisms, </a:t>
            </a:r>
            <a:r>
              <a:rPr lang="en-US" sz="1800" dirty="0"/>
              <a:t> is capable of sharing the 5850-5925 MHz band with other unlicensed applications. We also understand that global harmonization of the technology is a noble effort that would enable technology improvements and cost reductions to better address rapid adoption to meet the ITS safety goals.</a:t>
            </a:r>
          </a:p>
        </p:txBody>
      </p:sp>
      <p:sp>
        <p:nvSpPr>
          <p:cNvPr id="4" name="Date Placeholder 3">
            <a:extLst>
              <a:ext uri="{FF2B5EF4-FFF2-40B4-BE49-F238E27FC236}">
                <a16:creationId xmlns:a16="http://schemas.microsoft.com/office/drawing/2014/main" id="{D9593EEC-F99E-4FF4-8189-AC62DBBFF4EF}"/>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18B2A763-FAB9-4148-9605-F7A72B1A7120}"/>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8BF6CE8E-EE97-4B2E-8880-187BC03E217B}"/>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2875488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1.13 </a:t>
            </a:r>
            <a:r>
              <a:rPr lang="en-US" dirty="0">
                <a:latin typeface="Arial" panose="020B0604020202020204" pitchFamily="34" charset="0"/>
                <a:cs typeface="Arial" panose="020B0604020202020204" pitchFamily="34" charset="0"/>
              </a:rPr>
              <a:t>IMT</a:t>
            </a:r>
          </a:p>
        </p:txBody>
      </p:sp>
      <p:sp>
        <p:nvSpPr>
          <p:cNvPr id="3" name="Content Placeholder 2"/>
          <p:cNvSpPr>
            <a:spLocks noGrp="1"/>
          </p:cNvSpPr>
          <p:nvPr>
            <p:ph idx="1"/>
          </p:nvPr>
        </p:nvSpPr>
        <p:spPr>
          <a:xfrm>
            <a:off x="696912" y="685800"/>
            <a:ext cx="7770813" cy="4113213"/>
          </a:xfrm>
        </p:spPr>
        <p:txBody>
          <a:bodyPr/>
          <a:lstStyle/>
          <a:p>
            <a:pPr>
              <a:buFont typeface="Arial" panose="020B0604020202020204" pitchFamily="34" charset="0"/>
              <a:buChar char="•"/>
            </a:pPr>
            <a:r>
              <a:rPr lang="en-US" sz="16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900" strike="dblStrike" dirty="0"/>
              <a:t>IEEE 802 believes that WRC19 should consider possible identification of a number of bands including 66-76 GHz for IMT. On July 14, 2016, FCC published a Report and Order and Further Notice of Proposed Rulemaking (FCC 16-89) to adopt 64-71 GHz band for License Exempt operation, and we believe that IMT will benefit from global harmonization of these bands.</a:t>
            </a:r>
          </a:p>
          <a:p>
            <a:pPr>
              <a:buFont typeface="Arial" panose="020B0604020202020204" pitchFamily="34" charset="0"/>
              <a:buChar char="•"/>
            </a:pPr>
            <a:r>
              <a:rPr lang="en-US" sz="1600" dirty="0"/>
              <a:t>Due to the following developments, IEEE 802 recommends that WRC-19 not consider </a:t>
            </a:r>
            <a:r>
              <a:rPr lang="en-US" sz="1600" strike="dblStrike" dirty="0"/>
              <a:t>possible identification of a number of bands including</a:t>
            </a:r>
            <a:r>
              <a:rPr lang="en-US" sz="1600" dirty="0"/>
              <a:t> 66-76 GHz for IMT identification. </a:t>
            </a:r>
          </a:p>
          <a:p>
            <a:pPr lvl="1">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identified for Multigigabit Wireless Systems. This facilitates the introduction of IEEE 802 technologies that are capable of supporting 5G use cases under the existing Mobile Allocation. </a:t>
            </a:r>
          </a:p>
          <a:p>
            <a:pPr lvl="1">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buFont typeface="Arial" panose="020B0604020202020204" pitchFamily="34" charset="0"/>
              <a:buChar char="•"/>
            </a:pPr>
            <a:r>
              <a:rPr lang="en-US" sz="1600" dirty="0"/>
              <a:t>Given these facts, we believe that a wide variety of 5G </a:t>
            </a:r>
            <a:r>
              <a:rPr lang="en-US" sz="1600" u="sng" dirty="0"/>
              <a:t>services and use-cases </a:t>
            </a:r>
            <a:r>
              <a:rPr lang="en-US" sz="1600" u="sng" strike="dblStrike" dirty="0"/>
              <a:t>technologies</a:t>
            </a:r>
            <a:r>
              <a:rPr lang="en-US" sz="1600" dirty="0"/>
              <a:t> will be deployed in this band globally without the need for an IMT identification</a:t>
            </a:r>
            <a:r>
              <a:rPr lang="en-US" sz="1600" strike="dblStrike" dirty="0"/>
              <a:t> will benefit from global harmonization of these bands</a:t>
            </a:r>
            <a:r>
              <a:rPr lang="en-US" sz="1600" dirty="0"/>
              <a:t>. In fact, IMT identification could bar some key 5G technologies from operating in this band.</a:t>
            </a:r>
          </a:p>
        </p:txBody>
      </p:sp>
      <p:sp>
        <p:nvSpPr>
          <p:cNvPr id="4" name="Date Placeholder 3">
            <a:extLst>
              <a:ext uri="{FF2B5EF4-FFF2-40B4-BE49-F238E27FC236}">
                <a16:creationId xmlns:a16="http://schemas.microsoft.com/office/drawing/2014/main" id="{9A7CEFF4-ABE7-4362-BE80-7532E389F405}"/>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B8902077-75A5-46CC-93D6-CCE866DC4392}"/>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B8463926-27A3-4BE9-A03C-B4266D9A0941}"/>
              </a:ext>
            </a:extLst>
          </p:cNvPr>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76592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606425"/>
            <a:ext cx="7770813" cy="841375"/>
          </a:xfrm>
        </p:spPr>
        <p:txBody>
          <a:bodyPr/>
          <a:lstStyle/>
          <a:p>
            <a:r>
              <a:rPr lang="en-US" b="1" dirty="0">
                <a:latin typeface="Arial" panose="020B0604020202020204" pitchFamily="34" charset="0"/>
                <a:cs typeface="Arial" panose="020B0604020202020204" pitchFamily="34" charset="0"/>
              </a:rPr>
              <a:t>AI 1.15 </a:t>
            </a:r>
            <a:r>
              <a:rPr lang="en-US" dirty="0">
                <a:latin typeface="Arial" panose="020B0604020202020204" pitchFamily="34" charset="0"/>
                <a:cs typeface="Arial" panose="020B0604020202020204" pitchFamily="34" charset="0"/>
              </a:rPr>
              <a:t>275 GHz</a:t>
            </a:r>
          </a:p>
        </p:txBody>
      </p:sp>
      <p:sp>
        <p:nvSpPr>
          <p:cNvPr id="3" name="Content Placeholder 2"/>
          <p:cNvSpPr>
            <a:spLocks noGrp="1"/>
          </p:cNvSpPr>
          <p:nvPr>
            <p:ph idx="1"/>
          </p:nvPr>
        </p:nvSpPr>
        <p:spPr>
          <a:xfrm>
            <a:off x="677862" y="1027112"/>
            <a:ext cx="8153401" cy="4113213"/>
          </a:xfrm>
        </p:spPr>
        <p:txBody>
          <a:bodyPr>
            <a:noAutofit/>
          </a:bodyPr>
          <a:lstStyle/>
          <a:p>
            <a:pPr>
              <a:buFont typeface="Arial" panose="020B0604020202020204" pitchFamily="34" charset="0"/>
              <a:buChar char="•"/>
            </a:pPr>
            <a:r>
              <a:rPr lang="en-US" sz="1800" dirty="0">
                <a:solidFill>
                  <a:schemeClr val="accent6">
                    <a:lumMod val="75000"/>
                  </a:schemeClr>
                </a:solidFill>
              </a:rPr>
              <a:t>to consider identification of frequency bands for use by administrations for the land-mobile and fixed services applications operating in the frequency range 275-450 GHz, in accordance with Resolution COM6/14 (WRC-15);</a:t>
            </a:r>
          </a:p>
          <a:p>
            <a:pPr>
              <a:buFont typeface="Arial" panose="020B0604020202020204" pitchFamily="34" charset="0"/>
              <a:buChar char="•"/>
            </a:pPr>
            <a:endParaRPr lang="en-US" sz="1800" dirty="0">
              <a:solidFill>
                <a:schemeClr val="accent6">
                  <a:lumMod val="75000"/>
                </a:schemeClr>
              </a:solidFill>
            </a:endParaRPr>
          </a:p>
          <a:p>
            <a:pPr>
              <a:buFont typeface="Arial" panose="020B0604020202020204" pitchFamily="34" charset="0"/>
              <a:buChar char="•"/>
            </a:pPr>
            <a:r>
              <a:rPr lang="en-US" sz="1800" strike="dblStrike" dirty="0"/>
              <a:t>IEEE P802.15.3d is a draft standard, currently in the balloting process and expected to be published in the beginning of 2018. This new standard will target </a:t>
            </a:r>
            <a:r>
              <a:rPr lang="en-US" sz="1800" u="sng" dirty="0"/>
              <a:t>The recently published Std. IEEE 802.15.3d-2017 targets</a:t>
            </a:r>
            <a:r>
              <a:rPr lang="en-US" sz="1800" dirty="0"/>
              <a:t> point-to-point links in the frequency range of 252 to 325 GHz with data rates ranging from 1 to 100 Gb/s. The application scenarios comprise wireless backhaul and fronthaul links, kiosk downloading, reconfigurable wireless links for data centers in addition to fibers and intra-device communications. </a:t>
            </a:r>
            <a:r>
              <a:rPr lang="en-US" sz="1800" strike="sngStrike" dirty="0"/>
              <a:t>Therefore,</a:t>
            </a:r>
            <a:r>
              <a:rPr lang="en-US" sz="1800" dirty="0"/>
              <a:t> IEEE 802 especially supports the identification of the frequency bands 275 GHz to 325 GHz for </a:t>
            </a:r>
            <a:r>
              <a:rPr lang="en-US" sz="1800" u="sng" dirty="0"/>
              <a:t>license-exempt</a:t>
            </a:r>
            <a:r>
              <a:rPr lang="en-US" sz="1800" dirty="0"/>
              <a:t> active services such as THz communications.</a:t>
            </a:r>
          </a:p>
          <a:p>
            <a:pPr>
              <a:buFont typeface="Arial" panose="020B0604020202020204" pitchFamily="34" charset="0"/>
              <a:buChar char="•"/>
            </a:pPr>
            <a:r>
              <a:rPr lang="en-US" sz="1800" dirty="0"/>
              <a:t>Higher frequency bands beyond 325 GHz, e. g. up to 450 GHz, are highly appreciated for future wireless communication applications. No activity toward a new standard at these higher frequencies has been formed yet, because the technology at 300 GHz seemed most promising in 2014 when the project for the first standard in the THz range was initiated. However this may change in the future.</a:t>
            </a:r>
          </a:p>
        </p:txBody>
      </p:sp>
      <p:sp>
        <p:nvSpPr>
          <p:cNvPr id="4" name="Date Placeholder 3">
            <a:extLst>
              <a:ext uri="{FF2B5EF4-FFF2-40B4-BE49-F238E27FC236}">
                <a16:creationId xmlns:a16="http://schemas.microsoft.com/office/drawing/2014/main" id="{43F68972-AFA2-41DF-83DC-F98573970293}"/>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8DB96DC7-0D64-4BD8-AA97-817EAD6D3ED6}"/>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344A61C1-B041-4341-8579-5635637F1F2B}"/>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1918282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275" y="606425"/>
            <a:ext cx="7770813" cy="841375"/>
          </a:xfrm>
        </p:spPr>
        <p:txBody>
          <a:bodyPr/>
          <a:lstStyle/>
          <a:p>
            <a:r>
              <a:rPr lang="en-US" b="1" dirty="0">
                <a:latin typeface="Arial" panose="020B0604020202020204" pitchFamily="34" charset="0"/>
                <a:cs typeface="Arial" panose="020B0604020202020204" pitchFamily="34" charset="0"/>
              </a:rPr>
              <a:t>AI 1.16 </a:t>
            </a:r>
            <a:r>
              <a:rPr lang="en-US" dirty="0">
                <a:latin typeface="Arial" panose="020B0604020202020204" pitchFamily="34" charset="0"/>
                <a:cs typeface="Arial" panose="020B0604020202020204" pitchFamily="34" charset="0"/>
              </a:rPr>
              <a:t>5 GHz</a:t>
            </a:r>
          </a:p>
        </p:txBody>
      </p:sp>
      <p:sp>
        <p:nvSpPr>
          <p:cNvPr id="3" name="Content Placeholder 2"/>
          <p:cNvSpPr>
            <a:spLocks noGrp="1"/>
          </p:cNvSpPr>
          <p:nvPr>
            <p:ph idx="1"/>
          </p:nvPr>
        </p:nvSpPr>
        <p:spPr>
          <a:xfrm>
            <a:off x="715962" y="1271846"/>
            <a:ext cx="7770813" cy="4314308"/>
          </a:xfrm>
        </p:spPr>
        <p:txBody>
          <a:bodyPr>
            <a:noAutofit/>
          </a:bodyPr>
          <a:lstStyle/>
          <a:p>
            <a:pPr>
              <a:buFont typeface="Arial" panose="020B0604020202020204" pitchFamily="34" charset="0"/>
              <a:buChar char="•"/>
            </a:pPr>
            <a:r>
              <a:rPr lang="en-US" sz="1800" dirty="0">
                <a:solidFill>
                  <a:schemeClr val="accent6">
                    <a:lumMod val="75000"/>
                  </a:schemeClr>
                </a:solidFill>
              </a:rPr>
              <a:t>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COM6/22 (WRC-15);</a:t>
            </a:r>
          </a:p>
          <a:p>
            <a:pPr>
              <a:buFont typeface="Arial" panose="020B0604020202020204" pitchFamily="34" charset="0"/>
              <a:buChar char="•"/>
            </a:pPr>
            <a:endParaRPr lang="en-US" sz="1800" dirty="0">
              <a:solidFill>
                <a:schemeClr val="accent6">
                  <a:lumMod val="75000"/>
                </a:schemeClr>
              </a:solidFill>
            </a:endParaRPr>
          </a:p>
          <a:p>
            <a:pPr>
              <a:buFont typeface="Arial" panose="020B0604020202020204" pitchFamily="34" charset="0"/>
              <a:buChar char="•"/>
            </a:pPr>
            <a:r>
              <a:rPr lang="en-US" sz="1800" dirty="0"/>
              <a:t>Since the 1990s, IEEE 802 has been actively developing standards for Wireless LAN technologies that operate in the 5 GHz bands. Among these is IEEE 802.11, which is the basis </a:t>
            </a:r>
            <a:r>
              <a:rPr lang="en-US" sz="1800" strike="sngStrike" dirty="0"/>
              <a:t>standard </a:t>
            </a:r>
            <a:r>
              <a:rPr lang="en-US" sz="1800" dirty="0"/>
              <a:t>for </a:t>
            </a:r>
            <a:r>
              <a:rPr lang="en-US" sz="1800" strike="sngStrike" dirty="0"/>
              <a:t>that </a:t>
            </a:r>
            <a:r>
              <a:rPr lang="en-US" sz="1800" strike="dblStrike" dirty="0"/>
              <a:t>has become known as </a:t>
            </a:r>
            <a:r>
              <a:rPr lang="en-US" sz="1800" dirty="0"/>
              <a:t>Wi-Fi, </a:t>
            </a:r>
            <a:r>
              <a:rPr lang="en-US" sz="1800" strike="sngStrike" dirty="0"/>
              <a:t>which is</a:t>
            </a:r>
            <a:r>
              <a:rPr lang="en-US" sz="1800" dirty="0"/>
              <a:t> the most successful, most used and most demanded 5 GHz wireless technology. IEEE 802.11 is carrying the vast majority of wireless internet traffic</a:t>
            </a:r>
            <a:r>
              <a:rPr lang="en-US" sz="1800" strike="sngStrike" dirty="0"/>
              <a:t>,</a:t>
            </a:r>
            <a:r>
              <a:rPr lang="en-US" sz="1800" dirty="0"/>
              <a:t> </a:t>
            </a:r>
            <a:r>
              <a:rPr lang="en-US" sz="1800" strike="sngStrike" dirty="0"/>
              <a:t>IEEE 802.11 </a:t>
            </a:r>
            <a:r>
              <a:rPr lang="en-US" sz="1800" dirty="0"/>
              <a:t>and is essential for commercial services, education, communications and social interactions, </a:t>
            </a:r>
            <a:r>
              <a:rPr lang="en-US" sz="1800" strike="sngStrike" dirty="0"/>
              <a:t>. It has </a:t>
            </a:r>
            <a:r>
              <a:rPr lang="en-US" sz="1800" dirty="0"/>
              <a:t>creating </a:t>
            </a:r>
            <a:r>
              <a:rPr lang="en-US" sz="1800" strike="sngStrike" dirty="0"/>
              <a:t>whole </a:t>
            </a:r>
            <a:r>
              <a:rPr lang="en-US" sz="1800" dirty="0"/>
              <a:t>industries and providing jobs and economic growth around the world.</a:t>
            </a:r>
          </a:p>
          <a:p>
            <a:pPr>
              <a:buFont typeface="Arial" panose="020B0604020202020204" pitchFamily="34" charset="0"/>
              <a:buChar char="•"/>
            </a:pPr>
            <a:r>
              <a:rPr lang="en-US" sz="1800" dirty="0"/>
              <a:t>IEEE 802 recommends believes that any regulatory action should not disadvantage </a:t>
            </a:r>
            <a:r>
              <a:rPr lang="en-US" sz="1800" u="sng" dirty="0"/>
              <a:t>any IEEE 802 standard  </a:t>
            </a:r>
            <a:r>
              <a:rPr lang="en-US" sz="1800" strike="dblStrike" dirty="0"/>
              <a:t>Wi-Fi,</a:t>
            </a:r>
            <a:r>
              <a:rPr lang="en-US" sz="1800" dirty="0"/>
              <a:t> or add any additional regulatory burdens for its use of the 5 GHz bands.</a:t>
            </a:r>
          </a:p>
        </p:txBody>
      </p:sp>
      <p:sp>
        <p:nvSpPr>
          <p:cNvPr id="4" name="Date Placeholder 3">
            <a:extLst>
              <a:ext uri="{FF2B5EF4-FFF2-40B4-BE49-F238E27FC236}">
                <a16:creationId xmlns:a16="http://schemas.microsoft.com/office/drawing/2014/main" id="{123BFE8B-855B-40A1-9A3D-272682632A8D}"/>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21B32A6C-1670-4A32-B0E9-E111613988F9}"/>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C8921E90-71F7-4450-9A6B-CC2854239625}"/>
              </a:ext>
            </a:extLst>
          </p:cNvPr>
          <p:cNvSpPr>
            <a:spLocks noGrp="1"/>
          </p:cNvSpPr>
          <p:nvPr>
            <p:ph type="sldNum" idx="12"/>
          </p:nvPr>
        </p:nvSpPr>
        <p:spPr/>
        <p:txBody>
          <a:bodyPr/>
          <a:lstStyle/>
          <a:p>
            <a:r>
              <a:rPr lang="en-GB"/>
              <a:t>Slide </a:t>
            </a:r>
            <a:fld id="{D09C756B-EB39-4236-ADBB-73052B179AE4}" type="slidenum">
              <a:rPr lang="en-GB" smtClean="0"/>
              <a:pPr/>
              <a:t>6</a:t>
            </a:fld>
            <a:endParaRPr lang="en-GB"/>
          </a:p>
        </p:txBody>
      </p:sp>
    </p:spTree>
    <p:extLst>
      <p:ext uri="{BB962C8B-B14F-4D97-AF65-F5344CB8AC3E}">
        <p14:creationId xmlns:p14="http://schemas.microsoft.com/office/powerpoint/2010/main" val="17281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9.1 </a:t>
            </a:r>
            <a:r>
              <a:rPr lang="en-US" dirty="0">
                <a:latin typeface="Arial" panose="020B0604020202020204" pitchFamily="34" charset="0"/>
                <a:cs typeface="Arial" panose="020B0604020202020204" pitchFamily="34" charset="0"/>
              </a:rPr>
              <a:t>Issue 9.1.5</a:t>
            </a:r>
          </a:p>
        </p:txBody>
      </p:sp>
      <p:sp>
        <p:nvSpPr>
          <p:cNvPr id="3" name="Content Placeholder 2"/>
          <p:cNvSpPr>
            <a:spLocks noGrp="1"/>
          </p:cNvSpPr>
          <p:nvPr>
            <p:ph idx="1"/>
          </p:nvPr>
        </p:nvSpPr>
        <p:spPr>
          <a:xfrm>
            <a:off x="685800" y="895350"/>
            <a:ext cx="7770813" cy="5789613"/>
          </a:xfrm>
        </p:spPr>
        <p:txBody>
          <a:bodyPr>
            <a:normAutofit fontScale="92500" lnSpcReduction="20000"/>
          </a:bodyPr>
          <a:lstStyle/>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referencing Recommendation ITU-R M.1638-1 in place of Recommendation ITU-R M.1638-0 in those footnotes, while ensuring that no undue constraints are imposed on the services referenced in these footnotes; </a:t>
            </a:r>
          </a:p>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adding a new reference to Recommendation ITU-R M.1849-1 to these footnotes, while ensuring that no undue constraints are imposed on the services referenced in these footnotes, </a:t>
            </a:r>
          </a:p>
          <a:p>
            <a:pPr>
              <a:buFont typeface="Arial" panose="020B0604020202020204" pitchFamily="34" charset="0"/>
              <a:buChar char="•"/>
            </a:pPr>
            <a:r>
              <a:rPr lang="en-US" sz="1500" strike="dblStrike" dirty="0">
                <a:solidFill>
                  <a:schemeClr val="tx1"/>
                </a:solidFill>
              </a:rPr>
              <a:t>The revised versions of both ITU-R M.1638 and M.1849 include additional radars that have never been evaluated for their effect on the operation of 802.11 standards-based products in the U-NII-2a and U-NII-3 bands. These include bi-static (transmitter and receiver not co-located) and fast frequency hopping radars that offer little opportunity to be detected and avoided by 802.11 devices, and threaten the viability of this vital technology in these bands, which represent 355 MHz of the 580 MHz of spectrum available in the band; over 60 % of the available channels. IEEE 802 believes this must be studied carefully before allowing this change in references.</a:t>
            </a:r>
          </a:p>
          <a:p>
            <a:pPr>
              <a:buFont typeface="Arial" panose="020B0604020202020204" pitchFamily="34" charset="0"/>
              <a:buChar char="•"/>
            </a:pPr>
            <a:r>
              <a:rPr lang="en-US" sz="1700" dirty="0"/>
              <a:t>In preparation for WRC-15 and WRC-19, ITU-R carried out a significant amount of work to study coexistence between RLANs and new radar systems, such as bi-static and fast frequency-hopping radars. These studies confirm that the technical and regulatory impacts of requiring the mobile service to protect new radars types would impose undue constraints on RLAN operation in the 5250-5350 MHz and 5470-5725 MHz frequency ranges.  The reference to ITU R M.1638-0 should not be updated to ITU R M.1638-1 in footnotes RR Nos. 5447F and 5.450A. Given that both ITU-R M.1638-0 and M.1849-1 Recommendations require essentially the same protection requirements, adding a new reference to ITU R M.1849-1 is redundant and unnecessary.</a:t>
            </a:r>
          </a:p>
          <a:p>
            <a:pPr>
              <a:buFont typeface="Arial" panose="020B0604020202020204" pitchFamily="34" charset="0"/>
              <a:buChar char="•"/>
            </a:pPr>
            <a:endParaRPr lang="en-US" sz="1500" dirty="0">
              <a:solidFill>
                <a:schemeClr val="tx1"/>
              </a:solidFill>
            </a:endParaRP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7</a:t>
            </a:fld>
            <a:endParaRPr lang="en-GB"/>
          </a:p>
        </p:txBody>
      </p:sp>
    </p:spTree>
    <p:extLst>
      <p:ext uri="{BB962C8B-B14F-4D97-AF65-F5344CB8AC3E}">
        <p14:creationId xmlns:p14="http://schemas.microsoft.com/office/powerpoint/2010/main" val="2576580128"/>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37566</TotalTime>
  <Words>1274</Words>
  <Application>Microsoft Office PowerPoint</Application>
  <PresentationFormat>On-screen Show (4:3)</PresentationFormat>
  <Paragraphs>62</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IEEE 802.18 Draft Perspectives on WRC-19 Agenda Items</vt:lpstr>
      <vt:lpstr>Introduction</vt:lpstr>
      <vt:lpstr>AI 1.12 ITS Harmonization</vt:lpstr>
      <vt:lpstr>AI 1.13 IMT</vt:lpstr>
      <vt:lpstr>AI 1.15 275 GHz</vt:lpstr>
      <vt:lpstr>AI 1.16 5 GHz</vt:lpstr>
      <vt:lpstr>AI 9.1 Issue 9.1.5</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postions on WRC19</dc:title>
  <dc:creator>Kennedy, Rich</dc:creator>
  <cp:lastModifiedBy>Holcomb, Jay</cp:lastModifiedBy>
  <cp:revision>250</cp:revision>
  <cp:lastPrinted>1601-01-01T00:00:00Z</cp:lastPrinted>
  <dcterms:created xsi:type="dcterms:W3CDTF">2016-03-03T14:54:45Z</dcterms:created>
  <dcterms:modified xsi:type="dcterms:W3CDTF">2018-04-05T19:36:13Z</dcterms:modified>
</cp:coreProperties>
</file>