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3" r:id="rId3"/>
    <p:sldId id="257" r:id="rId4"/>
    <p:sldId id="258" r:id="rId5"/>
    <p:sldId id="260" r:id="rId6"/>
    <p:sldId id="261" r:id="rId7"/>
    <p:sldId id="262"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3" d="100"/>
          <a:sy n="93" d="100"/>
        </p:scale>
        <p:origin x="52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12-Apr-18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F4B907-06D6-4C13-BC70-790A4131EE02}"/>
              </a:ext>
            </a:extLst>
          </p:cNvPr>
          <p:cNvSpPr txBox="1"/>
          <p:nvPr userDrawn="1"/>
        </p:nvSpPr>
        <p:spPr>
          <a:xfrm rot="18977889">
            <a:off x="2656117" y="1290291"/>
            <a:ext cx="2998726" cy="1200329"/>
          </a:xfrm>
          <a:prstGeom prst="rect">
            <a:avLst/>
          </a:prstGeom>
          <a:noFill/>
        </p:spPr>
        <p:txBody>
          <a:bodyPr wrap="square" rtlCol="0">
            <a:spAutoFit/>
          </a:bodyPr>
          <a:lstStyle/>
          <a:p>
            <a:pPr algn="ctr"/>
            <a:r>
              <a:rPr lang="en-US" sz="7200" dirty="0">
                <a:solidFill>
                  <a:schemeClr val="bg1">
                    <a:lumMod val="85000"/>
                  </a:schemeClr>
                </a:solidFill>
              </a:rPr>
              <a:t>Draft</a:t>
            </a:r>
          </a:p>
        </p:txBody>
      </p:sp>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802.18-17/0073r06</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April 2018</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802.18</a:t>
            </a:r>
            <a:br>
              <a:rPr lang="en-US" dirty="0">
                <a:latin typeface="Times New Roman" charset="0"/>
              </a:rPr>
            </a:br>
            <a:r>
              <a:rPr lang="en-US" sz="2800" dirty="0">
                <a:cs typeface="Arial" panose="020B0604020202020204" pitchFamily="34" charset="0"/>
              </a:rPr>
              <a:t>Viewpoints on 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May 2017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Revised: </a:t>
            </a:r>
            <a:r>
              <a:rPr lang="en-GB" sz="2000" b="0" dirty="0"/>
              <a:t>05 April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830139176"/>
              </p:ext>
            </p:extLst>
          </p:nvPr>
        </p:nvGraphicFramePr>
        <p:xfrm>
          <a:off x="519113" y="3609975"/>
          <a:ext cx="8085137" cy="2473325"/>
        </p:xfrm>
        <a:graphic>
          <a:graphicData uri="http://schemas.openxmlformats.org/presentationml/2006/ole">
            <mc:AlternateContent xmlns:mc="http://schemas.openxmlformats.org/markup-compatibility/2006">
              <mc:Choice xmlns:v="urn:schemas-microsoft-com:vml" Requires="v">
                <p:oleObj spid="_x0000_s3306" name="Document" r:id="rId4" imgW="8253286" imgH="2529818" progId="Word.Document.8">
                  <p:embed/>
                </p:oleObj>
              </mc:Choice>
              <mc:Fallback>
                <p:oleObj name="Document" r:id="rId4" imgW="8253286" imgH="2529818" progId="Word.Document.8">
                  <p:embed/>
                  <p:pic>
                    <p:nvPicPr>
                      <p:cNvPr id="0" name=""/>
                      <p:cNvPicPr>
                        <a:picLocks noChangeAspect="1" noChangeArrowheads="1"/>
                      </p:cNvPicPr>
                      <p:nvPr/>
                    </p:nvPicPr>
                    <p:blipFill>
                      <a:blip r:embed="rId5"/>
                      <a:srcRect/>
                      <a:stretch>
                        <a:fillRect/>
                      </a:stretch>
                    </p:blipFill>
                    <p:spPr bwMode="auto">
                      <a:xfrm>
                        <a:off x="519113" y="3609975"/>
                        <a:ext cx="8085137" cy="2473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96912" y="1676400"/>
            <a:ext cx="7770813" cy="4314308"/>
          </a:xfrm>
        </p:spPr>
        <p:txBody>
          <a:bodyPr/>
          <a:lstStyle/>
          <a:p>
            <a:pPr>
              <a:buFont typeface="Arial" panose="020B0604020202020204" pitchFamily="34" charset="0"/>
              <a:buChar char="•"/>
            </a:pPr>
            <a:r>
              <a:rPr lang="en-US" dirty="0"/>
              <a:t>IEEE 802 has been asked by regulators and other stakeholders for our views on certain WRC-19 Agenda Items (AI).</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viewpoints for the Agenda Items that relate to current IEEE 802 standards activity. </a:t>
            </a:r>
          </a:p>
          <a:p>
            <a:pPr>
              <a:buFont typeface="Arial" panose="020B0604020202020204" pitchFamily="34" charset="0"/>
              <a:buChar char="•"/>
            </a:pPr>
            <a:endParaRPr lang="en-US" dirty="0"/>
          </a:p>
          <a:p>
            <a:pPr>
              <a:buFont typeface="Arial" panose="020B0604020202020204" pitchFamily="34" charset="0"/>
              <a:buChar char="•"/>
            </a:pPr>
            <a:r>
              <a:rPr lang="en-US" dirty="0"/>
              <a:t>This document represents the views of IEEE 802. It does not necessarily represent the views of the IEEE as a whole or the IEEE Standards Association as a whole.</a:t>
            </a:r>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1.12   </a:t>
            </a:r>
            <a:r>
              <a:rPr lang="en-US" dirty="0">
                <a:latin typeface="Arial" panose="020B0604020202020204" pitchFamily="34" charset="0"/>
                <a:cs typeface="Arial" panose="020B0604020202020204" pitchFamily="34" charset="0"/>
              </a:rPr>
              <a:t>ITS Harmonization</a:t>
            </a:r>
          </a:p>
        </p:txBody>
      </p:sp>
      <p:sp>
        <p:nvSpPr>
          <p:cNvPr id="3" name="Content Placeholder 2"/>
          <p:cNvSpPr>
            <a:spLocks noGrp="1"/>
          </p:cNvSpPr>
          <p:nvPr>
            <p:ph idx="1"/>
          </p:nvPr>
        </p:nvSpPr>
        <p:spPr>
          <a:xfrm>
            <a:off x="696912" y="1319730"/>
            <a:ext cx="7770813" cy="4314308"/>
          </a:xfrm>
        </p:spPr>
        <p:txBody>
          <a:bodyPr>
            <a:normAutofit/>
          </a:bodyPr>
          <a:lstStyle/>
          <a:p>
            <a:pPr>
              <a:buFont typeface="Arial" panose="020B0604020202020204" pitchFamily="34" charset="0"/>
              <a:buChar char="•"/>
            </a:pPr>
            <a:r>
              <a:rPr lang="en-US" sz="18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IEEE 802.11 has provided the wireless standard (IEEE </a:t>
            </a:r>
            <a:r>
              <a:rPr lang="en-US" sz="1800" dirty="0" err="1"/>
              <a:t>Std</a:t>
            </a:r>
            <a:r>
              <a:rPr lang="en-US" sz="1800" dirty="0"/>
              <a:t> 802.11p-2010) that is the basis for much of the Intelligent Transport Systems (ITS) Vehicle-to-Vehicle (V2V) and Vehicle-to-Infrastructure (V2I) technologies. We believe that this technology is capable of sharing the 5850-5925 MHz band with other unlicensed applications. We also understand that global harmonization of the technology is a notable effort that would enable technology improvements and cost reductions to better address rapid adoption to meet the ITS safety goals, an effort we would support.</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76592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606425"/>
            <a:ext cx="7770813" cy="841375"/>
          </a:xfrm>
        </p:spPr>
        <p:txBody>
          <a:bodyPr/>
          <a:lstStyle/>
          <a:p>
            <a:r>
              <a:rPr lang="en-US" b="1" dirty="0">
                <a:latin typeface="Arial" panose="020B0604020202020204" pitchFamily="34" charset="0"/>
                <a:cs typeface="Arial" panose="020B0604020202020204" pitchFamily="34" charset="0"/>
              </a:rPr>
              <a:t>AI 1.15   </a:t>
            </a:r>
            <a:r>
              <a:rPr lang="en-US" dirty="0">
                <a:latin typeface="Arial" panose="020B0604020202020204" pitchFamily="34" charset="0"/>
                <a:cs typeface="Arial" panose="020B0604020202020204" pitchFamily="34" charset="0"/>
              </a:rPr>
              <a:t>275 GHz</a:t>
            </a:r>
          </a:p>
        </p:txBody>
      </p:sp>
      <p:sp>
        <p:nvSpPr>
          <p:cNvPr id="3" name="Content Placeholder 2"/>
          <p:cNvSpPr>
            <a:spLocks noGrp="1"/>
          </p:cNvSpPr>
          <p:nvPr>
            <p:ph idx="1"/>
          </p:nvPr>
        </p:nvSpPr>
        <p:spPr>
          <a:xfrm>
            <a:off x="695325" y="1295400"/>
            <a:ext cx="8153401" cy="4113213"/>
          </a:xfrm>
        </p:spPr>
        <p:txBody>
          <a:bodyPr>
            <a:noAutofit/>
          </a:bodyPr>
          <a:lstStyle/>
          <a:p>
            <a:pPr>
              <a:buFont typeface="Arial" panose="020B0604020202020204" pitchFamily="34" charset="0"/>
              <a:buChar char="•"/>
            </a:pPr>
            <a:r>
              <a:rPr lang="en-US" sz="18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The recently published Std. IEEE 802.15.3d-2017 targets point-to-point links in the frequency range of 252 to 325 GHz with data rates ranging from 1 to 100 Gb/s. The application scenarios comprise wireless backhaul and fronthaul links, kiosk downloading, reconfigurable wireless links for data centers in addition to fibers and intra-device communications.  IEEE 802 especially supports the identification of the frequency bands 275 GHz to 325 GHz for license-exempt active services such as THz communications.</a:t>
            </a:r>
          </a:p>
          <a:p>
            <a:pPr>
              <a:buFont typeface="Arial" panose="020B0604020202020204" pitchFamily="34" charset="0"/>
              <a:buChar char="•"/>
            </a:pPr>
            <a:r>
              <a:rPr lang="en-US" sz="180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p:txBody>
      </p:sp>
      <p:sp>
        <p:nvSpPr>
          <p:cNvPr id="4" name="Date Placeholder 3">
            <a:extLst>
              <a:ext uri="{FF2B5EF4-FFF2-40B4-BE49-F238E27FC236}">
                <a16:creationId xmlns:a16="http://schemas.microsoft.com/office/drawing/2014/main" id="{43F68972-AFA2-41DF-83DC-F98573970293}"/>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8DB96DC7-0D64-4BD8-AA97-817EAD6D3ED6}"/>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344A61C1-B041-4341-8579-5635637F1F2B}"/>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191828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275" y="606425"/>
            <a:ext cx="7770813" cy="841375"/>
          </a:xfrm>
        </p:spPr>
        <p:txBody>
          <a:bodyPr/>
          <a:lstStyle/>
          <a:p>
            <a:r>
              <a:rPr lang="en-US" b="1" dirty="0">
                <a:latin typeface="Arial" panose="020B0604020202020204" pitchFamily="34" charset="0"/>
                <a:cs typeface="Arial" panose="020B0604020202020204" pitchFamily="34" charset="0"/>
              </a:rPr>
              <a:t>AI 1.16   </a:t>
            </a:r>
            <a:r>
              <a:rPr lang="en-US" dirty="0">
                <a:latin typeface="Arial" panose="020B0604020202020204" pitchFamily="34" charset="0"/>
                <a:cs typeface="Arial" panose="020B0604020202020204" pitchFamily="34" charset="0"/>
              </a:rPr>
              <a:t>5 GHz</a:t>
            </a:r>
          </a:p>
        </p:txBody>
      </p:sp>
      <p:sp>
        <p:nvSpPr>
          <p:cNvPr id="3" name="Content Placeholder 2"/>
          <p:cNvSpPr>
            <a:spLocks noGrp="1"/>
          </p:cNvSpPr>
          <p:nvPr>
            <p:ph idx="1"/>
          </p:nvPr>
        </p:nvSpPr>
        <p:spPr>
          <a:xfrm>
            <a:off x="725487" y="1291155"/>
            <a:ext cx="7894638" cy="4314308"/>
          </a:xfrm>
        </p:spPr>
        <p:txBody>
          <a:bodyPr>
            <a:noAutofit/>
          </a:bodyPr>
          <a:lstStyle/>
          <a:p>
            <a:pPr>
              <a:buFont typeface="Arial" panose="020B0604020202020204" pitchFamily="34" charset="0"/>
              <a:buChar char="•"/>
            </a:pPr>
            <a:r>
              <a:rPr lang="en-US" sz="18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Since the 1990s, IEEE 802 has been actively developing standards for Wireless LAN technologies that operate in the 5 GHz bands. Among these is IEEE 802.11, which is the basis for Wi-Fi, the most successful, most used and most demanded 5 GHz wireless technology. IEEE 802.11 is carrying the vast majority of wireless internet traffic and is essential for commercial services, education, communications and social interactions, creating industries and providing jobs and economic growth around the world.</a:t>
            </a:r>
          </a:p>
          <a:p>
            <a:pPr>
              <a:buFont typeface="Arial" panose="020B0604020202020204" pitchFamily="34" charset="0"/>
              <a:buChar char="•"/>
            </a:pPr>
            <a:r>
              <a:rPr lang="en-US" sz="1800" dirty="0"/>
              <a:t>IEEE 802 recommends that any regulatory action should not disadvantage any IEEE 802 standard or add any additional regulatory burdens for its use of the 5 GHz bands. </a:t>
            </a:r>
          </a:p>
        </p:txBody>
      </p:sp>
      <p:sp>
        <p:nvSpPr>
          <p:cNvPr id="4" name="Date Placeholder 3">
            <a:extLst>
              <a:ext uri="{FF2B5EF4-FFF2-40B4-BE49-F238E27FC236}">
                <a16:creationId xmlns:a16="http://schemas.microsoft.com/office/drawing/2014/main" id="{123BFE8B-855B-40A1-9A3D-272682632A8D}"/>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21B32A6C-1670-4A32-B0E9-E111613988F9}"/>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C8921E90-71F7-4450-9A6B-CC2854239625}"/>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17281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9.1   </a:t>
            </a:r>
            <a:r>
              <a:rPr lang="en-US" dirty="0">
                <a:latin typeface="Arial" panose="020B0604020202020204" pitchFamily="34" charset="0"/>
                <a:cs typeface="Arial" panose="020B0604020202020204" pitchFamily="34" charset="0"/>
              </a:rPr>
              <a:t>Issue 9.1.5</a:t>
            </a:r>
          </a:p>
        </p:txBody>
      </p:sp>
      <p:sp>
        <p:nvSpPr>
          <p:cNvPr id="3" name="Content Placeholder 2"/>
          <p:cNvSpPr>
            <a:spLocks noGrp="1"/>
          </p:cNvSpPr>
          <p:nvPr>
            <p:ph idx="1"/>
          </p:nvPr>
        </p:nvSpPr>
        <p:spPr>
          <a:xfrm>
            <a:off x="696912" y="1295400"/>
            <a:ext cx="7770813" cy="5789613"/>
          </a:xfrm>
        </p:spPr>
        <p:txBody>
          <a:bodyPr>
            <a:normAutofit/>
          </a:bodyPr>
          <a:lstStyle/>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p>
          <a:p>
            <a:pPr>
              <a:buFont typeface="Arial" panose="020B0604020202020204" pitchFamily="34" charset="0"/>
              <a:buChar char="•"/>
            </a:pPr>
            <a:r>
              <a:rPr lang="en-US" sz="1700" dirty="0"/>
              <a:t>In preparation for WRC-15 and WRC-19, ITU-R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ITU-R M.1638-0 should not be updated to ITU-R M.1638-1 in footnotes RR Nos. 5447F and 5.450A. Given that both ITU-R M.1638-0 and M.1849-1 Recommendations require essentially the same protection requirements, adding a new reference to ITU R M.1849-1 is redundant and unnecessary.</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257658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615718"/>
            <a:ext cx="7770813" cy="841374"/>
          </a:xfrm>
        </p:spPr>
        <p:txBody>
          <a:bodyPr/>
          <a:lstStyle/>
          <a:p>
            <a:r>
              <a:rPr lang="en-US" dirty="0">
                <a:latin typeface="Arial" panose="020B0604020202020204" pitchFamily="34" charset="0"/>
                <a:cs typeface="Arial" panose="020B0604020202020204" pitchFamily="34" charset="0"/>
              </a:rPr>
              <a:t>AI 10   Consideration for WRC-23</a:t>
            </a:r>
          </a:p>
        </p:txBody>
      </p:sp>
      <p:sp>
        <p:nvSpPr>
          <p:cNvPr id="3" name="Content Placeholder 2"/>
          <p:cNvSpPr>
            <a:spLocks noGrp="1"/>
          </p:cNvSpPr>
          <p:nvPr>
            <p:ph idx="1"/>
          </p:nvPr>
        </p:nvSpPr>
        <p:spPr>
          <a:xfrm>
            <a:off x="696912" y="1295400"/>
            <a:ext cx="7770813" cy="5029199"/>
          </a:xfrm>
        </p:spPr>
        <p:txBody>
          <a:bodyPr>
            <a:normAutofit/>
          </a:bodyPr>
          <a:lstStyle/>
          <a:p>
            <a:pPr marL="0" indent="0"/>
            <a:endParaRPr lang="en-US" sz="1700" dirty="0">
              <a:solidFill>
                <a:schemeClr val="accent6">
                  <a:lumMod val="75000"/>
                </a:schemeClr>
              </a:solidFill>
            </a:endParaRPr>
          </a:p>
          <a:p>
            <a:pPr>
              <a:buFont typeface="Arial" panose="020B0604020202020204" pitchFamily="34" charset="0"/>
              <a:buChar char="•"/>
            </a:pPr>
            <a:endParaRPr lang="en-US" sz="1700" dirty="0">
              <a:solidFill>
                <a:schemeClr val="accent6">
                  <a:lumMod val="75000"/>
                </a:schemeClr>
              </a:solidFill>
            </a:endParaRPr>
          </a:p>
          <a:p>
            <a:pPr>
              <a:buFont typeface="Arial" panose="020B0604020202020204" pitchFamily="34" charset="0"/>
              <a:buChar char="•"/>
            </a:pPr>
            <a:r>
              <a:rPr lang="en-US" sz="1800" dirty="0">
                <a:solidFill>
                  <a:schemeClr val="tx1"/>
                </a:solidFill>
              </a:rPr>
              <a:t>There is an interest from regulators and other stake holders to provide cost-effective broadband connectivity to their masses. Problems are especially severe in Rural Areas. </a:t>
            </a:r>
          </a:p>
          <a:p>
            <a:pPr>
              <a:buFont typeface="Arial" panose="020B0604020202020204" pitchFamily="34" charset="0"/>
              <a:buChar char="•"/>
            </a:pPr>
            <a:r>
              <a:rPr lang="en-US" sz="1800" dirty="0">
                <a:solidFill>
                  <a:schemeClr val="tx1"/>
                </a:solidFill>
              </a:rPr>
              <a:t>TV </a:t>
            </a:r>
            <a:r>
              <a:rPr lang="en-US" sz="1800" dirty="0" err="1">
                <a:solidFill>
                  <a:schemeClr val="tx1"/>
                </a:solidFill>
              </a:rPr>
              <a:t>WhiteSpaces</a:t>
            </a:r>
            <a:r>
              <a:rPr lang="en-US" sz="1800" dirty="0">
                <a:solidFill>
                  <a:schemeClr val="tx1"/>
                </a:solidFill>
              </a:rPr>
              <a:t> based communications may be used to connect the un-connected due to their favorable propagation characteristics.</a:t>
            </a:r>
          </a:p>
          <a:p>
            <a:pPr>
              <a:buFont typeface="Arial" panose="020B0604020202020204" pitchFamily="34" charset="0"/>
              <a:buChar char="•"/>
            </a:pPr>
            <a:r>
              <a:rPr lang="en-US" sz="1800" dirty="0">
                <a:solidFill>
                  <a:schemeClr val="tx1"/>
                </a:solidFill>
              </a:rPr>
              <a:t>The TV </a:t>
            </a:r>
            <a:r>
              <a:rPr lang="en-US" sz="1800" dirty="0" err="1">
                <a:solidFill>
                  <a:schemeClr val="tx1"/>
                </a:solidFill>
              </a:rPr>
              <a:t>WhiteSpace</a:t>
            </a:r>
            <a:r>
              <a:rPr lang="en-US" sz="1800" dirty="0">
                <a:solidFill>
                  <a:schemeClr val="tx1"/>
                </a:solidFill>
              </a:rPr>
              <a:t> eco-system would like to initiate a study at the WRC-19 to investigate if the Radio Regulations can accommodate: </a:t>
            </a:r>
          </a:p>
          <a:p>
            <a:pPr lvl="1">
              <a:buFont typeface="Arial" panose="020B0604020202020204" pitchFamily="34" charset="0"/>
              <a:buChar char="•"/>
            </a:pPr>
            <a:r>
              <a:rPr lang="en-US" sz="1600" dirty="0"/>
              <a:t>55-88 MHz, 173-216 MHz, 470-585 MHz for terrestrial broadcast services with secondary operation by whitespace devices on a non-interfering basis</a:t>
            </a:r>
          </a:p>
          <a:p>
            <a:pPr lvl="1">
              <a:buFont typeface="Arial" panose="020B0604020202020204" pitchFamily="34" charset="0"/>
              <a:buChar char="•"/>
            </a:pPr>
            <a:r>
              <a:rPr lang="en-US" sz="1600" dirty="0"/>
              <a:t>OR Co-primary use of terrestrial TV Broadcast services with whitespace devices</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spTree>
    <p:extLst>
      <p:ext uri="{BB962C8B-B14F-4D97-AF65-F5344CB8AC3E}">
        <p14:creationId xmlns:p14="http://schemas.microsoft.com/office/powerpoint/2010/main" val="34226876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37647</TotalTime>
  <Words>1130</Words>
  <Application>Microsoft Office PowerPoint</Application>
  <PresentationFormat>On-screen Show (4:3)</PresentationFormat>
  <Paragraphs>71</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IEEE 802.18 Viewpoints on WRC-19 Agenda Items</vt:lpstr>
      <vt:lpstr>Introduction</vt:lpstr>
      <vt:lpstr>AI 1.12   ITS Harmonization</vt:lpstr>
      <vt:lpstr>AI 1.13   IMT</vt:lpstr>
      <vt:lpstr>AI 1.15   275 GHz</vt:lpstr>
      <vt:lpstr>AI 1.16   5 GHz</vt:lpstr>
      <vt:lpstr>AI 9.1   Issue 9.1.5</vt:lpstr>
      <vt:lpstr>AI 10   Consideration for WRC-23</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postions on WRC19</dc:title>
  <dc:creator>Kennedy, Rich</dc:creator>
  <cp:lastModifiedBy>Holcomb, Jay</cp:lastModifiedBy>
  <cp:revision>264</cp:revision>
  <cp:lastPrinted>1601-01-01T00:00:00Z</cp:lastPrinted>
  <dcterms:created xsi:type="dcterms:W3CDTF">2016-03-03T14:54:45Z</dcterms:created>
  <dcterms:modified xsi:type="dcterms:W3CDTF">2018-04-12T22:07:11Z</dcterms:modified>
</cp:coreProperties>
</file>