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60" r:id="rId6"/>
    <p:sldId id="261" r:id="rId7"/>
    <p:sldId id="262"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15" d="100"/>
          <a:sy n="115" d="100"/>
        </p:scale>
        <p:origin x="87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27-Apr-18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802.18-17/0073r07</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dirty="0">
                <a:cs typeface="Arial" panose="020B0604020202020204" pitchFamily="34" charset="0"/>
              </a:rPr>
              <a:t>Viewpoints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308"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96912" y="1676400"/>
            <a:ext cx="7770813" cy="4314308"/>
          </a:xfrm>
        </p:spPr>
        <p:txBody>
          <a:bodyPr/>
          <a:lstStyle/>
          <a:p>
            <a:pPr>
              <a:buFont typeface="Arial" panose="020B0604020202020204" pitchFamily="34" charset="0"/>
              <a:buChar char="•"/>
            </a:pPr>
            <a:r>
              <a:rPr lang="en-US" dirty="0"/>
              <a:t>IEEE 802 has been asked by regulators and other stakeholders for our views 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viewpoints for the Agenda Items that relate to current IEEE 802 standards activity.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notable effort that would enable technology improvements and cost reductions to better address rapid adoption to meet the ITS safety goals, an effort we would support.</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95325" y="1295400"/>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The recently published Std. IEEE 802.15.3d-2017 targets point-to-point links in the frequency range of 252 to 325 GHz with data rates ranging from 1 to 100 Gb/s. The application scenarios comprise wireless backhaul and fronthaul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91828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25487" y="1291155"/>
            <a:ext cx="7894638"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buFont typeface="Arial" panose="020B0604020202020204" pitchFamily="34" charset="0"/>
              <a:buChar char="•"/>
            </a:pPr>
            <a:r>
              <a:rPr lang="en-US" sz="1800" dirty="0"/>
              <a:t>IEEE 802 recommends that any regulatory action should not disadvantage any IEEE 802 standard or add any additional regulatory burdens for its use of the 5 GHz bands. </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72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96912" y="1295400"/>
            <a:ext cx="7770813" cy="5789613"/>
          </a:xfrm>
        </p:spPr>
        <p:txBody>
          <a:bodyPr>
            <a:normAutofit/>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700" dirty="0"/>
              <a:t>In 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RR Nos. 5447F and 5.450A. Given that both ITU-R M.1638-0 and M.1849-1 Recommendations require essentially the same protection requirements, adding a new reference to ITU R M.1849-1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57658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615718"/>
            <a:ext cx="7770813" cy="841374"/>
          </a:xfrm>
        </p:spPr>
        <p:txBody>
          <a:bodyPr/>
          <a:lstStyle/>
          <a:p>
            <a:r>
              <a:rPr lang="en-US" dirty="0">
                <a:latin typeface="Arial" panose="020B0604020202020204" pitchFamily="34" charset="0"/>
                <a:cs typeface="Arial" panose="020B0604020202020204" pitchFamily="34" charset="0"/>
              </a:rPr>
              <a:t>AI 10   Consideration for WRC-23</a:t>
            </a:r>
          </a:p>
        </p:txBody>
      </p:sp>
      <p:sp>
        <p:nvSpPr>
          <p:cNvPr id="3" name="Content Placeholder 2"/>
          <p:cNvSpPr>
            <a:spLocks noGrp="1"/>
          </p:cNvSpPr>
          <p:nvPr>
            <p:ph idx="1"/>
          </p:nvPr>
        </p:nvSpPr>
        <p:spPr>
          <a:xfrm>
            <a:off x="696912" y="1295400"/>
            <a:ext cx="7770813" cy="5029199"/>
          </a:xfrm>
        </p:spPr>
        <p:txBody>
          <a:bodyPr>
            <a:normAutofit/>
          </a:bodyPr>
          <a:lstStyle/>
          <a:p>
            <a:pPr marL="0" indent="0"/>
            <a:endParaRPr lang="en-US" sz="1700" dirty="0">
              <a:solidFill>
                <a:schemeClr val="accent6">
                  <a:lumMod val="75000"/>
                </a:schemeClr>
              </a:solidFill>
            </a:endParaRPr>
          </a:p>
          <a:p>
            <a:pPr>
              <a:buFont typeface="Arial" panose="020B0604020202020204" pitchFamily="34" charset="0"/>
              <a:buChar char="•"/>
            </a:pPr>
            <a:endParaRPr lang="en-US" sz="1700" dirty="0">
              <a:solidFill>
                <a:schemeClr val="accent6">
                  <a:lumMod val="75000"/>
                </a:schemeClr>
              </a:solidFill>
            </a:endParaRPr>
          </a:p>
          <a:p>
            <a:pPr>
              <a:buFont typeface="Arial" panose="020B0604020202020204" pitchFamily="34" charset="0"/>
              <a:buChar char="•"/>
            </a:pPr>
            <a:r>
              <a:rPr lang="en-US" sz="1800" dirty="0">
                <a:solidFill>
                  <a:schemeClr val="tx1"/>
                </a:solidFill>
              </a:rPr>
              <a:t>There is an interest from regulators and other stake holders to provide cost-effective broadband connectivity to their masses. Problems are especially severe in Rural Areas. </a:t>
            </a:r>
          </a:p>
          <a:p>
            <a:pPr>
              <a:buFont typeface="Arial" panose="020B0604020202020204" pitchFamily="34" charset="0"/>
              <a:buChar char="•"/>
            </a:pPr>
            <a:r>
              <a:rPr lang="en-US" sz="1800" dirty="0">
                <a:solidFill>
                  <a:schemeClr val="tx1"/>
                </a:solidFill>
              </a:rPr>
              <a:t>TV </a:t>
            </a:r>
            <a:r>
              <a:rPr lang="en-US" sz="1800" dirty="0" err="1">
                <a:solidFill>
                  <a:schemeClr val="tx1"/>
                </a:solidFill>
              </a:rPr>
              <a:t>WhiteSpaces</a:t>
            </a:r>
            <a:r>
              <a:rPr lang="en-US" sz="1800" dirty="0">
                <a:solidFill>
                  <a:schemeClr val="tx1"/>
                </a:solidFill>
              </a:rPr>
              <a:t> based communications may be used to connect the un-connected due to their favorable propagation characteristics.</a:t>
            </a:r>
          </a:p>
          <a:p>
            <a:pPr>
              <a:buFont typeface="Arial" panose="020B0604020202020204" pitchFamily="34" charset="0"/>
              <a:buChar char="•"/>
            </a:pPr>
            <a:r>
              <a:rPr lang="en-US" sz="1800" dirty="0">
                <a:solidFill>
                  <a:schemeClr val="tx1"/>
                </a:solidFill>
              </a:rPr>
              <a:t>The TV </a:t>
            </a:r>
            <a:r>
              <a:rPr lang="en-US" sz="1800" dirty="0" err="1">
                <a:solidFill>
                  <a:schemeClr val="tx1"/>
                </a:solidFill>
              </a:rPr>
              <a:t>WhiteSpace</a:t>
            </a:r>
            <a:r>
              <a:rPr lang="en-US" sz="1800" dirty="0">
                <a:solidFill>
                  <a:schemeClr val="tx1"/>
                </a:solidFill>
              </a:rPr>
              <a:t> eco-system would like to initiate a study at the WRC-19 to investigate if the Radio Regulations can accommodate: </a:t>
            </a:r>
          </a:p>
          <a:p>
            <a:pPr lvl="1">
              <a:buFont typeface="Arial" panose="020B0604020202020204" pitchFamily="34" charset="0"/>
              <a:buChar char="•"/>
            </a:pPr>
            <a:r>
              <a:rPr lang="en-US" sz="1600" dirty="0"/>
              <a:t>55-88 MHz, 173-216 MHz, 470-585 MHz for terrestrial broadcast services with secondary operation by whitespace devices on a non-interfering basis</a:t>
            </a:r>
          </a:p>
          <a:p>
            <a:pPr lvl="1">
              <a:buFont typeface="Arial" panose="020B0604020202020204" pitchFamily="34" charset="0"/>
              <a:buChar char="•"/>
            </a:pPr>
            <a:r>
              <a:rPr lang="en-US" sz="1600" dirty="0"/>
              <a:t>OR Co-primary use of terrestrial TV Broadcast services with whitespace devices</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34226876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37648</TotalTime>
  <Words>1130</Words>
  <Application>Microsoft Office PowerPoint</Application>
  <PresentationFormat>On-screen Show (4:3)</PresentationFormat>
  <Paragraphs>71</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Viewpoints on WRC-19 Agenda Items</vt:lpstr>
      <vt:lpstr>Introduction</vt:lpstr>
      <vt:lpstr>AI 1.12   ITS Harmonization</vt:lpstr>
      <vt:lpstr>AI 1.13   IMT</vt:lpstr>
      <vt:lpstr>AI 1.15   275 GHz</vt:lpstr>
      <vt:lpstr>AI 1.16   5 GHz</vt:lpstr>
      <vt:lpstr>AI 9.1   Issue 9.1.5</vt:lpstr>
      <vt:lpstr>AI 10   Consideration for WRC-23</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265</cp:revision>
  <cp:lastPrinted>1601-01-01T00:00:00Z</cp:lastPrinted>
  <dcterms:created xsi:type="dcterms:W3CDTF">2016-03-03T14:54:45Z</dcterms:created>
  <dcterms:modified xsi:type="dcterms:W3CDTF">2018-04-27T11:24:43Z</dcterms:modified>
</cp:coreProperties>
</file>