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2"/>
  </p:notesMasterIdLst>
  <p:handoutMasterIdLst>
    <p:handoutMasterId r:id="rId33"/>
  </p:handoutMasterIdLst>
  <p:sldIdLst>
    <p:sldId id="348" r:id="rId2"/>
    <p:sldId id="361" r:id="rId3"/>
    <p:sldId id="362" r:id="rId4"/>
    <p:sldId id="363" r:id="rId5"/>
    <p:sldId id="369" r:id="rId6"/>
    <p:sldId id="364" r:id="rId7"/>
    <p:sldId id="379" r:id="rId8"/>
    <p:sldId id="380" r:id="rId9"/>
    <p:sldId id="370" r:id="rId10"/>
    <p:sldId id="371" r:id="rId11"/>
    <p:sldId id="372" r:id="rId12"/>
    <p:sldId id="373" r:id="rId13"/>
    <p:sldId id="374" r:id="rId14"/>
    <p:sldId id="375" r:id="rId15"/>
    <p:sldId id="376" r:id="rId16"/>
    <p:sldId id="377" r:id="rId17"/>
    <p:sldId id="378" r:id="rId18"/>
    <p:sldId id="392" r:id="rId19"/>
    <p:sldId id="382" r:id="rId20"/>
    <p:sldId id="383" r:id="rId21"/>
    <p:sldId id="384" r:id="rId22"/>
    <p:sldId id="385" r:id="rId23"/>
    <p:sldId id="386" r:id="rId24"/>
    <p:sldId id="387" r:id="rId25"/>
    <p:sldId id="388" r:id="rId26"/>
    <p:sldId id="389" r:id="rId27"/>
    <p:sldId id="390" r:id="rId28"/>
    <p:sldId id="391" r:id="rId29"/>
    <p:sldId id="367" r:id="rId30"/>
    <p:sldId id="368" r:id="rId31"/>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636">
          <p15:clr>
            <a:srgbClr val="A4A3A4"/>
          </p15:clr>
        </p15:guide>
        <p15:guide id="4" orient="horz" pos="3744">
          <p15:clr>
            <a:srgbClr val="A4A3A4"/>
          </p15:clr>
        </p15:guide>
        <p15:guide id="5" orient="horz" pos="1386">
          <p15:clr>
            <a:srgbClr val="A4A3A4"/>
          </p15:clr>
        </p15:guide>
        <p15:guide id="6" pos="2880">
          <p15:clr>
            <a:srgbClr val="A4A3A4"/>
          </p15:clr>
        </p15:guide>
        <p15:guide id="7" pos="5328">
          <p15:clr>
            <a:srgbClr val="A4A3A4"/>
          </p15:clr>
        </p15:guide>
        <p15:guide id="8" pos="4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1F7C"/>
    <a:srgbClr val="008542"/>
    <a:srgbClr val="E8E8E8"/>
    <a:srgbClr val="FDC82F"/>
    <a:srgbClr val="009FDA"/>
    <a:srgbClr val="001FA1"/>
    <a:srgbClr val="0066A1"/>
    <a:srgbClr val="E37222"/>
    <a:srgbClr val="69B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06"/>
    <p:restoredTop sz="93827"/>
  </p:normalViewPr>
  <p:slideViewPr>
    <p:cSldViewPr snapToGrid="0" showGuides="1">
      <p:cViewPr varScale="1">
        <p:scale>
          <a:sx n="83" d="100"/>
          <a:sy n="83" d="100"/>
        </p:scale>
        <p:origin x="1290" y="78"/>
      </p:cViewPr>
      <p:guideLst>
        <p:guide orient="horz" pos="2160"/>
        <p:guide orient="horz" pos="1008"/>
        <p:guide orient="horz" pos="636"/>
        <p:guide orient="horz" pos="3744"/>
        <p:guide orient="horz" pos="1386"/>
        <p:guide pos="2880"/>
        <p:guide pos="5328"/>
        <p:guide pos="43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cap="none" baseline="0" dirty="0"/>
              <a:t>2020 Projected </a:t>
            </a:r>
            <a:r>
              <a:rPr lang="en-US" cap="none" baseline="0" dirty="0" smtClean="0"/>
              <a:t>GDP vs Regulatory Rules</a:t>
            </a:r>
            <a:endParaRPr lang="en-US" cap="none" baseline="0" dirty="0"/>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2020 Projected GDP</c:v>
                </c:pt>
              </c:strCache>
            </c:strRef>
          </c:tx>
          <c:dPt>
            <c:idx val="0"/>
            <c:bubble3D val="0"/>
            <c:spPr>
              <a:solidFill>
                <a:srgbClr val="00B050"/>
              </a:solidFill>
              <a:ln>
                <a:solidFill>
                  <a:schemeClr val="tx1"/>
                </a:solidFill>
              </a:ln>
              <a:effectLst>
                <a:outerShdw blurRad="63500" sx="102000" sy="102000" algn="ctr" rotWithShape="0">
                  <a:prstClr val="black">
                    <a:alpha val="20000"/>
                  </a:prstClr>
                </a:outerShdw>
              </a:effectLst>
            </c:spPr>
          </c:dPt>
          <c:dPt>
            <c:idx val="1"/>
            <c:bubble3D val="0"/>
            <c:spPr>
              <a:solidFill>
                <a:srgbClr val="00B050"/>
              </a:solidFill>
              <a:ln>
                <a:solidFill>
                  <a:schemeClr val="tx1"/>
                </a:solidFill>
              </a:ln>
              <a:effectLst>
                <a:outerShdw blurRad="63500" sx="102000" sy="102000" algn="ctr" rotWithShape="0">
                  <a:prstClr val="black">
                    <a:alpha val="20000"/>
                  </a:prstClr>
                </a:outerShdw>
              </a:effectLst>
            </c:spPr>
          </c:dPt>
          <c:dPt>
            <c:idx val="2"/>
            <c:bubble3D val="0"/>
            <c:spPr>
              <a:solidFill>
                <a:srgbClr val="00B050"/>
              </a:solidFill>
              <a:ln>
                <a:solidFill>
                  <a:schemeClr val="tx1"/>
                </a:solidFill>
              </a:ln>
              <a:effectLst>
                <a:outerShdw blurRad="63500" sx="102000" sy="102000" algn="ctr" rotWithShape="0">
                  <a:prstClr val="black">
                    <a:alpha val="20000"/>
                  </a:prstClr>
                </a:outerShdw>
              </a:effectLst>
            </c:spPr>
          </c:dPt>
          <c:dPt>
            <c:idx val="3"/>
            <c:bubble3D val="0"/>
            <c:spPr>
              <a:solidFill>
                <a:srgbClr val="00B050"/>
              </a:solidFill>
              <a:ln>
                <a:solidFill>
                  <a:schemeClr val="tx1"/>
                </a:solidFill>
              </a:ln>
              <a:effectLst>
                <a:outerShdw blurRad="63500" sx="102000" sy="102000" algn="ctr" rotWithShape="0">
                  <a:prstClr val="black">
                    <a:alpha val="20000"/>
                  </a:prstClr>
                </a:outerShdw>
              </a:effectLst>
            </c:spPr>
          </c:dPt>
          <c:dPt>
            <c:idx val="4"/>
            <c:bubble3D val="0"/>
            <c:spPr>
              <a:solidFill>
                <a:srgbClr val="00B050"/>
              </a:solidFill>
              <a:ln>
                <a:solidFill>
                  <a:schemeClr val="tx1"/>
                </a:solidFill>
              </a:ln>
              <a:effectLst>
                <a:outerShdw blurRad="63500" sx="102000" sy="102000" algn="ctr" rotWithShape="0">
                  <a:prstClr val="black">
                    <a:alpha val="20000"/>
                  </a:prstClr>
                </a:outerShdw>
              </a:effectLst>
            </c:spPr>
          </c:dPt>
          <c:dPt>
            <c:idx val="5"/>
            <c:bubble3D val="0"/>
            <c:spPr>
              <a:solidFill>
                <a:srgbClr val="00B050"/>
              </a:solidFill>
              <a:ln>
                <a:solidFill>
                  <a:schemeClr val="tx1"/>
                </a:solidFill>
              </a:ln>
              <a:effectLst>
                <a:outerShdw blurRad="63500" sx="102000" sy="102000" algn="ctr" rotWithShape="0">
                  <a:prstClr val="black">
                    <a:alpha val="20000"/>
                  </a:prstClr>
                </a:outerShdw>
              </a:effectLst>
            </c:spPr>
          </c:dPt>
          <c:dPt>
            <c:idx val="6"/>
            <c:bubble3D val="0"/>
            <c:spPr>
              <a:solidFill>
                <a:srgbClr val="00B050"/>
              </a:solidFill>
              <a:ln>
                <a:solidFill>
                  <a:schemeClr val="tx1"/>
                </a:solidFill>
              </a:ln>
              <a:effectLst>
                <a:outerShdw blurRad="63500" sx="102000" sy="102000" algn="ctr" rotWithShape="0">
                  <a:prstClr val="black">
                    <a:alpha val="20000"/>
                  </a:prstClr>
                </a:outerShdw>
              </a:effectLst>
            </c:spPr>
          </c:dPt>
          <c:dPt>
            <c:idx val="7"/>
            <c:bubble3D val="0"/>
            <c:spPr>
              <a:solidFill>
                <a:srgbClr val="00B050"/>
              </a:solidFill>
              <a:ln>
                <a:solidFill>
                  <a:schemeClr val="tx1"/>
                </a:solidFill>
              </a:ln>
              <a:effectLst>
                <a:outerShdw blurRad="63500" sx="102000" sy="102000" algn="ctr" rotWithShape="0">
                  <a:prstClr val="black">
                    <a:alpha val="20000"/>
                  </a:prstClr>
                </a:outerShdw>
              </a:effectLst>
            </c:spPr>
          </c:dPt>
          <c:dPt>
            <c:idx val="8"/>
            <c:bubble3D val="0"/>
            <c:spPr>
              <a:solidFill>
                <a:srgbClr val="00B050"/>
              </a:solidFill>
              <a:ln>
                <a:solidFill>
                  <a:schemeClr val="tx1"/>
                </a:solidFill>
              </a:ln>
              <a:effectLst>
                <a:outerShdw blurRad="63500" sx="102000" sy="102000" algn="ctr" rotWithShape="0">
                  <a:prstClr val="black">
                    <a:alpha val="20000"/>
                  </a:prstClr>
                </a:outerShdw>
              </a:effectLst>
            </c:spPr>
          </c:dPt>
          <c:dPt>
            <c:idx val="9"/>
            <c:bubble3D val="0"/>
            <c:spPr>
              <a:solidFill>
                <a:srgbClr val="00B050"/>
              </a:solidFill>
              <a:ln>
                <a:solidFill>
                  <a:schemeClr val="tx1"/>
                </a:solidFill>
              </a:ln>
              <a:effectLst>
                <a:outerShdw blurRad="63500" sx="102000" sy="102000" algn="ctr" rotWithShape="0">
                  <a:prstClr val="black">
                    <a:alpha val="20000"/>
                  </a:prstClr>
                </a:outerShdw>
              </a:effectLst>
            </c:spPr>
          </c:dPt>
          <c:dPt>
            <c:idx val="10"/>
            <c:bubble3D val="0"/>
            <c:spPr>
              <a:solidFill>
                <a:srgbClr val="00B050"/>
              </a:solidFill>
              <a:ln>
                <a:solidFill>
                  <a:schemeClr val="tx1"/>
                </a:solidFill>
              </a:ln>
              <a:effectLst>
                <a:outerShdw blurRad="63500" sx="102000" sy="102000" algn="ctr" rotWithShape="0">
                  <a:prstClr val="black">
                    <a:alpha val="20000"/>
                  </a:prstClr>
                </a:outerShdw>
              </a:effectLst>
            </c:spPr>
          </c:dPt>
          <c:dPt>
            <c:idx val="11"/>
            <c:bubble3D val="0"/>
            <c:spPr>
              <a:solidFill>
                <a:srgbClr val="FFFF00"/>
              </a:solidFill>
              <a:ln>
                <a:solidFill>
                  <a:schemeClr val="tx1"/>
                </a:solidFill>
              </a:ln>
              <a:effectLst>
                <a:outerShdw blurRad="63500" sx="102000" sy="102000" algn="ctr" rotWithShape="0">
                  <a:prstClr val="black">
                    <a:alpha val="20000"/>
                  </a:prstClr>
                </a:outerShdw>
              </a:effectLst>
            </c:spPr>
          </c:dPt>
          <c:dPt>
            <c:idx val="12"/>
            <c:bubble3D val="0"/>
            <c:spPr>
              <a:solidFill>
                <a:srgbClr val="FFFF00"/>
              </a:solidFill>
              <a:ln>
                <a:solidFill>
                  <a:schemeClr val="tx1"/>
                </a:solidFill>
              </a:ln>
              <a:effectLst>
                <a:outerShdw blurRad="63500" sx="102000" sy="102000" algn="ctr" rotWithShape="0">
                  <a:prstClr val="black">
                    <a:alpha val="20000"/>
                  </a:prstClr>
                </a:outerShdw>
              </a:effectLst>
            </c:spPr>
          </c:dPt>
          <c:dPt>
            <c:idx val="13"/>
            <c:bubble3D val="0"/>
            <c:spPr>
              <a:solidFill>
                <a:srgbClr val="FFFF00"/>
              </a:solidFill>
              <a:ln>
                <a:solidFill>
                  <a:schemeClr val="tx1"/>
                </a:solidFill>
              </a:ln>
              <a:effectLst>
                <a:outerShdw blurRad="63500" sx="102000" sy="102000" algn="ctr" rotWithShape="0">
                  <a:prstClr val="black">
                    <a:alpha val="20000"/>
                  </a:prstClr>
                </a:outerShdw>
              </a:effectLst>
            </c:spPr>
          </c:dPt>
          <c:dPt>
            <c:idx val="14"/>
            <c:bubble3D val="0"/>
            <c:spPr>
              <a:solidFill>
                <a:srgbClr val="FFFF00"/>
              </a:solidFill>
              <a:ln>
                <a:solidFill>
                  <a:schemeClr val="tx1"/>
                </a:solidFill>
              </a:ln>
              <a:effectLst>
                <a:outerShdw blurRad="63500" sx="102000" sy="102000" algn="ctr" rotWithShape="0">
                  <a:prstClr val="black">
                    <a:alpha val="20000"/>
                  </a:prstClr>
                </a:outerShdw>
              </a:effectLst>
            </c:spPr>
          </c:dPt>
          <c:dLbls>
            <c:dLbl>
              <c:idx val="0"/>
              <c:layout>
                <c:manualLayout>
                  <c:x val="2.3148148148148036E-2"/>
                  <c:y val="0.12220763873201894"/>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rgbClr val="C00000"/>
                        </a:solidFill>
                        <a:latin typeface="+mn-lt"/>
                        <a:ea typeface="+mn-ea"/>
                        <a:cs typeface="+mn-cs"/>
                      </a:defRPr>
                    </a:pPr>
                    <a:fld id="{95653146-EBE0-42EF-911F-85F24695CE6A}" type="CATEGORYNAME">
                      <a:rPr lang="en-US" baseline="0" smtClean="0">
                        <a:solidFill>
                          <a:schemeClr val="accent4">
                            <a:lumMod val="75000"/>
                          </a:schemeClr>
                        </a:solidFill>
                      </a:rPr>
                      <a:pPr>
                        <a:defRPr>
                          <a:solidFill>
                            <a:srgbClr val="C00000"/>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C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manualLayout>
                  <c:x val="2.4691358024691357E-2"/>
                  <c:y val="-9.7655724041541991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75000"/>
                          </a:schemeClr>
                        </a:solidFill>
                        <a:latin typeface="+mn-lt"/>
                        <a:ea typeface="+mn-ea"/>
                        <a:cs typeface="+mn-cs"/>
                      </a:defRPr>
                    </a:pPr>
                    <a:fld id="{0D4C7AF5-0AD1-449A-A947-DAEA543BD563}" type="CATEGORYNAME">
                      <a:rPr lang="en-US" baseline="0" smtClean="0">
                        <a:solidFill>
                          <a:schemeClr val="accent6">
                            <a:lumMod val="75000"/>
                          </a:schemeClr>
                        </a:solidFill>
                      </a:rPr>
                      <a:pPr>
                        <a:defRPr>
                          <a:solidFill>
                            <a:schemeClr val="accent6">
                              <a:lumMod val="75000"/>
                            </a:schemeClr>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7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layout>
                <c:manualLayout>
                  <c:x val="6.3271604938271608E-2"/>
                  <c:y val="-3.9484475166832282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7B23BDE4-FB53-4061-A9AF-BCE78232ED10}" type="CATEGORYNAME">
                      <a:rPr lang="en-US" smtClean="0"/>
                      <a:pPr>
                        <a:defRPr>
                          <a:solidFill>
                            <a:schemeClr val="accent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layout>
                <c:manualLayout>
                  <c:x val="4.1666666666666664E-2"/>
                  <c:y val="1.059914961993272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43534446-5F0F-4973-BB88-6CADDF70D32D}" type="CATEGORYNAME">
                      <a:rPr lang="en-US" smtClean="0"/>
                      <a:pPr>
                        <a:defRPr>
                          <a:solidFill>
                            <a:schemeClr val="accent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4"/>
              <c:layout>
                <c:manualLayout>
                  <c:x val="4.6296296296296294E-3"/>
                  <c:y val="1.7665249366554628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3707958-8714-4449-84EF-1AF663DBC983}" type="CATEGORYNAME">
                      <a:rPr lang="en-US" smtClean="0"/>
                      <a:pPr>
                        <a:defRPr>
                          <a:solidFill>
                            <a:schemeClr val="accent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5"/>
              <c:layout>
                <c:manualLayout>
                  <c:x val="-1.2345679012345678E-2"/>
                  <c:y val="3.5330498733109388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7D3EAC56-8AC0-4251-B675-BCD5D05C3D1B}" type="CATEGORYNAME">
                      <a:rPr lang="en-US" smtClean="0"/>
                      <a:pPr>
                        <a:defRPr>
                          <a:solidFill>
                            <a:schemeClr val="accent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6"/>
              <c:layout>
                <c:manualLayout>
                  <c:x val="-4.0123456790123455E-2"/>
                  <c:y val="5.6528797972975227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45B5E887-8384-49A8-B9C2-735CE19F9765}" type="CATEGORYNAME">
                      <a:rPr lang="en-US" smtClean="0"/>
                      <a:pPr>
                        <a:defRPr>
                          <a:solidFill>
                            <a:schemeClr val="accent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7"/>
              <c:layout>
                <c:manualLayout>
                  <c:x val="-0.13425925925925927"/>
                  <c:y val="3.5330498733109388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9CEB680E-20D8-46CD-82B4-F1D09258F739}" type="CATEGORYNAME">
                      <a:rPr lang="en-US" smtClean="0"/>
                      <a:pPr>
                        <a:defRPr>
                          <a:solidFill>
                            <a:schemeClr val="accent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8"/>
              <c:layout>
                <c:manualLayout>
                  <c:x val="-0.19290123456790126"/>
                  <c:y val="4.9448788581182679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9ECFBB31-FA22-4995-A595-C5F6CB902E7E}" type="CATEGORYNAME">
                      <a:rPr lang="en-US" smtClean="0"/>
                      <a:pPr>
                        <a:defRPr>
                          <a:solidFill>
                            <a:schemeClr val="accent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9"/>
              <c:layout>
                <c:manualLayout>
                  <c:x val="-0.16358024691358025"/>
                  <c:y val="-1.0626968910275182E-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7472C57E-DB12-4DF4-8EAD-E16584F37DD9}" type="CATEGORYNAME">
                      <a:rPr lang="en-US" smtClean="0"/>
                      <a:pPr>
                        <a:defRPr>
                          <a:solidFill>
                            <a:schemeClr val="accent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0"/>
              <c:layout>
                <c:manualLayout>
                  <c:x val="-7.2530864197530895E-2"/>
                  <c:y val="-4.8427542432763558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C37D745-3B40-4F2C-A61E-F2EB5CCE1034}" type="CATEGORYNAME">
                      <a:rPr lang="en-US" smtClean="0"/>
                      <a:pPr>
                        <a:defRPr>
                          <a:solidFill>
                            <a:schemeClr val="accent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1"/>
              <c:layout>
                <c:manualLayout>
                  <c:x val="-0.11111111111111113"/>
                  <c:y val="-7.752012169270367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FA9B9C4F-0899-4307-988F-195427E91E5F}" type="CATEGORYNAME">
                      <a:rPr lang="en-US" smtClean="0"/>
                      <a:pPr>
                        <a:defRPr>
                          <a:solidFill>
                            <a:schemeClr val="accent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2"/>
              <c:layout>
                <c:manualLayout>
                  <c:x val="-4.4753086419753084E-2"/>
                  <c:y val="-0.1292598288334704"/>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03C72041-2511-4CD7-9463-A0FCB060C331}" type="CATEGORYNAME">
                      <a:rPr lang="en-US" smtClean="0"/>
                      <a:pPr>
                        <a:defRPr>
                          <a:solidFill>
                            <a:schemeClr val="accent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3"/>
              <c:layout>
                <c:manualLayout>
                  <c:x val="-3.703703703703709E-2"/>
                  <c:y val="-0.1799646583735507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060489E6-D050-4CB8-9898-E910C7BBA8AD}" type="CATEGORYNAME">
                      <a:rPr lang="en-US" smtClean="0"/>
                      <a:pPr>
                        <a:defRPr>
                          <a:solidFill>
                            <a:schemeClr val="accent1"/>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4"/>
              <c:layout>
                <c:manualLayout>
                  <c:x val="-1.6975308641975367E-2"/>
                  <c:y val="-1.8769675193093694E-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rgbClr val="FF0000"/>
                        </a:solidFill>
                        <a:latin typeface="+mn-lt"/>
                        <a:ea typeface="+mn-ea"/>
                        <a:cs typeface="+mn-cs"/>
                      </a:defRPr>
                    </a:pPr>
                    <a:fld id="{58505510-7FCB-4667-8E9E-2C457C104DE2}" type="CATEGORYNAME">
                      <a:rPr lang="en-US" baseline="0" smtClean="0">
                        <a:solidFill>
                          <a:srgbClr val="FF0000"/>
                        </a:solidFill>
                      </a:rPr>
                      <a:pPr>
                        <a:defRPr>
                          <a:solidFill>
                            <a:srgbClr val="FF0000"/>
                          </a:solidFill>
                        </a:defRPr>
                      </a:pPr>
                      <a:t>[CATEGORY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rgbClr val="FF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Sheet1!$A$2:$A$16</c:f>
              <c:strCache>
                <c:ptCount val="15"/>
                <c:pt idx="0">
                  <c:v>China</c:v>
                </c:pt>
                <c:pt idx="1">
                  <c:v>India</c:v>
                </c:pt>
                <c:pt idx="2">
                  <c:v>Germany</c:v>
                </c:pt>
                <c:pt idx="3">
                  <c:v>France</c:v>
                </c:pt>
                <c:pt idx="4">
                  <c:v>UK</c:v>
                </c:pt>
                <c:pt idx="5">
                  <c:v>Italy</c:v>
                </c:pt>
                <c:pt idx="6">
                  <c:v>Saudi Arabia</c:v>
                </c:pt>
                <c:pt idx="7">
                  <c:v>Turkey</c:v>
                </c:pt>
                <c:pt idx="8">
                  <c:v>Spain</c:v>
                </c:pt>
                <c:pt idx="9">
                  <c:v>Nigeria</c:v>
                </c:pt>
                <c:pt idx="10">
                  <c:v>Iran</c:v>
                </c:pt>
                <c:pt idx="11">
                  <c:v>Canada</c:v>
                </c:pt>
                <c:pt idx="12">
                  <c:v>Mexico</c:v>
                </c:pt>
                <c:pt idx="13">
                  <c:v>Brazil</c:v>
                </c:pt>
                <c:pt idx="14">
                  <c:v>US</c:v>
                </c:pt>
              </c:strCache>
            </c:strRef>
          </c:cat>
          <c:val>
            <c:numRef>
              <c:f>Sheet1!$B$2:$B$16</c:f>
              <c:numCache>
                <c:formatCode>#,##0</c:formatCode>
                <c:ptCount val="15"/>
                <c:pt idx="0">
                  <c:v>28920</c:v>
                </c:pt>
                <c:pt idx="1">
                  <c:v>12706</c:v>
                </c:pt>
                <c:pt idx="2">
                  <c:v>4514</c:v>
                </c:pt>
                <c:pt idx="3">
                  <c:v>3159</c:v>
                </c:pt>
                <c:pt idx="4">
                  <c:v>3250</c:v>
                </c:pt>
                <c:pt idx="5">
                  <c:v>2519</c:v>
                </c:pt>
                <c:pt idx="6">
                  <c:v>2124</c:v>
                </c:pt>
                <c:pt idx="7">
                  <c:v>2043</c:v>
                </c:pt>
                <c:pt idx="8">
                  <c:v>1990</c:v>
                </c:pt>
                <c:pt idx="9">
                  <c:v>1525</c:v>
                </c:pt>
                <c:pt idx="10">
                  <c:v>1866</c:v>
                </c:pt>
                <c:pt idx="11">
                  <c:v>1982</c:v>
                </c:pt>
                <c:pt idx="12">
                  <c:v>2844</c:v>
                </c:pt>
                <c:pt idx="13">
                  <c:v>3827</c:v>
                </c:pt>
                <c:pt idx="14">
                  <c:v>22294</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0.52135</cdr:x>
      <cdr:y>0.39123</cdr:y>
    </cdr:from>
    <cdr:to>
      <cdr:x>0.61291</cdr:x>
      <cdr:y>0.5</cdr:y>
    </cdr:to>
    <cdr:sp macro="" textlink="">
      <cdr:nvSpPr>
        <cdr:cNvPr id="2" name="TextBox 1"/>
        <cdr:cNvSpPr txBox="1"/>
      </cdr:nvSpPr>
      <cdr:spPr>
        <a:xfrm xmlns:a="http://schemas.openxmlformats.org/drawingml/2006/main">
          <a:off x="4290485" y="1328499"/>
          <a:ext cx="753532" cy="36933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800" b="1" dirty="0" smtClean="0">
              <a:latin typeface="Arial" panose="020B0604020202020204" pitchFamily="34" charset="0"/>
              <a:cs typeface="Arial" panose="020B0604020202020204" pitchFamily="34" charset="0"/>
            </a:rPr>
            <a:t>ETSI</a:t>
          </a:r>
        </a:p>
      </cdr:txBody>
    </cdr:sp>
  </cdr:relSizeAnchor>
  <cdr:relSizeAnchor xmlns:cdr="http://schemas.openxmlformats.org/drawingml/2006/chartDrawing">
    <cdr:from>
      <cdr:x>0.41152</cdr:x>
      <cdr:y>0.32554</cdr:y>
    </cdr:from>
    <cdr:to>
      <cdr:x>0.5</cdr:x>
      <cdr:y>0.43431</cdr:y>
    </cdr:to>
    <cdr:sp macro="" textlink="">
      <cdr:nvSpPr>
        <cdr:cNvPr id="3" name="TextBox 2"/>
        <cdr:cNvSpPr txBox="1"/>
      </cdr:nvSpPr>
      <cdr:spPr>
        <a:xfrm xmlns:a="http://schemas.openxmlformats.org/drawingml/2006/main">
          <a:off x="3386667" y="1105428"/>
          <a:ext cx="728133" cy="36933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800" b="1" dirty="0" smtClean="0">
              <a:latin typeface="Arial" panose="020B0604020202020204" pitchFamily="34" charset="0"/>
              <a:cs typeface="Arial" panose="020B0604020202020204" pitchFamily="34" charset="0"/>
            </a:rPr>
            <a:t>FCC</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6462A685-C4BE-44DB-83B6-9376D8BE9720}" type="slidenum">
              <a:rPr lang="en-US"/>
              <a:pPr>
                <a:defRPr/>
              </a:pPr>
              <a:t>‹#›</a:t>
            </a:fld>
            <a:endParaRPr lang="en-US"/>
          </a:p>
        </p:txBody>
      </p:sp>
    </p:spTree>
    <p:extLst>
      <p:ext uri="{BB962C8B-B14F-4D97-AF65-F5344CB8AC3E}">
        <p14:creationId xmlns:p14="http://schemas.microsoft.com/office/powerpoint/2010/main" val="16605598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4" charset="-128"/>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3389382C-3D56-40B2-B36C-473327849EED}" type="slidenum">
              <a:rPr lang="en-US"/>
              <a:pPr>
                <a:defRPr/>
              </a:pPr>
              <a:t>‹#›</a:t>
            </a:fld>
            <a:endParaRPr lang="en-US"/>
          </a:p>
        </p:txBody>
      </p:sp>
    </p:spTree>
    <p:extLst>
      <p:ext uri="{BB962C8B-B14F-4D97-AF65-F5344CB8AC3E}">
        <p14:creationId xmlns:p14="http://schemas.microsoft.com/office/powerpoint/2010/main" val="13042795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charset="-128"/>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pitchFamily="34" charset="0"/>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pitchFamily="34" charset="0"/>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pitchFamily="34" charset="0"/>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1</a:t>
            </a:fld>
            <a:endParaRPr lang="en-US"/>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a:ln/>
        </p:spPr>
        <p:txBody>
          <a:bodyPr/>
          <a:lstStyle/>
          <a:p>
            <a:pPr eaLnBrk="1" hangingPunct="1"/>
            <a:endParaRPr lang="en-US" sz="1800" smtClean="0">
              <a:ea typeface="Geneva" pitchFamily="34" charset="0"/>
              <a:cs typeface="Geneva" pitchFamily="34" charset="0"/>
            </a:endParaRPr>
          </a:p>
        </p:txBody>
      </p:sp>
    </p:spTree>
    <p:extLst>
      <p:ext uri="{BB962C8B-B14F-4D97-AF65-F5344CB8AC3E}">
        <p14:creationId xmlns:p14="http://schemas.microsoft.com/office/powerpoint/2010/main" val="71242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89382C-3D56-40B2-B36C-473327849EED}" type="slidenum">
              <a:rPr lang="en-US" smtClean="0"/>
              <a:pPr>
                <a:defRPr/>
              </a:pPr>
              <a:t>2</a:t>
            </a:fld>
            <a:endParaRPr lang="en-US"/>
          </a:p>
        </p:txBody>
      </p:sp>
    </p:spTree>
    <p:extLst>
      <p:ext uri="{BB962C8B-B14F-4D97-AF65-F5344CB8AC3E}">
        <p14:creationId xmlns:p14="http://schemas.microsoft.com/office/powerpoint/2010/main" val="3509337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802.RR-02/040r3</a:t>
            </a:r>
          </a:p>
        </p:txBody>
      </p:sp>
      <p:sp>
        <p:nvSpPr>
          <p:cNvPr id="5" name="Rectangle 3"/>
          <p:cNvSpPr>
            <a:spLocks noGrp="1" noChangeArrowheads="1"/>
          </p:cNvSpPr>
          <p:nvPr>
            <p:ph type="dt" idx="1"/>
          </p:nvPr>
        </p:nvSpPr>
        <p:spPr>
          <a:ln/>
        </p:spPr>
        <p:txBody>
          <a:bodyPr/>
          <a:lstStyle/>
          <a:p>
            <a:r>
              <a:rPr lang="en-US" altLang="en-US"/>
              <a:t>March 2002</a:t>
            </a:r>
          </a:p>
        </p:txBody>
      </p:sp>
      <p:sp>
        <p:nvSpPr>
          <p:cNvPr id="6" name="Rectangle 6"/>
          <p:cNvSpPr>
            <a:spLocks noGrp="1" noChangeArrowheads="1"/>
          </p:cNvSpPr>
          <p:nvPr>
            <p:ph type="ftr" sz="quarter" idx="4"/>
          </p:nvPr>
        </p:nvSpPr>
        <p:spPr>
          <a:ln/>
        </p:spPr>
        <p:txBody>
          <a:bodyPr/>
          <a:lstStyle/>
          <a:p>
            <a:pPr lvl="4"/>
            <a:r>
              <a:rPr lang="en-US" altLang="en-US"/>
              <a:t>Carl Stevenson, Agere Systems</a:t>
            </a:r>
          </a:p>
        </p:txBody>
      </p:sp>
      <p:sp>
        <p:nvSpPr>
          <p:cNvPr id="7" name="Rectangle 7"/>
          <p:cNvSpPr>
            <a:spLocks noGrp="1" noChangeArrowheads="1"/>
          </p:cNvSpPr>
          <p:nvPr>
            <p:ph type="sldNum" sz="quarter" idx="5"/>
          </p:nvPr>
        </p:nvSpPr>
        <p:spPr>
          <a:ln/>
        </p:spPr>
        <p:txBody>
          <a:bodyPr/>
          <a:lstStyle/>
          <a:p>
            <a:r>
              <a:rPr lang="en-US" altLang="en-US"/>
              <a:t>Page </a:t>
            </a:r>
            <a:fld id="{CA3CFA53-872C-49AB-B120-CADA809B6CA7}" type="slidenum">
              <a:rPr lang="en-US" altLang="en-US"/>
              <a:pPr/>
              <a:t>5</a:t>
            </a:fld>
            <a:endParaRPr lang="en-US" altLang="en-US"/>
          </a:p>
        </p:txBody>
      </p:sp>
      <p:sp>
        <p:nvSpPr>
          <p:cNvPr id="18434" name="Rectangle 2"/>
          <p:cNvSpPr>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5" name="Rectangle 3"/>
          <p:cNvSpPr>
            <a:spLocks noGrp="1" noChangeArrowheads="1"/>
          </p:cNvSpPr>
          <p:nvPr>
            <p:ph type="body" idx="1"/>
          </p:nvPr>
        </p:nvSpPr>
        <p:spPr bwMode="auto">
          <a:xfrm>
            <a:off x="923925" y="4408488"/>
            <a:ext cx="5086350" cy="4176712"/>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705600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FontTx/>
              <a:buNone/>
              <a:defRPr/>
            </a:lvl1pPr>
            <a:lvl2pPr marL="274320" indent="-276225">
              <a:spcBef>
                <a:spcPts val="1100"/>
              </a:spcBef>
              <a:buClr>
                <a:schemeClr val="accent1"/>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FC1F96-5ED1-41A0-BC5E-E0FC0B2B84E1}" type="slidenum">
              <a:rPr lang="en-US"/>
              <a:pPr>
                <a:defRPr/>
              </a:pPr>
              <a:t>‹#›</a:t>
            </a:fld>
            <a:endParaRPr lang="en-US" sz="1400">
              <a:latin typeface="Myriad Pro"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FC1F96-5ED1-41A0-BC5E-E0FC0B2B84E1}" type="slidenum">
              <a:rPr lang="en-US"/>
              <a:pPr>
                <a:defRPr/>
              </a:pPr>
              <a:t>‹#›</a:t>
            </a:fld>
            <a:endParaRPr lang="en-US" sz="1400">
              <a:latin typeface="Myriad Pro"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8CC3BDF-57CD-4DF0-939A-D0CDD094B824}" type="slidenum">
              <a:rPr lang="en-US"/>
              <a:pPr>
                <a:defRPr/>
              </a:pPr>
              <a:t>‹#›</a:t>
            </a:fld>
            <a:endParaRPr lang="en-US" sz="1400">
              <a:latin typeface="Myriad Pro" charset="0"/>
            </a:endParaRPr>
          </a:p>
        </p:txBody>
      </p:sp>
      <p:sp>
        <p:nvSpPr>
          <p:cNvPr id="9" name="Content Placeholder 2"/>
          <p:cNvSpPr>
            <a:spLocks noGrp="1"/>
          </p:cNvSpPr>
          <p:nvPr>
            <p:ph idx="1"/>
          </p:nvPr>
        </p:nvSpPr>
        <p:spPr>
          <a:xfrm>
            <a:off x="685800" y="1600200"/>
            <a:ext cx="3749040" cy="4343400"/>
          </a:xfrm>
        </p:spPr>
        <p:txBody>
          <a:bodyPr/>
          <a:lstStyle>
            <a:lvl1pPr marL="0" indent="0">
              <a:buFontTx/>
              <a:buNone/>
              <a:defRPr sz="1600"/>
            </a:lvl1pPr>
            <a:lvl2pPr marL="274320" indent="-276225">
              <a:spcBef>
                <a:spcPts val="1100"/>
              </a:spcBef>
              <a:buClr>
                <a:schemeClr val="accent1"/>
              </a:buClr>
              <a:buFont typeface="Wingdings 2" pitchFamily="18" charset="2"/>
              <a:buChar char="¾"/>
              <a:defRPr sz="1600"/>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3"/>
          </p:nvPr>
        </p:nvSpPr>
        <p:spPr>
          <a:xfrm>
            <a:off x="4709160" y="1600200"/>
            <a:ext cx="3749040" cy="4343400"/>
          </a:xfrm>
        </p:spPr>
        <p:txBody>
          <a:bodyPr/>
          <a:lstStyle>
            <a:lvl1pPr marL="0" indent="0">
              <a:buFontTx/>
              <a:buNone/>
              <a:defRPr/>
            </a:lvl1pPr>
            <a:lvl2pPr marL="274320" indent="-276225">
              <a:spcBef>
                <a:spcPts val="1100"/>
              </a:spcBef>
              <a:buClr>
                <a:schemeClr val="accent1"/>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752851" cy="4343400"/>
          </a:xfrm>
        </p:spPr>
        <p:txBody>
          <a:bodyPr/>
          <a:lstStyle>
            <a:lvl1pPr marL="274320" indent="-273050">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8CC3BDF-57CD-4DF0-939A-D0CDD094B824}" type="slidenum">
              <a:rPr lang="en-US"/>
              <a:pPr>
                <a:defRPr/>
              </a:pPr>
              <a:t>‹#›</a:t>
            </a:fld>
            <a:endParaRPr lang="en-US" sz="1400">
              <a:latin typeface="Myriad Pro" charset="0"/>
            </a:endParaRPr>
          </a:p>
        </p:txBody>
      </p:sp>
      <p:sp>
        <p:nvSpPr>
          <p:cNvPr id="8" name="Content Placeholder 2"/>
          <p:cNvSpPr>
            <a:spLocks noGrp="1"/>
          </p:cNvSpPr>
          <p:nvPr>
            <p:ph sz="half" idx="13"/>
          </p:nvPr>
        </p:nvSpPr>
        <p:spPr>
          <a:xfrm>
            <a:off x="4705349" y="1600200"/>
            <a:ext cx="3752851" cy="4343400"/>
          </a:xfr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0BBFFD-5DB9-4833-91C0-BF3ECA505346}" type="slidenum">
              <a:rPr lang="en-US"/>
              <a:pPr>
                <a:defRPr/>
              </a:pPr>
              <a:t>‹#›</a:t>
            </a:fld>
            <a:endParaRPr lang="en-US" sz="1400">
              <a:latin typeface="Myriad Pro"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355905-EE7D-4673-B5F4-2BF5096DB967}" type="slidenum">
              <a:rPr lang="en-US"/>
              <a:pPr>
                <a:defRPr/>
              </a:pPr>
              <a:t>‹#›</a:t>
            </a:fld>
            <a:endParaRPr lang="en-US" sz="1400">
              <a:latin typeface="Myriad Pro"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Industry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smtClean="0"/>
              <a:t>Click to edit Master subtitle style</a:t>
            </a:r>
            <a:endParaRPr lang="en-US" dirty="0"/>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smtClean="0"/>
              <a:t>Click to edit Master title style</a:t>
            </a:r>
            <a:endParaRPr lang="en-US" dirty="0"/>
          </a:p>
        </p:txBody>
      </p:sp>
      <p:sp>
        <p:nvSpPr>
          <p:cNvPr id="7" name="Text Placeholder 5"/>
          <p:cNvSpPr>
            <a:spLocks noGrp="1"/>
          </p:cNvSpPr>
          <p:nvPr>
            <p:ph type="body" sz="quarter" idx="10"/>
          </p:nvPr>
        </p:nvSpPr>
        <p:spPr>
          <a:xfrm>
            <a:off x="4895851" y="4624388"/>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9201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242206"/>
            <a:ext cx="7772400" cy="76744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sp>
        <p:nvSpPr>
          <p:cNvPr id="5123" name="Rectangle 3"/>
          <p:cNvSpPr>
            <a:spLocks noGrp="1" noChangeArrowheads="1"/>
          </p:cNvSpPr>
          <p:nvPr>
            <p:ph type="body" idx="1"/>
          </p:nvPr>
        </p:nvSpPr>
        <p:spPr bwMode="auto">
          <a:xfrm>
            <a:off x="685800" y="1600200"/>
            <a:ext cx="777240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800" b="1">
                <a:solidFill>
                  <a:schemeClr val="tx1"/>
                </a:solidFill>
                <a:latin typeface="+mj-lt"/>
                <a:ea typeface="ＭＳ Ｐゴシック" pitchFamily="-112" charset="-128"/>
                <a:cs typeface="ＭＳ Ｐゴシック" pitchFamily="-112" charset="-128"/>
              </a:defRPr>
            </a:lvl1pPr>
          </a:lstStyle>
          <a:p>
            <a:pPr>
              <a:defRPr/>
            </a:pPr>
            <a:endParaRPr lang="en-US"/>
          </a:p>
        </p:txBody>
      </p:sp>
      <p:sp>
        <p:nvSpPr>
          <p:cNvPr id="1029" name="Rectangle 5"/>
          <p:cNvSpPr>
            <a:spLocks noGrp="1" noChangeArrowheads="1"/>
          </p:cNvSpPr>
          <p:nvPr>
            <p:ph type="ftr" sz="quarter" idx="3"/>
          </p:nvPr>
        </p:nvSpPr>
        <p:spPr bwMode="auto">
          <a:xfrm>
            <a:off x="685800" y="6629400"/>
            <a:ext cx="4800600" cy="228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a:defRPr sz="800" b="1" smtClean="0">
                <a:solidFill>
                  <a:schemeClr val="tx1"/>
                </a:solidFill>
                <a:latin typeface="+mj-lt"/>
              </a:defRPr>
            </a:lvl1pPr>
          </a:lstStyle>
          <a:p>
            <a:pPr>
              <a:defRPr/>
            </a:pPr>
            <a:endParaRPr lang="en-US" dirty="0"/>
          </a:p>
        </p:txBody>
      </p:sp>
      <p:sp>
        <p:nvSpPr>
          <p:cNvPr id="1030" name="Rectangle 6"/>
          <p:cNvSpPr>
            <a:spLocks noGrp="1" noChangeArrowheads="1"/>
          </p:cNvSpPr>
          <p:nvPr>
            <p:ph type="sldNum" sz="quarter" idx="4"/>
          </p:nvPr>
        </p:nvSpPr>
        <p:spPr bwMode="auto">
          <a:xfrm>
            <a:off x="8458202" y="6629400"/>
            <a:ext cx="438151"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800" b="1" smtClean="0">
                <a:solidFill>
                  <a:schemeClr val="tx1"/>
                </a:solidFill>
                <a:latin typeface="+mj-lt"/>
              </a:defRPr>
            </a:lvl1pPr>
          </a:lstStyle>
          <a:p>
            <a:pPr>
              <a:defRPr/>
            </a:pPr>
            <a:fld id="{41D9BA1A-DCA0-4F42-B822-C546F63BDACE}" type="slidenum">
              <a:rPr lang="en-US" smtClean="0"/>
              <a:pPr>
                <a:defRPr/>
              </a:pPr>
              <a:t>‹#›</a:t>
            </a:fld>
            <a:endParaRPr lang="en-US" sz="1400"/>
          </a:p>
        </p:txBody>
      </p:sp>
      <p:pic>
        <p:nvPicPr>
          <p:cNvPr id="65537" name="Picture 10" descr="IEEE_SA_Bar_Graphic_long_lg"/>
          <p:cNvPicPr>
            <a:picLocks noChangeAspect="1" noChangeArrowheads="1"/>
          </p:cNvPicPr>
          <p:nvPr userDrawn="1"/>
        </p:nvPicPr>
        <p:blipFill>
          <a:blip r:embed="rId9" cstate="print"/>
          <a:srcRect/>
          <a:stretch>
            <a:fillRect/>
          </a:stretch>
        </p:blipFill>
        <p:spPr bwMode="auto">
          <a:xfrm>
            <a:off x="0" y="6194427"/>
            <a:ext cx="9150351" cy="415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5" r:id="rId1"/>
    <p:sldLayoutId id="2147483778" r:id="rId2"/>
    <p:sldLayoutId id="2147483828" r:id="rId3"/>
    <p:sldLayoutId id="2147483780" r:id="rId4"/>
    <p:sldLayoutId id="2147483782" r:id="rId5"/>
    <p:sldLayoutId id="2147483783" r:id="rId6"/>
    <p:sldLayoutId id="2147483829" r:id="rId7"/>
  </p:sldLayoutIdLst>
  <p:hf hdr="0" ftr="0" dt="0"/>
  <p:txStyles>
    <p:titleStyle>
      <a:lvl1pPr algn="l" rtl="0" eaLnBrk="1" fontAlgn="base" hangingPunct="1">
        <a:spcBef>
          <a:spcPct val="0"/>
        </a:spcBef>
        <a:spcAft>
          <a:spcPct val="0"/>
        </a:spcAft>
        <a:defRPr sz="2800" b="1">
          <a:solidFill>
            <a:schemeClr val="tx1"/>
          </a:solidFill>
          <a:latin typeface="+mj-lt"/>
          <a:ea typeface="+mj-ea"/>
          <a:cs typeface="ＭＳ Ｐゴシック" pitchFamily="-112" charset="-128"/>
        </a:defRPr>
      </a:lvl1pPr>
      <a:lvl2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274320" indent="-274320" algn="l" rtl="0" eaLnBrk="1" fontAlgn="base" hangingPunct="1">
        <a:spcBef>
          <a:spcPts val="1100"/>
        </a:spcBef>
        <a:spcAft>
          <a:spcPct val="0"/>
        </a:spcAft>
        <a:buClr>
          <a:schemeClr val="accent1"/>
        </a:buClr>
        <a:buSzPct val="100000"/>
        <a:buFont typeface="Wingdings 2" pitchFamily="18" charset="2"/>
        <a:buChar char=""/>
        <a:defRPr sz="1600">
          <a:solidFill>
            <a:schemeClr val="tx1"/>
          </a:solidFill>
          <a:latin typeface="+mn-lt"/>
          <a:ea typeface="+mn-ea"/>
          <a:cs typeface="ＭＳ Ｐゴシック" pitchFamily="-112" charset="-128"/>
        </a:defRPr>
      </a:lvl1pPr>
      <a:lvl2pPr marL="571500" indent="-276225" algn="l" rtl="0" eaLnBrk="1" fontAlgn="base" hangingPunct="1">
        <a:spcBef>
          <a:spcPts val="400"/>
        </a:spcBef>
        <a:spcAft>
          <a:spcPct val="0"/>
        </a:spcAft>
        <a:buChar char="–"/>
        <a:defRPr sz="1600">
          <a:solidFill>
            <a:schemeClr val="tx1"/>
          </a:solidFill>
          <a:latin typeface="+mn-lt"/>
          <a:ea typeface="+mn-ea"/>
          <a:cs typeface="ＭＳ Ｐゴシック" pitchFamily="-112" charset="-128"/>
        </a:defRPr>
      </a:lvl2pPr>
      <a:lvl3pPr marL="809625" indent="-228600" algn="l" rtl="0" eaLnBrk="1" fontAlgn="base" hangingPunct="1">
        <a:spcBef>
          <a:spcPts val="400"/>
        </a:spcBef>
        <a:spcAft>
          <a:spcPct val="0"/>
        </a:spcAft>
        <a:buChar char="•"/>
        <a:defRPr sz="1400">
          <a:solidFill>
            <a:schemeClr val="tx1"/>
          </a:solidFill>
          <a:latin typeface="+mn-lt"/>
          <a:ea typeface="+mn-ea"/>
          <a:cs typeface="ＭＳ Ｐゴシック" pitchFamily="-112" charset="-128"/>
        </a:defRPr>
      </a:lvl3pPr>
      <a:lvl4pPr marL="102870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4pPr>
      <a:lvl5pPr marL="120015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tsi.org/about/what-we-do"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10"/>
          <p:cNvSpPr>
            <a:spLocks noGrp="1" noChangeArrowheads="1"/>
          </p:cNvSpPr>
          <p:nvPr>
            <p:ph type="ctrTitle"/>
          </p:nvPr>
        </p:nvSpPr>
        <p:spPr>
          <a:xfrm>
            <a:off x="685800" y="1864303"/>
            <a:ext cx="7772400" cy="533400"/>
          </a:xfrm>
        </p:spPr>
        <p:txBody>
          <a:bodyPr/>
          <a:lstStyle/>
          <a:p>
            <a:r>
              <a:rPr lang="en-US" dirty="0" smtClean="0"/>
              <a:t>IEEE 802.18 Tutorial</a:t>
            </a:r>
          </a:p>
        </p:txBody>
      </p:sp>
      <p:sp>
        <p:nvSpPr>
          <p:cNvPr id="6" name="Text Placeholder 6"/>
          <p:cNvSpPr txBox="1">
            <a:spLocks/>
          </p:cNvSpPr>
          <p:nvPr/>
        </p:nvSpPr>
        <p:spPr bwMode="auto">
          <a:xfrm>
            <a:off x="685800" y="4935071"/>
            <a:ext cx="3886200" cy="110287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274320" indent="-274320" algn="l" rtl="0" eaLnBrk="1" fontAlgn="base" hangingPunct="1">
              <a:lnSpc>
                <a:spcPct val="150000"/>
              </a:lnSpc>
              <a:spcBef>
                <a:spcPts val="0"/>
              </a:spcBef>
              <a:spcAft>
                <a:spcPct val="0"/>
              </a:spcAft>
              <a:buClr>
                <a:schemeClr val="accent1"/>
              </a:buClr>
              <a:buSzPct val="100000"/>
              <a:buFont typeface="Wingdings 2" pitchFamily="18" charset="2"/>
              <a:buChar char=""/>
              <a:defRPr sz="1600">
                <a:solidFill>
                  <a:schemeClr val="bg1"/>
                </a:solidFill>
                <a:latin typeface="+mn-lt"/>
                <a:ea typeface="+mn-ea"/>
                <a:cs typeface="ＭＳ Ｐゴシック" pitchFamily="-112" charset="-128"/>
              </a:defRPr>
            </a:lvl1pPr>
            <a:lvl2pPr marL="571500" indent="-276225" algn="l" rtl="0" eaLnBrk="1" fontAlgn="base" hangingPunct="1">
              <a:lnSpc>
                <a:spcPct val="150000"/>
              </a:lnSpc>
              <a:spcBef>
                <a:spcPts val="400"/>
              </a:spcBef>
              <a:spcAft>
                <a:spcPct val="0"/>
              </a:spcAft>
              <a:buChar char="–"/>
              <a:defRPr sz="1600">
                <a:solidFill>
                  <a:schemeClr val="bg1"/>
                </a:solidFill>
                <a:latin typeface="+mn-lt"/>
                <a:ea typeface="+mn-ea"/>
                <a:cs typeface="ＭＳ Ｐゴシック" pitchFamily="-112" charset="-128"/>
              </a:defRPr>
            </a:lvl2pPr>
            <a:lvl3pPr marL="809625" indent="-228600" algn="l" rtl="0" eaLnBrk="1" fontAlgn="base" hangingPunct="1">
              <a:lnSpc>
                <a:spcPct val="150000"/>
              </a:lnSpc>
              <a:spcBef>
                <a:spcPts val="400"/>
              </a:spcBef>
              <a:spcAft>
                <a:spcPct val="0"/>
              </a:spcAft>
              <a:buChar char="•"/>
              <a:defRPr sz="1600">
                <a:solidFill>
                  <a:schemeClr val="bg1"/>
                </a:solidFill>
                <a:latin typeface="+mn-lt"/>
                <a:ea typeface="+mn-ea"/>
                <a:cs typeface="ＭＳ Ｐゴシック" pitchFamily="-112" charset="-128"/>
              </a:defRPr>
            </a:lvl3pPr>
            <a:lvl4pPr marL="1028700" indent="-171450" algn="l" rtl="0" eaLnBrk="1" fontAlgn="base" hangingPunct="1">
              <a:lnSpc>
                <a:spcPct val="150000"/>
              </a:lnSpc>
              <a:spcBef>
                <a:spcPts val="400"/>
              </a:spcBef>
              <a:spcAft>
                <a:spcPct val="0"/>
              </a:spcAft>
              <a:buFont typeface="Arial" pitchFamily="34" charset="0"/>
              <a:buChar char="-"/>
              <a:defRPr sz="1600">
                <a:solidFill>
                  <a:schemeClr val="bg1"/>
                </a:solidFill>
                <a:latin typeface="+mn-lt"/>
                <a:ea typeface="+mn-ea"/>
                <a:cs typeface="ＭＳ Ｐゴシック" pitchFamily="-112" charset="-128"/>
              </a:defRPr>
            </a:lvl4pPr>
            <a:lvl5pPr marL="1200150" indent="-171450" algn="l" rtl="0" eaLnBrk="1" fontAlgn="base" hangingPunct="1">
              <a:lnSpc>
                <a:spcPct val="150000"/>
              </a:lnSpc>
              <a:spcBef>
                <a:spcPts val="400"/>
              </a:spcBef>
              <a:spcAft>
                <a:spcPct val="0"/>
              </a:spcAft>
              <a:buFont typeface="Arial" pitchFamily="34" charset="0"/>
              <a:buChar char="•"/>
              <a:defRPr sz="1600">
                <a:solidFill>
                  <a:schemeClr val="bg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pPr marL="0" indent="0">
              <a:buFont typeface="Wingdings 2" pitchFamily="18" charset="2"/>
              <a:buNone/>
            </a:pPr>
            <a:r>
              <a:rPr lang="en-US" kern="0" dirty="0" smtClean="0"/>
              <a:t>Rich Kennedy</a:t>
            </a:r>
          </a:p>
          <a:p>
            <a:pPr marL="0" indent="0">
              <a:buFont typeface="Wingdings 2" pitchFamily="18" charset="2"/>
              <a:buNone/>
            </a:pPr>
            <a:r>
              <a:rPr lang="en-US" kern="0" dirty="0" smtClean="0"/>
              <a:t>Director, Global Spectrum Strategy</a:t>
            </a:r>
          </a:p>
          <a:p>
            <a:pPr marL="0" indent="0">
              <a:buFont typeface="Wingdings 2" pitchFamily="18" charset="2"/>
              <a:buNone/>
            </a:pPr>
            <a:r>
              <a:rPr lang="en-US" kern="0" dirty="0" smtClean="0"/>
              <a:t>Hewlett Packard Enterprise</a:t>
            </a:r>
          </a:p>
          <a:p>
            <a:pPr marL="0" indent="0">
              <a:buFont typeface="Wingdings 2" pitchFamily="18" charset="2"/>
              <a:buNone/>
            </a:pPr>
            <a:r>
              <a:rPr lang="en-US" kern="0" dirty="0" smtClean="0"/>
              <a:t>July 10,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Radio </a:t>
            </a:r>
            <a:r>
              <a:rPr lang="en-US" dirty="0" smtClean="0"/>
              <a:t>Regulators</a:t>
            </a:r>
            <a:endParaRPr lang="en-US" dirty="0"/>
          </a:p>
        </p:txBody>
      </p:sp>
      <p:sp>
        <p:nvSpPr>
          <p:cNvPr id="3" name="Content Placeholder 2"/>
          <p:cNvSpPr>
            <a:spLocks noGrp="1"/>
          </p:cNvSpPr>
          <p:nvPr>
            <p:ph idx="1"/>
          </p:nvPr>
        </p:nvSpPr>
        <p:spPr>
          <a:xfrm>
            <a:off x="444673" y="3206895"/>
            <a:ext cx="8229600" cy="2484822"/>
          </a:xfrm>
        </p:spPr>
        <p:txBody>
          <a:bodyPr/>
          <a:lstStyle/>
          <a:p>
            <a:r>
              <a:rPr lang="en-US" sz="1400" dirty="0"/>
              <a:t>The International Telecommunications Union (ITU)</a:t>
            </a:r>
          </a:p>
          <a:p>
            <a:r>
              <a:rPr lang="en-US" sz="1400" dirty="0"/>
              <a:t>Asia-Pacific </a:t>
            </a:r>
            <a:r>
              <a:rPr lang="en-US" sz="1400" dirty="0" err="1"/>
              <a:t>Telecommunity</a:t>
            </a:r>
            <a:r>
              <a:rPr lang="en-US" sz="1400" dirty="0"/>
              <a:t> (APT)</a:t>
            </a:r>
          </a:p>
          <a:p>
            <a:r>
              <a:rPr lang="en-US" sz="1400" dirty="0"/>
              <a:t>Arab Spectrum Management Group (ASMG)</a:t>
            </a:r>
          </a:p>
          <a:p>
            <a:r>
              <a:rPr lang="en-US" sz="1400" dirty="0"/>
              <a:t>African Telecommunications Union (ATU)</a:t>
            </a:r>
          </a:p>
          <a:p>
            <a:r>
              <a:rPr lang="en-US" sz="1400" dirty="0"/>
              <a:t>European Conference of Postal and Telecommunications Administrations (CEPT)</a:t>
            </a:r>
          </a:p>
          <a:p>
            <a:r>
              <a:rPr lang="en-US" sz="1400" dirty="0"/>
              <a:t>Inter-American Telecommunications Commission (CITEL)</a:t>
            </a:r>
          </a:p>
          <a:p>
            <a:r>
              <a:rPr lang="en-US" sz="1400" dirty="0"/>
              <a:t>[Russia] Regional Commonwealth in the Field of Communications (RCC)</a:t>
            </a:r>
          </a:p>
          <a:p>
            <a:r>
              <a:rPr lang="en-US" sz="1400" dirty="0"/>
              <a:t>The US Federal Communications Commission (FCC)</a:t>
            </a:r>
          </a:p>
        </p:txBody>
      </p:sp>
      <p:pic>
        <p:nvPicPr>
          <p:cNvPr id="4" name="Picture 3"/>
          <p:cNvPicPr>
            <a:picLocks noChangeAspect="1"/>
          </p:cNvPicPr>
          <p:nvPr/>
        </p:nvPicPr>
        <p:blipFill>
          <a:blip r:embed="rId2"/>
          <a:stretch>
            <a:fillRect/>
          </a:stretch>
        </p:blipFill>
        <p:spPr>
          <a:xfrm>
            <a:off x="1024641" y="1851009"/>
            <a:ext cx="7069667" cy="1245822"/>
          </a:xfrm>
          <a:prstGeom prst="rect">
            <a:avLst/>
          </a:prstGeom>
        </p:spPr>
      </p:pic>
      <p:pic>
        <p:nvPicPr>
          <p:cNvPr id="1026" name="Picture 2" descr="I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56" y="1838392"/>
            <a:ext cx="826385" cy="9572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8234892" y="1986178"/>
            <a:ext cx="685800" cy="619125"/>
          </a:xfrm>
          <a:prstGeom prst="rect">
            <a:avLst/>
          </a:prstGeom>
        </p:spPr>
      </p:pic>
      <p:sp>
        <p:nvSpPr>
          <p:cNvPr id="5" name="Rectangle 4"/>
          <p:cNvSpPr/>
          <p:nvPr/>
        </p:nvSpPr>
        <p:spPr>
          <a:xfrm>
            <a:off x="2641601" y="1851009"/>
            <a:ext cx="186267" cy="208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206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ITU-R Recommendations</a:t>
            </a:r>
          </a:p>
        </p:txBody>
      </p:sp>
      <p:sp>
        <p:nvSpPr>
          <p:cNvPr id="3" name="Content Placeholder 2"/>
          <p:cNvSpPr>
            <a:spLocks noGrp="1"/>
          </p:cNvSpPr>
          <p:nvPr>
            <p:ph idx="1"/>
          </p:nvPr>
        </p:nvSpPr>
        <p:spPr/>
        <p:txBody>
          <a:bodyPr/>
          <a:lstStyle/>
          <a:p>
            <a:pPr fontAlgn="base"/>
            <a:r>
              <a:rPr lang="en-US" altLang="zh-CN" dirty="0" smtClean="0"/>
              <a:t>ITU-R </a:t>
            </a:r>
            <a:r>
              <a:rPr lang="en-US" altLang="zh-CN" dirty="0"/>
              <a:t>Recommendations constitute a set of international technical standards developed by the Radiocommunication Sector (formerly CCIR) of the ITU. They are the result of studies undertaken by Radiocommunication Study </a:t>
            </a:r>
            <a:r>
              <a:rPr lang="en-US" altLang="zh-CN" dirty="0" smtClean="0"/>
              <a:t>Groups</a:t>
            </a:r>
            <a:endParaRPr lang="en-US" dirty="0"/>
          </a:p>
          <a:p>
            <a:pPr fontAlgn="base"/>
            <a:r>
              <a:rPr lang="en-US" dirty="0" smtClean="0"/>
              <a:t>ITU-R </a:t>
            </a:r>
            <a:r>
              <a:rPr lang="en-US" dirty="0"/>
              <a:t>Recommendations are approved by ITU Member States. Their implementation is not mandatory; however, as they are developed by experts from administrations, operators, the industry and other organizations dealing with </a:t>
            </a:r>
            <a:r>
              <a:rPr lang="en-US" dirty="0" err="1"/>
              <a:t>radiocommunication</a:t>
            </a:r>
            <a:r>
              <a:rPr lang="en-US" dirty="0"/>
              <a:t> matters from all over the world, they enjoy a high reputation and are implemented worldwide</a:t>
            </a:r>
            <a:r>
              <a:rPr lang="en-US" dirty="0" smtClean="0"/>
              <a:t>.</a:t>
            </a:r>
          </a:p>
          <a:p>
            <a:pPr lvl="1" fontAlgn="base"/>
            <a:r>
              <a:rPr lang="en-US" dirty="0" smtClean="0"/>
              <a:t>WRC-2003 opened segments of the 5 GHz band, yet even today parts of the world still have not enabled them</a:t>
            </a:r>
            <a:endParaRPr lang="en-US" dirty="0"/>
          </a:p>
        </p:txBody>
      </p:sp>
    </p:spTree>
    <p:extLst>
      <p:ext uri="{BB962C8B-B14F-4D97-AF65-F5344CB8AC3E}">
        <p14:creationId xmlns:p14="http://schemas.microsoft.com/office/powerpoint/2010/main" val="3401691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Radio Conferences</a:t>
            </a:r>
          </a:p>
        </p:txBody>
      </p:sp>
      <p:sp>
        <p:nvSpPr>
          <p:cNvPr id="3" name="Content Placeholder 2"/>
          <p:cNvSpPr>
            <a:spLocks noGrp="1"/>
          </p:cNvSpPr>
          <p:nvPr>
            <p:ph idx="1"/>
          </p:nvPr>
        </p:nvSpPr>
        <p:spPr>
          <a:xfrm>
            <a:off x="501041" y="1894563"/>
            <a:ext cx="8229600" cy="3852366"/>
          </a:xfrm>
        </p:spPr>
        <p:txBody>
          <a:bodyPr/>
          <a:lstStyle/>
          <a:p>
            <a:pPr fontAlgn="base"/>
            <a:r>
              <a:rPr lang="en-US" dirty="0"/>
              <a:t>World </a:t>
            </a:r>
            <a:r>
              <a:rPr lang="en-US" dirty="0" err="1" smtClean="0"/>
              <a:t>Radiocommunication</a:t>
            </a:r>
            <a:r>
              <a:rPr lang="en-US" dirty="0" smtClean="0"/>
              <a:t> Conferences </a:t>
            </a:r>
            <a:r>
              <a:rPr lang="en-US" dirty="0"/>
              <a:t>(WRC) are held every three to four </a:t>
            </a:r>
            <a:r>
              <a:rPr lang="en-US" dirty="0" smtClean="0"/>
              <a:t>years to </a:t>
            </a:r>
            <a:r>
              <a:rPr lang="en-US" dirty="0"/>
              <a:t>review, and, if necessary, revise the Radio Regulations, the international treaty governing the use of the radio-frequency spectrum and the geostationary-satellite and non-geostationary-satellite </a:t>
            </a:r>
            <a:r>
              <a:rPr lang="en-US" dirty="0" smtClean="0"/>
              <a:t>orbits </a:t>
            </a:r>
          </a:p>
          <a:p>
            <a:pPr fontAlgn="base"/>
            <a:r>
              <a:rPr lang="en-US" dirty="0" smtClean="0"/>
              <a:t>The </a:t>
            </a:r>
            <a:r>
              <a:rPr lang="en-US" dirty="0"/>
              <a:t>general scope of the agenda of </a:t>
            </a:r>
            <a:r>
              <a:rPr lang="en-US" dirty="0" smtClean="0"/>
              <a:t>World </a:t>
            </a:r>
            <a:r>
              <a:rPr lang="en-US" dirty="0" err="1"/>
              <a:t>R</a:t>
            </a:r>
            <a:r>
              <a:rPr lang="en-US" dirty="0" err="1" smtClean="0"/>
              <a:t>adiocommunication</a:t>
            </a:r>
            <a:r>
              <a:rPr lang="en-US" dirty="0" smtClean="0"/>
              <a:t> Conferences </a:t>
            </a:r>
            <a:r>
              <a:rPr lang="en-US" dirty="0"/>
              <a:t>is established four to six years in advance, with the final agenda set by the ITU Council two years before the conference, with the concurrence of a majority of Member </a:t>
            </a:r>
            <a:r>
              <a:rPr lang="en-US" dirty="0" smtClean="0"/>
              <a:t>States</a:t>
            </a:r>
            <a:endParaRPr lang="en-US" dirty="0"/>
          </a:p>
        </p:txBody>
      </p:sp>
    </p:spTree>
    <p:extLst>
      <p:ext uri="{BB962C8B-B14F-4D97-AF65-F5344CB8AC3E}">
        <p14:creationId xmlns:p14="http://schemas.microsoft.com/office/powerpoint/2010/main" val="107993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WRC-15 Findings re the 5 GHz Bands for WRC-19</a:t>
            </a:r>
          </a:p>
        </p:txBody>
      </p:sp>
      <p:sp>
        <p:nvSpPr>
          <p:cNvPr id="3" name="Content Placeholder 2"/>
          <p:cNvSpPr>
            <a:spLocks noGrp="1"/>
          </p:cNvSpPr>
          <p:nvPr>
            <p:ph idx="1"/>
          </p:nvPr>
        </p:nvSpPr>
        <p:spPr>
          <a:xfrm>
            <a:off x="501041" y="1838754"/>
            <a:ext cx="8229600" cy="3612477"/>
          </a:xfrm>
        </p:spPr>
        <p:txBody>
          <a:bodyPr/>
          <a:lstStyle/>
          <a:p>
            <a:r>
              <a:rPr lang="en-US" dirty="0"/>
              <a:t>Conduct studies with a view to identify potential </a:t>
            </a:r>
            <a:r>
              <a:rPr lang="en-US" b="1" dirty="0" smtClean="0"/>
              <a:t>WAS/RLAN</a:t>
            </a:r>
            <a:r>
              <a:rPr lang="en-US" dirty="0" smtClean="0"/>
              <a:t>* </a:t>
            </a:r>
            <a:r>
              <a:rPr lang="en-US" dirty="0"/>
              <a:t>mitigation techniques to facilitate sharing with incumbent systems:</a:t>
            </a:r>
          </a:p>
          <a:p>
            <a:pPr lvl="1"/>
            <a:r>
              <a:rPr lang="en-US" dirty="0" smtClean="0"/>
              <a:t>in </a:t>
            </a:r>
            <a:r>
              <a:rPr lang="en-US" dirty="0"/>
              <a:t>the frequency bands </a:t>
            </a:r>
            <a:r>
              <a:rPr lang="en-US" b="1" dirty="0"/>
              <a:t>5 150-5 350 MHz</a:t>
            </a:r>
            <a:r>
              <a:rPr lang="en-US" dirty="0"/>
              <a:t>, </a:t>
            </a:r>
            <a:r>
              <a:rPr lang="en-US" b="1" dirty="0"/>
              <a:t>5 </a:t>
            </a:r>
            <a:r>
              <a:rPr lang="en-US" b="1" dirty="0" smtClean="0"/>
              <a:t>350-5 </a:t>
            </a:r>
            <a:r>
              <a:rPr lang="en-US" b="1" dirty="0"/>
              <a:t>470 MHz</a:t>
            </a:r>
            <a:r>
              <a:rPr lang="en-US" dirty="0"/>
              <a:t>, </a:t>
            </a:r>
            <a:r>
              <a:rPr lang="en-US" b="1" dirty="0"/>
              <a:t>5 725-5 850 MHz </a:t>
            </a:r>
            <a:r>
              <a:rPr lang="en-US" dirty="0"/>
              <a:t>and </a:t>
            </a:r>
            <a:r>
              <a:rPr lang="en-US" b="1" dirty="0"/>
              <a:t>5 850-5 925 MHz</a:t>
            </a:r>
            <a:r>
              <a:rPr lang="en-US" dirty="0"/>
              <a:t>, while ensuring the protection of incumbent services including their current and planned </a:t>
            </a:r>
            <a:r>
              <a:rPr lang="en-US" dirty="0" smtClean="0"/>
              <a:t>use</a:t>
            </a:r>
          </a:p>
          <a:p>
            <a:pPr lvl="2"/>
            <a:r>
              <a:rPr lang="en-US" b="1" dirty="0" smtClean="0"/>
              <a:t>This is a re-study of 5150-5350 MHz, i.e. changes may be necessary to hold it</a:t>
            </a:r>
          </a:p>
          <a:p>
            <a:pPr lvl="2"/>
            <a:r>
              <a:rPr lang="en-US" b="1" dirty="0" smtClean="0"/>
              <a:t>This is a new study of 5350-5470 and 5725-5850 MHz, i.e. possible gains</a:t>
            </a:r>
            <a:endParaRPr lang="en-US" b="1" dirty="0"/>
          </a:p>
          <a:p>
            <a:pPr lvl="1"/>
            <a:r>
              <a:rPr lang="en-US" dirty="0" smtClean="0"/>
              <a:t>in </a:t>
            </a:r>
            <a:r>
              <a:rPr lang="en-US" dirty="0"/>
              <a:t>the frequency band </a:t>
            </a:r>
            <a:r>
              <a:rPr lang="en-US" b="1" dirty="0"/>
              <a:t>5 150-5 350 MHz </a:t>
            </a:r>
            <a:r>
              <a:rPr lang="en-US" dirty="0"/>
              <a:t>with the possibility of enabling outdoor WAS/RLAN </a:t>
            </a:r>
            <a:r>
              <a:rPr lang="en-US" dirty="0" smtClean="0"/>
              <a:t>operations </a:t>
            </a:r>
            <a:r>
              <a:rPr lang="en-US" dirty="0"/>
              <a:t>including possible associated conditions; </a:t>
            </a:r>
            <a:endParaRPr lang="en-US" dirty="0" smtClean="0"/>
          </a:p>
          <a:p>
            <a:pPr lvl="2"/>
            <a:r>
              <a:rPr lang="en-US" b="1" dirty="0" smtClean="0"/>
              <a:t>Outdoor use of this band would be ideal for automotive use, but Mobile Satellite Services (MSS) and Earth Exploration Satellite Services (EESS) interference mitigation is required</a:t>
            </a:r>
            <a:endParaRPr lang="en-US" b="1" dirty="0"/>
          </a:p>
        </p:txBody>
      </p:sp>
      <p:sp>
        <p:nvSpPr>
          <p:cNvPr id="4" name="TextBox 3"/>
          <p:cNvSpPr txBox="1"/>
          <p:nvPr/>
        </p:nvSpPr>
        <p:spPr>
          <a:xfrm>
            <a:off x="1910854" y="5697415"/>
            <a:ext cx="5240216" cy="307777"/>
          </a:xfrm>
          <a:prstGeom prst="rect">
            <a:avLst/>
          </a:prstGeom>
          <a:noFill/>
        </p:spPr>
        <p:txBody>
          <a:bodyPr wrap="square" rtlCol="0">
            <a:spAutoFit/>
          </a:bodyPr>
          <a:lstStyle/>
          <a:p>
            <a:pPr algn="l"/>
            <a:r>
              <a:rPr lang="en-US" sz="1400" dirty="0" smtClean="0"/>
              <a:t>*Wireless Access Systems/Radio Local Area Networks</a:t>
            </a:r>
          </a:p>
        </p:txBody>
      </p:sp>
    </p:spTree>
    <p:extLst>
      <p:ext uri="{BB962C8B-B14F-4D97-AF65-F5344CB8AC3E}">
        <p14:creationId xmlns:p14="http://schemas.microsoft.com/office/powerpoint/2010/main" val="1339613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WRC-15 Findings re the 5 GHz Bands for WRC-19</a:t>
            </a:r>
          </a:p>
        </p:txBody>
      </p:sp>
      <p:sp>
        <p:nvSpPr>
          <p:cNvPr id="3" name="Content Placeholder 2"/>
          <p:cNvSpPr>
            <a:spLocks noGrp="1"/>
          </p:cNvSpPr>
          <p:nvPr>
            <p:ph idx="1"/>
          </p:nvPr>
        </p:nvSpPr>
        <p:spPr>
          <a:xfrm>
            <a:off x="501041" y="1894563"/>
            <a:ext cx="8229600" cy="3644754"/>
          </a:xfrm>
        </p:spPr>
        <p:txBody>
          <a:bodyPr/>
          <a:lstStyle/>
          <a:p>
            <a:r>
              <a:rPr lang="en-US" dirty="0"/>
              <a:t>Conduct detailed sharing and compatibility studies, including mitigation techniques, between WAS/RLAN and incumbent services </a:t>
            </a:r>
          </a:p>
          <a:p>
            <a:pPr lvl="1"/>
            <a:r>
              <a:rPr lang="en-US" dirty="0"/>
              <a:t>in the frequency band </a:t>
            </a:r>
            <a:r>
              <a:rPr lang="en-US" b="1" dirty="0"/>
              <a:t>5 725-5 850 MHz </a:t>
            </a:r>
            <a:r>
              <a:rPr lang="en-US" dirty="0"/>
              <a:t>with a view to enabling a mobile service allocation to accommodate WAS/RLAN use; </a:t>
            </a:r>
            <a:endParaRPr lang="en-US" dirty="0" smtClean="0"/>
          </a:p>
          <a:p>
            <a:pPr lvl="2"/>
            <a:r>
              <a:rPr lang="en-US" b="1" dirty="0"/>
              <a:t>This is a new study </a:t>
            </a:r>
            <a:r>
              <a:rPr lang="en-US" b="1" dirty="0" smtClean="0"/>
              <a:t>of 5725-5850 MHz, sharing with FSS (probable exclusion zones)</a:t>
            </a:r>
            <a:endParaRPr lang="en-US" dirty="0"/>
          </a:p>
          <a:p>
            <a:pPr lvl="1"/>
            <a:r>
              <a:rPr lang="en-US" dirty="0"/>
              <a:t>in the frequency band </a:t>
            </a:r>
            <a:r>
              <a:rPr lang="en-US" b="1" dirty="0"/>
              <a:t>5 850-5 925 MHz </a:t>
            </a:r>
            <a:r>
              <a:rPr lang="en-US" dirty="0"/>
              <a:t>with a view to accommodating WAS/RLAN use under the existing primary mobile service allocation while not imposing any additional constraints on the existing services</a:t>
            </a:r>
            <a:r>
              <a:rPr lang="en-US" dirty="0" smtClean="0"/>
              <a:t>,</a:t>
            </a:r>
          </a:p>
          <a:p>
            <a:pPr lvl="2"/>
            <a:r>
              <a:rPr lang="en-US" b="1" dirty="0"/>
              <a:t>This is a new study </a:t>
            </a:r>
            <a:r>
              <a:rPr lang="en-US" b="1" dirty="0" smtClean="0"/>
              <a:t>of 5850-5925, sharing with ITS and road tolling</a:t>
            </a:r>
          </a:p>
          <a:p>
            <a:pPr lvl="2"/>
            <a:r>
              <a:rPr lang="en-US" b="1" dirty="0" smtClean="0"/>
              <a:t>Detect and vacate and/or SAS required</a:t>
            </a:r>
            <a:endParaRPr lang="en-US" dirty="0"/>
          </a:p>
          <a:p>
            <a:r>
              <a:rPr lang="en-US" dirty="0"/>
              <a:t>Positive outcomes could increase available spectrum to 775 MHz contiguous </a:t>
            </a:r>
          </a:p>
          <a:p>
            <a:r>
              <a:rPr lang="en-US" dirty="0"/>
              <a:t>Negative outcomes could reduce overall available 5 GHz spectrum</a:t>
            </a:r>
          </a:p>
        </p:txBody>
      </p:sp>
    </p:spTree>
    <p:extLst>
      <p:ext uri="{BB962C8B-B14F-4D97-AF65-F5344CB8AC3E}">
        <p14:creationId xmlns:p14="http://schemas.microsoft.com/office/powerpoint/2010/main" val="265652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 Environment for Radio Equipment </a:t>
            </a:r>
            <a:r>
              <a:rPr lang="en-US" dirty="0"/>
              <a:t>&amp; </a:t>
            </a:r>
            <a:r>
              <a:rPr lang="en-US" dirty="0" smtClean="0"/>
              <a:t>Spectrum </a:t>
            </a:r>
            <a:endParaRPr lang="en-US" dirty="0"/>
          </a:p>
        </p:txBody>
      </p:sp>
      <p:pic>
        <p:nvPicPr>
          <p:cNvPr id="6" name="Content Placeholder 5"/>
          <p:cNvPicPr>
            <a:picLocks noGrp="1" noChangeAspect="1"/>
          </p:cNvPicPr>
          <p:nvPr>
            <p:ph idx="1"/>
          </p:nvPr>
        </p:nvPicPr>
        <p:blipFill>
          <a:blip r:embed="rId2"/>
          <a:stretch>
            <a:fillRect/>
          </a:stretch>
        </p:blipFill>
        <p:spPr>
          <a:xfrm>
            <a:off x="813817" y="1787044"/>
            <a:ext cx="7518539" cy="3815942"/>
          </a:xfrm>
          <a:prstGeom prst="rect">
            <a:avLst/>
          </a:prstGeom>
        </p:spPr>
      </p:pic>
      <p:sp>
        <p:nvSpPr>
          <p:cNvPr id="4" name="TextBox 3"/>
          <p:cNvSpPr txBox="1"/>
          <p:nvPr/>
        </p:nvSpPr>
        <p:spPr>
          <a:xfrm>
            <a:off x="5054599" y="4972051"/>
            <a:ext cx="1888068" cy="646331"/>
          </a:xfrm>
          <a:prstGeom prst="rect">
            <a:avLst/>
          </a:prstGeom>
          <a:noFill/>
        </p:spPr>
        <p:txBody>
          <a:bodyPr wrap="square" rtlCol="0">
            <a:spAutoFit/>
          </a:bodyPr>
          <a:lstStyle/>
          <a:p>
            <a:r>
              <a:rPr lang="en-US" sz="1200" b="1" dirty="0">
                <a:solidFill>
                  <a:srgbClr val="00B050"/>
                </a:solidFill>
                <a:latin typeface="Arial" panose="020B0604020202020204" pitchFamily="34" charset="0"/>
                <a:cs typeface="Arial" panose="020B0604020202020204" pitchFamily="34" charset="0"/>
              </a:rPr>
              <a:t>Our primary focus is ETSI, where the regulations are written</a:t>
            </a:r>
          </a:p>
        </p:txBody>
      </p:sp>
      <p:sp>
        <p:nvSpPr>
          <p:cNvPr id="7" name="TextBox 6"/>
          <p:cNvSpPr txBox="1"/>
          <p:nvPr/>
        </p:nvSpPr>
        <p:spPr>
          <a:xfrm>
            <a:off x="6395583" y="1745983"/>
            <a:ext cx="2294469" cy="1015663"/>
          </a:xfrm>
          <a:prstGeom prst="rect">
            <a:avLst/>
          </a:prstGeom>
          <a:noFill/>
        </p:spPr>
        <p:txBody>
          <a:bodyPr wrap="square" rtlCol="0">
            <a:spAutoFit/>
          </a:bodyPr>
          <a:lstStyle/>
          <a:p>
            <a:r>
              <a:rPr lang="en-US" sz="1200" b="1" dirty="0">
                <a:solidFill>
                  <a:srgbClr val="00B050"/>
                </a:solidFill>
                <a:latin typeface="Arial" panose="020B0604020202020204" pitchFamily="34" charset="0"/>
                <a:cs typeface="Arial" panose="020B0604020202020204" pitchFamily="34" charset="0"/>
              </a:rPr>
              <a:t>We monitor Frequency Management and Spectrum Engineering as a prelude to regulations, via Wi-Fi Alliance and IEEE 802.18</a:t>
            </a:r>
          </a:p>
        </p:txBody>
      </p:sp>
      <p:sp>
        <p:nvSpPr>
          <p:cNvPr id="5" name="Rectangle 4"/>
          <p:cNvSpPr/>
          <p:nvPr/>
        </p:nvSpPr>
        <p:spPr>
          <a:xfrm>
            <a:off x="6375401" y="1729049"/>
            <a:ext cx="2229981" cy="101566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
        <p:nvSpPr>
          <p:cNvPr id="8" name="Rectangle 7"/>
          <p:cNvSpPr/>
          <p:nvPr/>
        </p:nvSpPr>
        <p:spPr>
          <a:xfrm>
            <a:off x="5096933" y="4972050"/>
            <a:ext cx="1727200" cy="63093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0084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EMEA</a:t>
            </a:r>
          </a:p>
        </p:txBody>
      </p:sp>
      <p:sp>
        <p:nvSpPr>
          <p:cNvPr id="3" name="Content Placeholder 2"/>
          <p:cNvSpPr>
            <a:spLocks noGrp="1"/>
          </p:cNvSpPr>
          <p:nvPr>
            <p:ph idx="1"/>
          </p:nvPr>
        </p:nvSpPr>
        <p:spPr>
          <a:xfrm>
            <a:off x="501041" y="1894563"/>
            <a:ext cx="6924226" cy="3800850"/>
          </a:xfrm>
        </p:spPr>
        <p:txBody>
          <a:bodyPr/>
          <a:lstStyle/>
          <a:p>
            <a:r>
              <a:rPr lang="en-US" dirty="0"/>
              <a:t>European Commission (EC)</a:t>
            </a:r>
          </a:p>
          <a:p>
            <a:pPr lvl="1"/>
            <a:r>
              <a:rPr lang="en-US" sz="1400" dirty="0"/>
              <a:t>Directives</a:t>
            </a:r>
          </a:p>
          <a:p>
            <a:pPr lvl="1"/>
            <a:r>
              <a:rPr lang="en-US" sz="1400" dirty="0"/>
              <a:t>Mandates</a:t>
            </a:r>
          </a:p>
          <a:p>
            <a:r>
              <a:rPr lang="en-US" dirty="0"/>
              <a:t>CEPT </a:t>
            </a:r>
          </a:p>
          <a:p>
            <a:pPr lvl="1"/>
            <a:r>
              <a:rPr lang="en-US" sz="1400" dirty="0"/>
              <a:t>48 European countries cooperating to regulate posts, radio, spectrum and communications networks</a:t>
            </a:r>
          </a:p>
          <a:p>
            <a:r>
              <a:rPr lang="en-US" dirty="0"/>
              <a:t>ECC</a:t>
            </a:r>
          </a:p>
          <a:p>
            <a:pPr lvl="1"/>
            <a:r>
              <a:rPr lang="en-US" sz="1400" dirty="0"/>
              <a:t>The ECC considers and develops policies on electronic communications activities in European context, taking account of European and international legislations and regulations</a:t>
            </a:r>
          </a:p>
          <a:p>
            <a:r>
              <a:rPr lang="en-US" dirty="0"/>
              <a:t>ETSI</a:t>
            </a:r>
          </a:p>
          <a:p>
            <a:pPr lvl="1" fontAlgn="base"/>
            <a:r>
              <a:rPr lang="en-US" sz="1400" dirty="0"/>
              <a:t>ETSI, the European Telecommunications Standards Institute, </a:t>
            </a:r>
            <a:r>
              <a:rPr lang="en-US" sz="1400" dirty="0">
                <a:hlinkClick r:id="rId2"/>
              </a:rPr>
              <a:t>produces globally-applicable standards</a:t>
            </a:r>
            <a:r>
              <a:rPr lang="en-US" sz="1400" dirty="0"/>
              <a:t> for Information and Communications Technologies (ICT), including fixed, mobile, radio, converged, broadcast and Internet technologies. </a:t>
            </a:r>
          </a:p>
        </p:txBody>
      </p:sp>
      <p:pic>
        <p:nvPicPr>
          <p:cNvPr id="4" name="Picture 3"/>
          <p:cNvPicPr>
            <a:picLocks noChangeAspect="1"/>
          </p:cNvPicPr>
          <p:nvPr/>
        </p:nvPicPr>
        <p:blipFill>
          <a:blip r:embed="rId3"/>
          <a:stretch>
            <a:fillRect/>
          </a:stretch>
        </p:blipFill>
        <p:spPr>
          <a:xfrm>
            <a:off x="7374991" y="2711450"/>
            <a:ext cx="1105128" cy="950140"/>
          </a:xfrm>
          <a:prstGeom prst="rect">
            <a:avLst/>
          </a:prstGeom>
        </p:spPr>
      </p:pic>
      <p:sp>
        <p:nvSpPr>
          <p:cNvPr id="5" name="Rectangle 4"/>
          <p:cNvSpPr/>
          <p:nvPr/>
        </p:nvSpPr>
        <p:spPr>
          <a:xfrm>
            <a:off x="8534401" y="2711451"/>
            <a:ext cx="143933" cy="143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7491522" y="3794988"/>
            <a:ext cx="872066" cy="930692"/>
          </a:xfrm>
          <a:prstGeom prst="rect">
            <a:avLst/>
          </a:prstGeom>
        </p:spPr>
      </p:pic>
      <p:pic>
        <p:nvPicPr>
          <p:cNvPr id="7" name="Picture 6"/>
          <p:cNvPicPr>
            <a:picLocks noChangeAspect="1"/>
          </p:cNvPicPr>
          <p:nvPr/>
        </p:nvPicPr>
        <p:blipFill>
          <a:blip r:embed="rId5"/>
          <a:stretch>
            <a:fillRect/>
          </a:stretch>
        </p:blipFill>
        <p:spPr>
          <a:xfrm>
            <a:off x="7500253" y="4785673"/>
            <a:ext cx="854604" cy="909740"/>
          </a:xfrm>
          <a:prstGeom prst="rect">
            <a:avLst/>
          </a:prstGeom>
        </p:spPr>
      </p:pic>
      <p:pic>
        <p:nvPicPr>
          <p:cNvPr id="9" name="Picture 8"/>
          <p:cNvPicPr>
            <a:picLocks noChangeAspect="1"/>
          </p:cNvPicPr>
          <p:nvPr/>
        </p:nvPicPr>
        <p:blipFill>
          <a:blip r:embed="rId6"/>
          <a:stretch>
            <a:fillRect/>
          </a:stretch>
        </p:blipFill>
        <p:spPr>
          <a:xfrm>
            <a:off x="7521083" y="1822617"/>
            <a:ext cx="812945" cy="858837"/>
          </a:xfrm>
          <a:prstGeom prst="rect">
            <a:avLst/>
          </a:prstGeom>
        </p:spPr>
      </p:pic>
    </p:spTree>
    <p:extLst>
      <p:ext uri="{BB962C8B-B14F-4D97-AF65-F5344CB8AC3E}">
        <p14:creationId xmlns:p14="http://schemas.microsoft.com/office/powerpoint/2010/main" val="3975128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EMEA - EU </a:t>
            </a:r>
            <a:r>
              <a:rPr lang="en-US" dirty="0" smtClean="0"/>
              <a:t>– ECC and ETSI</a:t>
            </a:r>
            <a:endParaRPr lang="en-US" dirty="0"/>
          </a:p>
        </p:txBody>
      </p:sp>
      <p:sp>
        <p:nvSpPr>
          <p:cNvPr id="3" name="Content Placeholder 2"/>
          <p:cNvSpPr>
            <a:spLocks noGrp="1"/>
          </p:cNvSpPr>
          <p:nvPr>
            <p:ph idx="1"/>
          </p:nvPr>
        </p:nvSpPr>
        <p:spPr>
          <a:xfrm>
            <a:off x="501041" y="1894563"/>
            <a:ext cx="8229600" cy="3783679"/>
          </a:xfrm>
        </p:spPr>
        <p:txBody>
          <a:bodyPr/>
          <a:lstStyle/>
          <a:p>
            <a:r>
              <a:rPr lang="en-US" dirty="0"/>
              <a:t>Electronic Communications Committee </a:t>
            </a:r>
          </a:p>
          <a:p>
            <a:pPr lvl="1"/>
            <a:r>
              <a:rPr lang="en-US" sz="1400" dirty="0"/>
              <a:t>Conference Preparatory Group (CPG)</a:t>
            </a:r>
          </a:p>
          <a:p>
            <a:pPr lvl="1"/>
            <a:r>
              <a:rPr lang="en-US" sz="1400" dirty="0"/>
              <a:t>Working Group Frequency Management (WGFM)</a:t>
            </a:r>
          </a:p>
          <a:p>
            <a:pPr lvl="1"/>
            <a:r>
              <a:rPr lang="en-US" sz="1400" dirty="0"/>
              <a:t>Working Group Spectrum Engineering (WGSE)</a:t>
            </a:r>
          </a:p>
          <a:p>
            <a:r>
              <a:rPr lang="en-US" dirty="0"/>
              <a:t>European Telecommunications Standards Institute </a:t>
            </a:r>
          </a:p>
          <a:p>
            <a:pPr lvl="1"/>
            <a:r>
              <a:rPr lang="en-US" sz="1400" dirty="0"/>
              <a:t>Develop and revise </a:t>
            </a:r>
            <a:r>
              <a:rPr lang="en-US" sz="1400" dirty="0" err="1"/>
              <a:t>Harmonised</a:t>
            </a:r>
            <a:r>
              <a:rPr lang="en-US" sz="1400" dirty="0"/>
              <a:t> Standards / European Norms (ENs)</a:t>
            </a:r>
          </a:p>
          <a:p>
            <a:pPr lvl="1"/>
            <a:r>
              <a:rPr lang="en-US" sz="1400" dirty="0"/>
              <a:t>EMC and Radio Spectrum Matters (ERM)</a:t>
            </a:r>
          </a:p>
          <a:p>
            <a:pPr lvl="2"/>
            <a:r>
              <a:rPr lang="en-US" sz="1200" dirty="0"/>
              <a:t>EN 300 328 (2.4 GHz</a:t>
            </a:r>
            <a:r>
              <a:rPr lang="en-US" sz="1200" dirty="0" smtClean="0"/>
              <a:t>)</a:t>
            </a:r>
          </a:p>
          <a:p>
            <a:pPr lvl="2"/>
            <a:r>
              <a:rPr lang="en-US" sz="1200" dirty="0" smtClean="0"/>
              <a:t>EN 300 220 (&lt;1 GHz)</a:t>
            </a:r>
            <a:endParaRPr lang="en-US" sz="1100" dirty="0"/>
          </a:p>
          <a:p>
            <a:pPr lvl="1"/>
            <a:r>
              <a:rPr lang="en-US" sz="1400" dirty="0"/>
              <a:t>Broadband Radio Access Networks (BRAN)</a:t>
            </a:r>
          </a:p>
          <a:p>
            <a:pPr lvl="2"/>
            <a:r>
              <a:rPr lang="en-US" sz="1200" dirty="0"/>
              <a:t>EN 301 893 (5 GHz)</a:t>
            </a:r>
          </a:p>
          <a:p>
            <a:pPr lvl="2"/>
            <a:r>
              <a:rPr lang="en-US" sz="1200" dirty="0"/>
              <a:t>EN 302 567 (60 GHz)</a:t>
            </a:r>
          </a:p>
          <a:p>
            <a:pPr lvl="2"/>
            <a:r>
              <a:rPr lang="en-US" sz="1200" dirty="0"/>
              <a:t>EN 301 598 (TVWS)</a:t>
            </a:r>
          </a:p>
          <a:p>
            <a:pPr lvl="1"/>
            <a:r>
              <a:rPr lang="en-US" sz="1400" dirty="0"/>
              <a:t>Regulations adopted by regulatory domains around the world</a:t>
            </a:r>
          </a:p>
        </p:txBody>
      </p:sp>
      <p:pic>
        <p:nvPicPr>
          <p:cNvPr id="5" name="Picture 4"/>
          <p:cNvPicPr>
            <a:picLocks noChangeAspect="1"/>
          </p:cNvPicPr>
          <p:nvPr/>
        </p:nvPicPr>
        <p:blipFill>
          <a:blip r:embed="rId2"/>
          <a:stretch>
            <a:fillRect/>
          </a:stretch>
        </p:blipFill>
        <p:spPr>
          <a:xfrm>
            <a:off x="7273397" y="1894563"/>
            <a:ext cx="1133475" cy="1209675"/>
          </a:xfrm>
          <a:prstGeom prst="rect">
            <a:avLst/>
          </a:prstGeom>
        </p:spPr>
      </p:pic>
      <p:pic>
        <p:nvPicPr>
          <p:cNvPr id="7" name="Picture 6"/>
          <p:cNvPicPr>
            <a:picLocks noChangeAspect="1"/>
          </p:cNvPicPr>
          <p:nvPr/>
        </p:nvPicPr>
        <p:blipFill>
          <a:blip r:embed="rId3"/>
          <a:stretch>
            <a:fillRect/>
          </a:stretch>
        </p:blipFill>
        <p:spPr>
          <a:xfrm>
            <a:off x="7273396" y="3571615"/>
            <a:ext cx="1181100" cy="1257300"/>
          </a:xfrm>
          <a:prstGeom prst="rect">
            <a:avLst/>
          </a:prstGeom>
        </p:spPr>
      </p:pic>
    </p:spTree>
    <p:extLst>
      <p:ext uri="{BB962C8B-B14F-4D97-AF65-F5344CB8AC3E}">
        <p14:creationId xmlns:p14="http://schemas.microsoft.com/office/powerpoint/2010/main" val="720718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5 GHz </a:t>
            </a:r>
            <a:r>
              <a:rPr lang="en-US" dirty="0" smtClean="0">
                <a:cs typeface="Arial" panose="020B0604020202020204" pitchFamily="34" charset="0"/>
              </a:rPr>
              <a:t>Spectrum in the EU</a:t>
            </a:r>
            <a:endParaRPr lang="en-US" dirty="0">
              <a:cs typeface="Arial" panose="020B0604020202020204" pitchFamily="34" charset="0"/>
            </a:endParaRPr>
          </a:p>
        </p:txBody>
      </p:sp>
      <p:sp>
        <p:nvSpPr>
          <p:cNvPr id="7" name="TextBox 6"/>
          <p:cNvSpPr txBox="1"/>
          <p:nvPr/>
        </p:nvSpPr>
        <p:spPr>
          <a:xfrm>
            <a:off x="2938107" y="5075606"/>
            <a:ext cx="3242733" cy="646331"/>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Mobile Satellite Service (MSS) </a:t>
            </a:r>
          </a:p>
          <a:p>
            <a:r>
              <a:rPr lang="en-US" sz="1200" b="1" dirty="0">
                <a:latin typeface="Arial" panose="020B0604020202020204" pitchFamily="34" charset="0"/>
                <a:cs typeface="Arial" panose="020B0604020202020204" pitchFamily="34" charset="0"/>
              </a:rPr>
              <a:t>Earth Exploration Satellite Service (EESS)</a:t>
            </a:r>
          </a:p>
          <a:p>
            <a:r>
              <a:rPr lang="en-US" sz="1200" b="1" dirty="0">
                <a:latin typeface="Arial" panose="020B0604020202020204" pitchFamily="34" charset="0"/>
                <a:cs typeface="Arial" panose="020B0604020202020204" pitchFamily="34" charset="0"/>
              </a:rPr>
              <a:t>Fixed Satellite Service (FSS)</a:t>
            </a:r>
          </a:p>
        </p:txBody>
      </p:sp>
      <p:pic>
        <p:nvPicPr>
          <p:cNvPr id="6" name="Picture 5"/>
          <p:cNvPicPr>
            <a:picLocks noChangeAspect="1"/>
          </p:cNvPicPr>
          <p:nvPr/>
        </p:nvPicPr>
        <p:blipFill>
          <a:blip r:embed="rId2"/>
          <a:stretch>
            <a:fillRect/>
          </a:stretch>
        </p:blipFill>
        <p:spPr>
          <a:xfrm>
            <a:off x="256513" y="1481548"/>
            <a:ext cx="8591744" cy="3551981"/>
          </a:xfrm>
          <a:prstGeom prst="rect">
            <a:avLst/>
          </a:prstGeom>
        </p:spPr>
      </p:pic>
    </p:spTree>
    <p:extLst>
      <p:ext uri="{BB962C8B-B14F-4D97-AF65-F5344CB8AC3E}">
        <p14:creationId xmlns:p14="http://schemas.microsoft.com/office/powerpoint/2010/main" val="3032520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European Mandate for 5 GHz WAS/RLAN Spectrum</a:t>
            </a:r>
          </a:p>
        </p:txBody>
      </p:sp>
      <p:sp>
        <p:nvSpPr>
          <p:cNvPr id="3" name="Content Placeholder 2"/>
          <p:cNvSpPr>
            <a:spLocks noGrp="1"/>
          </p:cNvSpPr>
          <p:nvPr>
            <p:ph idx="1"/>
          </p:nvPr>
        </p:nvSpPr>
        <p:spPr>
          <a:xfrm>
            <a:off x="501041" y="1894563"/>
            <a:ext cx="8229600" cy="3763287"/>
          </a:xfrm>
        </p:spPr>
        <p:txBody>
          <a:bodyPr/>
          <a:lstStyle/>
          <a:p>
            <a:pPr lvl="0"/>
            <a:r>
              <a:rPr lang="en-GB" dirty="0"/>
              <a:t>In September 2013, the European Commission issued a mandate to study the opening of additional spectrum in the 5 GHz range to enable contiguous spectrum from 5150 MHz all to 5925 MHz </a:t>
            </a:r>
          </a:p>
          <a:p>
            <a:pPr lvl="1"/>
            <a:r>
              <a:rPr lang="en-GB" sz="1200" dirty="0"/>
              <a:t>MANDATE TO CEPT TO STUDY AND IDENTIFY HARMONISED COMPATIBILITY AND SHARING CONDITIONS FOR WIRELESS ACCESS SYSTEMS INCLUDING RADIO LOCAL AREA NETWORKS IN THE BANDS 5350-5470MHZ AND 5725-5925MHZ ('WAS/RLAN EXTENSION BANDS') FOR THE PROVISION OF WIRELESS BROADBAND SERVICES </a:t>
            </a:r>
            <a:endParaRPr lang="en-US" sz="1200" dirty="0"/>
          </a:p>
          <a:p>
            <a:pPr lvl="0"/>
            <a:r>
              <a:rPr lang="en-GB" dirty="0"/>
              <a:t>This mandate initiated work in the CEPT to produce the reports A and B according to the timeline provided in the Mandate</a:t>
            </a:r>
          </a:p>
          <a:p>
            <a:pPr lvl="1"/>
            <a:r>
              <a:rPr lang="en-GB" sz="1400" dirty="0"/>
              <a:t>Report A (SE24 WI52) has been completed. </a:t>
            </a:r>
          </a:p>
          <a:p>
            <a:pPr lvl="1"/>
            <a:r>
              <a:rPr lang="en-GB" sz="1400" dirty="0"/>
              <a:t>Report B has to be delivered by July 2016. The European Commission, together with member states have agreed to move the deadline for Report B until end of 2016. </a:t>
            </a:r>
            <a:endParaRPr lang="en-US" sz="1400" dirty="0"/>
          </a:p>
          <a:p>
            <a:pPr lvl="0"/>
            <a:r>
              <a:rPr lang="en-GB" dirty="0"/>
              <a:t>The most challenging part of this work: Proof of sharing with ITS and sharing with Satellite Services (both EESS and FSS) is possible.</a:t>
            </a:r>
            <a:endParaRPr lang="en-US" dirty="0"/>
          </a:p>
        </p:txBody>
      </p:sp>
    </p:spTree>
    <p:extLst>
      <p:ext uri="{BB962C8B-B14F-4D97-AF65-F5344CB8AC3E}">
        <p14:creationId xmlns:p14="http://schemas.microsoft.com/office/powerpoint/2010/main" val="3641908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dirty="0"/>
              <a:t>Agenda</a:t>
            </a:r>
          </a:p>
        </p:txBody>
      </p:sp>
      <p:sp>
        <p:nvSpPr>
          <p:cNvPr id="31746" name="Content Placeholder 2"/>
          <p:cNvSpPr>
            <a:spLocks noGrp="1"/>
          </p:cNvSpPr>
          <p:nvPr>
            <p:ph idx="1"/>
          </p:nvPr>
        </p:nvSpPr>
        <p:spPr>
          <a:xfrm>
            <a:off x="685800" y="2057398"/>
            <a:ext cx="7772400" cy="4114800"/>
          </a:xfrm>
        </p:spPr>
        <p:txBody>
          <a:bodyPr/>
          <a:lstStyle/>
          <a:p>
            <a:pPr>
              <a:buFont typeface="Arial" panose="020B0604020202020204" pitchFamily="34" charset="0"/>
              <a:buChar char="•"/>
            </a:pPr>
            <a:r>
              <a:rPr lang="en-US" altLang="en-US" dirty="0" smtClean="0"/>
              <a:t>IEEE 802.18 – The RR-TAG</a:t>
            </a:r>
          </a:p>
          <a:p>
            <a:pPr>
              <a:buFont typeface="Arial" panose="020B0604020202020204" pitchFamily="34" charset="0"/>
              <a:buChar char="•"/>
            </a:pPr>
            <a:r>
              <a:rPr lang="en-US" altLang="en-US" dirty="0" smtClean="0"/>
              <a:t>History</a:t>
            </a:r>
          </a:p>
          <a:p>
            <a:pPr>
              <a:buFont typeface="Arial" panose="020B0604020202020204" pitchFamily="34" charset="0"/>
              <a:buChar char="•"/>
            </a:pPr>
            <a:r>
              <a:rPr lang="en-US" altLang="en-US" dirty="0" smtClean="0"/>
              <a:t>IEEE 802.18 Charter</a:t>
            </a:r>
          </a:p>
          <a:p>
            <a:pPr>
              <a:buFont typeface="Arial" panose="020B0604020202020204" pitchFamily="34" charset="0"/>
              <a:buChar char="•"/>
            </a:pPr>
            <a:r>
              <a:rPr lang="en-US" altLang="en-US" dirty="0" smtClean="0"/>
              <a:t>Regulatory</a:t>
            </a:r>
          </a:p>
          <a:p>
            <a:pPr>
              <a:buFont typeface="Arial" panose="020B0604020202020204" pitchFamily="34" charset="0"/>
              <a:buChar char="•"/>
            </a:pPr>
            <a:r>
              <a:rPr lang="en-US" altLang="en-US" dirty="0" smtClean="0"/>
              <a:t>Looking to the Future</a:t>
            </a:r>
          </a:p>
          <a:p>
            <a:pPr>
              <a:buFont typeface="Arial" panose="020B0604020202020204" pitchFamily="34" charset="0"/>
              <a:buChar char="•"/>
            </a:pPr>
            <a:endParaRPr lang="en-US" altLang="en-US" dirty="0"/>
          </a:p>
        </p:txBody>
      </p:sp>
    </p:spTree>
    <p:extLst>
      <p:ext uri="{BB962C8B-B14F-4D97-AF65-F5344CB8AC3E}">
        <p14:creationId xmlns:p14="http://schemas.microsoft.com/office/powerpoint/2010/main" val="3166120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Radio Equipment Directive (RED)</a:t>
            </a:r>
          </a:p>
        </p:txBody>
      </p:sp>
      <p:sp>
        <p:nvSpPr>
          <p:cNvPr id="3" name="Content Placeholder 2"/>
          <p:cNvSpPr>
            <a:spLocks noGrp="1"/>
          </p:cNvSpPr>
          <p:nvPr>
            <p:ph idx="1"/>
          </p:nvPr>
        </p:nvSpPr>
        <p:spPr>
          <a:xfrm>
            <a:off x="501041" y="1894563"/>
            <a:ext cx="8229600" cy="3727870"/>
          </a:xfrm>
        </p:spPr>
        <p:txBody>
          <a:bodyPr/>
          <a:lstStyle/>
          <a:p>
            <a:r>
              <a:rPr lang="en-US" dirty="0"/>
              <a:t>Requirements for placing telecom products on the market in the EU</a:t>
            </a:r>
          </a:p>
          <a:p>
            <a:r>
              <a:rPr lang="en-US" dirty="0"/>
              <a:t>ETSI Harmonised Standards</a:t>
            </a:r>
          </a:p>
          <a:p>
            <a:r>
              <a:rPr lang="en-US" dirty="0"/>
              <a:t>Products self-certified</a:t>
            </a:r>
          </a:p>
          <a:p>
            <a:r>
              <a:rPr lang="en-US" dirty="0"/>
              <a:t>The R&amp;TTE Directive (1999/5/CE) </a:t>
            </a:r>
            <a:r>
              <a:rPr lang="en-US" dirty="0" smtClean="0">
                <a:solidFill>
                  <a:srgbClr val="FF0000"/>
                </a:solidFill>
              </a:rPr>
              <a:t>expired</a:t>
            </a:r>
            <a:r>
              <a:rPr lang="en-US" dirty="0" smtClean="0"/>
              <a:t> </a:t>
            </a:r>
            <a:r>
              <a:rPr lang="en-US" dirty="0"/>
              <a:t>June </a:t>
            </a:r>
            <a:r>
              <a:rPr lang="en-US" dirty="0" smtClean="0"/>
              <a:t>12, 2017</a:t>
            </a:r>
            <a:endParaRPr lang="en-US" dirty="0"/>
          </a:p>
          <a:p>
            <a:r>
              <a:rPr lang="en-US" dirty="0"/>
              <a:t>New RED adds</a:t>
            </a:r>
          </a:p>
          <a:p>
            <a:pPr lvl="1"/>
            <a:r>
              <a:rPr lang="en-US" dirty="0"/>
              <a:t>Health and Safety requirements: </a:t>
            </a:r>
          </a:p>
          <a:p>
            <a:pPr lvl="2"/>
            <a:r>
              <a:rPr lang="en-US" dirty="0"/>
              <a:t>Health : as per EMF recommendation 1999/519/CE</a:t>
            </a:r>
          </a:p>
          <a:p>
            <a:pPr lvl="2"/>
            <a:r>
              <a:rPr lang="en-US" dirty="0"/>
              <a:t>Safety : as per Directive 2006/95/CE (LVD) but with the lower limit removed</a:t>
            </a:r>
          </a:p>
          <a:p>
            <a:pPr lvl="2"/>
            <a:r>
              <a:rPr lang="en-US" dirty="0"/>
              <a:t>EMC requirements: as per Directive 2004/108/CE </a:t>
            </a:r>
          </a:p>
          <a:p>
            <a:pPr lvl="1"/>
            <a:r>
              <a:rPr lang="en-US" dirty="0"/>
              <a:t>Radio equipment needs to effectively use the spectrum and not cause harmful interference; includes receiver requirements</a:t>
            </a:r>
          </a:p>
        </p:txBody>
      </p:sp>
    </p:spTree>
    <p:extLst>
      <p:ext uri="{BB962C8B-B14F-4D97-AF65-F5344CB8AC3E}">
        <p14:creationId xmlns:p14="http://schemas.microsoft.com/office/powerpoint/2010/main" val="2284024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EMEA - Others</a:t>
            </a:r>
          </a:p>
        </p:txBody>
      </p:sp>
      <p:sp>
        <p:nvSpPr>
          <p:cNvPr id="3" name="Content Placeholder 2"/>
          <p:cNvSpPr>
            <a:spLocks noGrp="1"/>
          </p:cNvSpPr>
          <p:nvPr>
            <p:ph idx="1"/>
          </p:nvPr>
        </p:nvSpPr>
        <p:spPr>
          <a:xfrm>
            <a:off x="501041" y="1894563"/>
            <a:ext cx="6035226" cy="3394472"/>
          </a:xfrm>
        </p:spPr>
        <p:txBody>
          <a:bodyPr/>
          <a:lstStyle/>
          <a:p>
            <a:r>
              <a:rPr lang="en-US" dirty="0"/>
              <a:t>ASMG</a:t>
            </a:r>
          </a:p>
          <a:p>
            <a:pPr lvl="1"/>
            <a:r>
              <a:rPr lang="en-US" sz="1400" dirty="0"/>
              <a:t>The Arab Spectrum Management Group was established in 1997 to cooperate in the field of Spectrum Management by sharing and exchanging views on the emerging radio communication aspects as well as to manage and coordinate all issues related to Spectrum Management, World </a:t>
            </a:r>
            <a:r>
              <a:rPr lang="en-US" sz="1400" dirty="0" err="1"/>
              <a:t>Radiocommunications</a:t>
            </a:r>
            <a:r>
              <a:rPr lang="en-US" sz="1400" dirty="0"/>
              <a:t> Conferences and other spectrum matters between Arab States</a:t>
            </a:r>
          </a:p>
          <a:p>
            <a:pPr lvl="1"/>
            <a:r>
              <a:rPr lang="en-US" sz="1400" dirty="0"/>
              <a:t>22 member ASMG countries</a:t>
            </a:r>
          </a:p>
          <a:p>
            <a:r>
              <a:rPr lang="en-US" dirty="0"/>
              <a:t>ATU</a:t>
            </a:r>
          </a:p>
          <a:p>
            <a:pPr lvl="1"/>
            <a:r>
              <a:rPr lang="en-US" sz="1400" dirty="0"/>
              <a:t>Founded in Kinshasa in 1977 as a specialized agency of the Organization of African Unity (OAU) now African Union (AU) in the field of telecommunications, ATU is the leading continental organization fostering developments of information and communications technologies infrastructure and services.</a:t>
            </a:r>
          </a:p>
        </p:txBody>
      </p:sp>
      <p:pic>
        <p:nvPicPr>
          <p:cNvPr id="4" name="Picture 3"/>
          <p:cNvPicPr>
            <a:picLocks noChangeAspect="1"/>
          </p:cNvPicPr>
          <p:nvPr/>
        </p:nvPicPr>
        <p:blipFill>
          <a:blip r:embed="rId2"/>
          <a:stretch>
            <a:fillRect/>
          </a:stretch>
        </p:blipFill>
        <p:spPr>
          <a:xfrm>
            <a:off x="7395707" y="3771187"/>
            <a:ext cx="1209675" cy="1419225"/>
          </a:xfrm>
          <a:prstGeom prst="rect">
            <a:avLst/>
          </a:prstGeom>
        </p:spPr>
      </p:pic>
      <p:pic>
        <p:nvPicPr>
          <p:cNvPr id="5" name="Picture 4"/>
          <p:cNvPicPr>
            <a:picLocks noChangeAspect="1"/>
          </p:cNvPicPr>
          <p:nvPr/>
        </p:nvPicPr>
        <p:blipFill>
          <a:blip r:embed="rId3"/>
          <a:stretch>
            <a:fillRect/>
          </a:stretch>
        </p:blipFill>
        <p:spPr>
          <a:xfrm>
            <a:off x="7481431" y="1729662"/>
            <a:ext cx="1038225" cy="1228725"/>
          </a:xfrm>
          <a:prstGeom prst="rect">
            <a:avLst/>
          </a:prstGeom>
        </p:spPr>
      </p:pic>
    </p:spTree>
    <p:extLst>
      <p:ext uri="{BB962C8B-B14F-4D97-AF65-F5344CB8AC3E}">
        <p14:creationId xmlns:p14="http://schemas.microsoft.com/office/powerpoint/2010/main" val="4190609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Americas </a:t>
            </a:r>
            <a:r>
              <a:rPr lang="en-US" dirty="0" smtClean="0"/>
              <a:t>– FCC and CITEL</a:t>
            </a:r>
            <a:endParaRPr lang="en-US" dirty="0"/>
          </a:p>
        </p:txBody>
      </p:sp>
      <p:sp>
        <p:nvSpPr>
          <p:cNvPr id="3" name="Content Placeholder 2"/>
          <p:cNvSpPr>
            <a:spLocks noGrp="1"/>
          </p:cNvSpPr>
          <p:nvPr>
            <p:ph idx="1"/>
          </p:nvPr>
        </p:nvSpPr>
        <p:spPr>
          <a:xfrm>
            <a:off x="501042" y="1894563"/>
            <a:ext cx="7279826" cy="3394472"/>
          </a:xfrm>
        </p:spPr>
        <p:txBody>
          <a:bodyPr/>
          <a:lstStyle/>
          <a:p>
            <a:r>
              <a:rPr lang="en-US" sz="1400" dirty="0"/>
              <a:t>The Federal Communications Commission regulates interstate and international communications by radio, television, wire, satellite and cable in all 50 states, the District of Columbia and U.S. territories. An independent U.S. government agency overseen by Congress, the commission is the United States' primary authority for communications law, regulation and technological innovation. In its work facing economic opportunities and challenges associated with rapidly evolving advances in global communications</a:t>
            </a:r>
          </a:p>
          <a:p>
            <a:r>
              <a:rPr lang="en-US" sz="1200" dirty="0"/>
              <a:t>CITEL </a:t>
            </a:r>
            <a:r>
              <a:rPr lang="en-US" sz="1400" dirty="0"/>
              <a:t>Vision  </a:t>
            </a:r>
          </a:p>
          <a:p>
            <a:pPr lvl="1"/>
            <a:r>
              <a:rPr lang="en-US" sz="1400" dirty="0"/>
              <a:t>The full integration of the American States into the Global Information Society, with a view to enabling and accelerating social, economic and environmentally sustainable development for all the region’s inhabitants through the development of telecommunications and information and communication technologies (ICTs).  </a:t>
            </a:r>
          </a:p>
          <a:p>
            <a:r>
              <a:rPr lang="en-US" sz="1400" dirty="0"/>
              <a:t> CITEL Mission </a:t>
            </a:r>
          </a:p>
          <a:p>
            <a:pPr lvl="1"/>
            <a:r>
              <a:rPr lang="en-US" sz="1400" dirty="0"/>
              <a:t>To facilitate and promote the integral and sustainable development of interoperable, innovative and reliable telecommunications/ICTs in the Americas, under the principles of universality, equity and affordability.</a:t>
            </a:r>
          </a:p>
          <a:p>
            <a:endParaRPr lang="en-US" sz="1400" dirty="0"/>
          </a:p>
        </p:txBody>
      </p:sp>
      <p:pic>
        <p:nvPicPr>
          <p:cNvPr id="4" name="Picture 3"/>
          <p:cNvPicPr>
            <a:picLocks noChangeAspect="1"/>
          </p:cNvPicPr>
          <p:nvPr/>
        </p:nvPicPr>
        <p:blipFill>
          <a:blip r:embed="rId2"/>
          <a:stretch>
            <a:fillRect/>
          </a:stretch>
        </p:blipFill>
        <p:spPr>
          <a:xfrm>
            <a:off x="7780868" y="3667125"/>
            <a:ext cx="1104900" cy="1352550"/>
          </a:xfrm>
          <a:prstGeom prst="rect">
            <a:avLst/>
          </a:prstGeom>
        </p:spPr>
      </p:pic>
      <p:pic>
        <p:nvPicPr>
          <p:cNvPr id="5" name="Picture 4"/>
          <p:cNvPicPr>
            <a:picLocks noChangeAspect="1"/>
          </p:cNvPicPr>
          <p:nvPr/>
        </p:nvPicPr>
        <p:blipFill>
          <a:blip r:embed="rId3"/>
          <a:stretch>
            <a:fillRect/>
          </a:stretch>
        </p:blipFill>
        <p:spPr>
          <a:xfrm>
            <a:off x="7876118" y="2247900"/>
            <a:ext cx="914400" cy="838200"/>
          </a:xfrm>
          <a:prstGeom prst="rect">
            <a:avLst/>
          </a:prstGeom>
        </p:spPr>
      </p:pic>
    </p:spTree>
    <p:extLst>
      <p:ext uri="{BB962C8B-B14F-4D97-AF65-F5344CB8AC3E}">
        <p14:creationId xmlns:p14="http://schemas.microsoft.com/office/powerpoint/2010/main" val="3620273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Americas - </a:t>
            </a:r>
            <a:r>
              <a:rPr lang="en-US" dirty="0" smtClean="0"/>
              <a:t>FCC</a:t>
            </a:r>
            <a:endParaRPr lang="en-US" dirty="0"/>
          </a:p>
        </p:txBody>
      </p:sp>
      <p:sp>
        <p:nvSpPr>
          <p:cNvPr id="3" name="Content Placeholder 2"/>
          <p:cNvSpPr>
            <a:spLocks noGrp="1"/>
          </p:cNvSpPr>
          <p:nvPr>
            <p:ph idx="1"/>
          </p:nvPr>
        </p:nvSpPr>
        <p:spPr>
          <a:xfrm>
            <a:off x="501041" y="1894564"/>
            <a:ext cx="4138692" cy="1426487"/>
          </a:xfrm>
        </p:spPr>
        <p:txBody>
          <a:bodyPr/>
          <a:lstStyle/>
          <a:p>
            <a:r>
              <a:rPr lang="en-US" sz="1400" dirty="0"/>
              <a:t>Chairman and four Commissioners</a:t>
            </a:r>
          </a:p>
          <a:p>
            <a:pPr lvl="1"/>
            <a:r>
              <a:rPr lang="en-US" sz="1200" dirty="0"/>
              <a:t>Political appointees (currently two Republican, </a:t>
            </a:r>
            <a:r>
              <a:rPr lang="en-US" sz="1200" dirty="0" smtClean="0"/>
              <a:t>one </a:t>
            </a:r>
            <a:r>
              <a:rPr lang="en-US" sz="1200" dirty="0"/>
              <a:t>Democrats)</a:t>
            </a:r>
          </a:p>
          <a:p>
            <a:pPr lvl="1"/>
            <a:r>
              <a:rPr lang="en-US" sz="1200" dirty="0"/>
              <a:t>Office of Engineering Technology provides technical advice</a:t>
            </a:r>
          </a:p>
          <a:p>
            <a:pPr lvl="1"/>
            <a:r>
              <a:rPr lang="en-US" sz="1200" dirty="0"/>
              <a:t>Technical Certification Bodies (TCBs) test and review compliance test data</a:t>
            </a:r>
          </a:p>
          <a:p>
            <a:pPr lvl="2"/>
            <a:r>
              <a:rPr lang="en-US" sz="1200" dirty="0"/>
              <a:t>Until recently, FCC lab performed critical testing</a:t>
            </a:r>
          </a:p>
        </p:txBody>
      </p:sp>
      <p:sp>
        <p:nvSpPr>
          <p:cNvPr id="18" name="TextBox 17"/>
          <p:cNvSpPr txBox="1"/>
          <p:nvPr/>
        </p:nvSpPr>
        <p:spPr>
          <a:xfrm>
            <a:off x="5003800" y="1894564"/>
            <a:ext cx="3733800" cy="2923877"/>
          </a:xfrm>
          <a:prstGeom prst="rect">
            <a:avLst/>
          </a:prstGeom>
          <a:noFill/>
        </p:spPr>
        <p:txBody>
          <a:bodyPr wrap="square" rtlCol="0">
            <a:spAutoFit/>
          </a:bodyPr>
          <a:lstStyle/>
          <a:p>
            <a:r>
              <a:rPr lang="en-US" sz="1600" b="1" dirty="0"/>
              <a:t>Regulations development</a:t>
            </a:r>
          </a:p>
          <a:p>
            <a:pPr lvl="1"/>
            <a:r>
              <a:rPr lang="en-US" sz="1400" b="1" dirty="0">
                <a:solidFill>
                  <a:schemeClr val="bg2">
                    <a:lumMod val="50000"/>
                  </a:schemeClr>
                </a:solidFill>
              </a:rPr>
              <a:t>Notice of Inquiry (NOI) </a:t>
            </a:r>
            <a:r>
              <a:rPr lang="en-US" sz="1400" dirty="0">
                <a:solidFill>
                  <a:schemeClr val="bg2">
                    <a:lumMod val="50000"/>
                  </a:schemeClr>
                </a:solidFill>
              </a:rPr>
              <a:t>usually starts the process; general information gathering</a:t>
            </a:r>
          </a:p>
          <a:p>
            <a:pPr lvl="1"/>
            <a:r>
              <a:rPr lang="en-US" sz="1400" b="1" dirty="0">
                <a:solidFill>
                  <a:schemeClr val="bg2">
                    <a:lumMod val="50000"/>
                  </a:schemeClr>
                </a:solidFill>
              </a:rPr>
              <a:t>Notice of Proposed Rule Making (NPRM) </a:t>
            </a:r>
            <a:r>
              <a:rPr lang="en-US" sz="1400" dirty="0">
                <a:solidFill>
                  <a:schemeClr val="bg2">
                    <a:lumMod val="50000"/>
                  </a:schemeClr>
                </a:solidFill>
              </a:rPr>
              <a:t>specific questions for public comment</a:t>
            </a:r>
          </a:p>
          <a:p>
            <a:pPr lvl="1"/>
            <a:r>
              <a:rPr lang="en-US" sz="1400" dirty="0">
                <a:solidFill>
                  <a:schemeClr val="bg2">
                    <a:lumMod val="50000"/>
                  </a:schemeClr>
                </a:solidFill>
              </a:rPr>
              <a:t>(</a:t>
            </a:r>
            <a:r>
              <a:rPr lang="en-US" sz="1400" b="1" dirty="0">
                <a:solidFill>
                  <a:schemeClr val="bg2">
                    <a:lumMod val="50000"/>
                  </a:schemeClr>
                </a:solidFill>
              </a:rPr>
              <a:t>Further NPRM </a:t>
            </a:r>
            <a:r>
              <a:rPr lang="en-US" sz="1400" dirty="0">
                <a:solidFill>
                  <a:schemeClr val="bg2">
                    <a:lumMod val="50000"/>
                  </a:schemeClr>
                </a:solidFill>
              </a:rPr>
              <a:t>if needed, i.e. need more information)</a:t>
            </a:r>
          </a:p>
          <a:p>
            <a:pPr lvl="1"/>
            <a:r>
              <a:rPr lang="en-US" sz="1400" b="1" dirty="0">
                <a:solidFill>
                  <a:schemeClr val="bg2">
                    <a:lumMod val="50000"/>
                  </a:schemeClr>
                </a:solidFill>
              </a:rPr>
              <a:t>Report &amp; Order (R&amp;O) </a:t>
            </a:r>
            <a:r>
              <a:rPr lang="en-US" sz="1400" dirty="0">
                <a:solidFill>
                  <a:schemeClr val="bg2">
                    <a:lumMod val="50000"/>
                  </a:schemeClr>
                </a:solidFill>
              </a:rPr>
              <a:t>includes wording for the Code of Federal Regulations (CFR)</a:t>
            </a:r>
          </a:p>
          <a:p>
            <a:pPr lvl="1"/>
            <a:r>
              <a:rPr lang="en-US" sz="1400" b="1" dirty="0">
                <a:solidFill>
                  <a:schemeClr val="bg2">
                    <a:lumMod val="50000"/>
                  </a:schemeClr>
                </a:solidFill>
              </a:rPr>
              <a:t>(Second R&amp;O </a:t>
            </a:r>
            <a:r>
              <a:rPr lang="en-US" sz="1400" dirty="0">
                <a:solidFill>
                  <a:schemeClr val="bg2">
                    <a:lumMod val="50000"/>
                  </a:schemeClr>
                </a:solidFill>
              </a:rPr>
              <a:t>if needed)</a:t>
            </a:r>
            <a:endParaRPr lang="en-US" sz="1400" b="1" dirty="0">
              <a:solidFill>
                <a:schemeClr val="bg2">
                  <a:lumMod val="50000"/>
                </a:schemeClr>
              </a:solidFill>
            </a:endParaRPr>
          </a:p>
        </p:txBody>
      </p:sp>
      <p:pic>
        <p:nvPicPr>
          <p:cNvPr id="4" name="Picture 3"/>
          <p:cNvPicPr>
            <a:picLocks noChangeAspect="1"/>
          </p:cNvPicPr>
          <p:nvPr/>
        </p:nvPicPr>
        <p:blipFill>
          <a:blip r:embed="rId2"/>
          <a:stretch>
            <a:fillRect/>
          </a:stretch>
        </p:blipFill>
        <p:spPr>
          <a:xfrm>
            <a:off x="461599" y="3648911"/>
            <a:ext cx="5360378" cy="2561280"/>
          </a:xfrm>
          <a:prstGeom prst="rect">
            <a:avLst/>
          </a:prstGeom>
        </p:spPr>
      </p:pic>
    </p:spTree>
    <p:extLst>
      <p:ext uri="{BB962C8B-B14F-4D97-AF65-F5344CB8AC3E}">
        <p14:creationId xmlns:p14="http://schemas.microsoft.com/office/powerpoint/2010/main" val="741517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Frequency Chart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0262" y="1725034"/>
            <a:ext cx="7103532" cy="4002936"/>
          </a:xfrm>
        </p:spPr>
      </p:pic>
      <p:sp>
        <p:nvSpPr>
          <p:cNvPr id="5" name="TextBox 4"/>
          <p:cNvSpPr txBox="1"/>
          <p:nvPr/>
        </p:nvSpPr>
        <p:spPr>
          <a:xfrm>
            <a:off x="169334" y="1907117"/>
            <a:ext cx="1380067" cy="1077218"/>
          </a:xfrm>
          <a:prstGeom prst="rect">
            <a:avLst/>
          </a:prstGeom>
          <a:noFill/>
        </p:spPr>
        <p:txBody>
          <a:bodyPr wrap="square" rtlCol="0">
            <a:spAutoFit/>
          </a:bodyPr>
          <a:lstStyle/>
          <a:p>
            <a:pPr algn="r"/>
            <a:r>
              <a:rPr lang="en-US" sz="1600" b="1" dirty="0">
                <a:latin typeface="Arial" panose="020B0604020202020204" pitchFamily="34" charset="0"/>
                <a:cs typeface="Arial" panose="020B0604020202020204" pitchFamily="34" charset="0"/>
              </a:rPr>
              <a:t>Unallocated spectrum is in white</a:t>
            </a:r>
          </a:p>
          <a:p>
            <a:pPr algn="r"/>
            <a:r>
              <a:rPr lang="en-US" sz="1600" b="1" dirty="0">
                <a:latin typeface="Arial" panose="020B0604020202020204" pitchFamily="34" charset="0"/>
                <a:cs typeface="Arial" panose="020B0604020202020204" pitchFamily="34" charset="0"/>
              </a:rPr>
              <a:t>(3-6 kHz)</a:t>
            </a:r>
          </a:p>
        </p:txBody>
      </p:sp>
    </p:spTree>
    <p:extLst>
      <p:ext uri="{BB962C8B-B14F-4D97-AF65-F5344CB8AC3E}">
        <p14:creationId xmlns:p14="http://schemas.microsoft.com/office/powerpoint/2010/main" val="2630273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anose="020B0604020202020204" pitchFamily="34" charset="0"/>
              </a:rPr>
              <a:t>5 GHz Spectrum in the </a:t>
            </a:r>
            <a:r>
              <a:rPr lang="en-US" dirty="0" smtClean="0">
                <a:cs typeface="Arial" panose="020B0604020202020204" pitchFamily="34" charset="0"/>
              </a:rPr>
              <a:t>US</a:t>
            </a:r>
            <a:endParaRPr lang="en-US" dirty="0"/>
          </a:p>
        </p:txBody>
      </p:sp>
      <p:pic>
        <p:nvPicPr>
          <p:cNvPr id="4" name="Content Placeholder 3"/>
          <p:cNvPicPr>
            <a:picLocks noGrp="1" noChangeAspect="1"/>
          </p:cNvPicPr>
          <p:nvPr>
            <p:ph idx="1"/>
          </p:nvPr>
        </p:nvPicPr>
        <p:blipFill>
          <a:blip r:embed="rId2"/>
          <a:stretch>
            <a:fillRect/>
          </a:stretch>
        </p:blipFill>
        <p:spPr>
          <a:xfrm>
            <a:off x="442890" y="2028092"/>
            <a:ext cx="8442524" cy="2520462"/>
          </a:xfrm>
          <a:prstGeom prst="rect">
            <a:avLst/>
          </a:prstGeom>
        </p:spPr>
      </p:pic>
      <p:sp>
        <p:nvSpPr>
          <p:cNvPr id="5" name="TextBox 4"/>
          <p:cNvSpPr txBox="1"/>
          <p:nvPr/>
        </p:nvSpPr>
        <p:spPr>
          <a:xfrm rot="20457107">
            <a:off x="3118875" y="2836504"/>
            <a:ext cx="1429679" cy="307777"/>
          </a:xfrm>
          <a:prstGeom prst="rect">
            <a:avLst/>
          </a:prstGeom>
          <a:noFill/>
        </p:spPr>
        <p:txBody>
          <a:bodyPr wrap="square" rtlCol="0">
            <a:spAutoFit/>
          </a:bodyPr>
          <a:lstStyle/>
          <a:p>
            <a:pPr algn="l"/>
            <a:r>
              <a:rPr lang="en-US" sz="1400" b="1" dirty="0" smtClean="0"/>
              <a:t>Now Closed</a:t>
            </a:r>
          </a:p>
        </p:txBody>
      </p:sp>
    </p:spTree>
    <p:extLst>
      <p:ext uri="{BB962C8B-B14F-4D97-AF65-F5344CB8AC3E}">
        <p14:creationId xmlns:p14="http://schemas.microsoft.com/office/powerpoint/2010/main" val="653659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a:t>
            </a:r>
          </a:p>
        </p:txBody>
      </p:sp>
      <p:sp>
        <p:nvSpPr>
          <p:cNvPr id="3" name="Content Placeholder 2"/>
          <p:cNvSpPr>
            <a:spLocks noGrp="1"/>
          </p:cNvSpPr>
          <p:nvPr>
            <p:ph idx="1"/>
          </p:nvPr>
        </p:nvSpPr>
        <p:spPr>
          <a:xfrm>
            <a:off x="501041" y="1894563"/>
            <a:ext cx="6721026" cy="3394472"/>
          </a:xfrm>
        </p:spPr>
        <p:txBody>
          <a:bodyPr/>
          <a:lstStyle/>
          <a:p>
            <a:r>
              <a:rPr lang="en-US" sz="2000" dirty="0"/>
              <a:t>APT Wireless Group</a:t>
            </a:r>
          </a:p>
          <a:p>
            <a:pPr lvl="1"/>
            <a:r>
              <a:rPr lang="en-US" altLang="en-US" b="0" dirty="0" smtClean="0">
                <a:solidFill>
                  <a:srgbClr val="000000"/>
                </a:solidFill>
                <a:cs typeface="Arial" panose="020B0604020202020204" pitchFamily="34" charset="0"/>
              </a:rPr>
              <a:t>The </a:t>
            </a:r>
            <a:r>
              <a:rPr lang="en-US" altLang="en-US" b="0" dirty="0">
                <a:solidFill>
                  <a:srgbClr val="000000"/>
                </a:solidFill>
                <a:cs typeface="Arial" panose="020B0604020202020204" pitchFamily="34" charset="0"/>
              </a:rPr>
              <a:t>APT is an intergovernmental organization that operates in conjunction with telecom service providers, manufacturers of communications equipment, and research and development organizations active in the field of communication, information and innovation technologies</a:t>
            </a:r>
          </a:p>
          <a:p>
            <a:pPr lvl="1"/>
            <a:r>
              <a:rPr lang="en-US" altLang="en-US" dirty="0">
                <a:solidFill>
                  <a:srgbClr val="000000"/>
                </a:solidFill>
                <a:cs typeface="Arial" panose="020B0604020202020204" pitchFamily="34" charset="0"/>
              </a:rPr>
              <a:t>38 member APAC </a:t>
            </a:r>
            <a:r>
              <a:rPr lang="en-US" altLang="en-US" dirty="0" smtClean="0">
                <a:solidFill>
                  <a:srgbClr val="000000"/>
                </a:solidFill>
                <a:cs typeface="Arial" panose="020B0604020202020204" pitchFamily="34" charset="0"/>
              </a:rPr>
              <a:t>countries</a:t>
            </a:r>
            <a:endParaRPr lang="en-US" altLang="en-US" b="0" dirty="0"/>
          </a:p>
        </p:txBody>
      </p:sp>
      <p:pic>
        <p:nvPicPr>
          <p:cNvPr id="4" name="Picture 3"/>
          <p:cNvPicPr>
            <a:picLocks noChangeAspect="1"/>
          </p:cNvPicPr>
          <p:nvPr/>
        </p:nvPicPr>
        <p:blipFill>
          <a:blip r:embed="rId2"/>
          <a:stretch>
            <a:fillRect/>
          </a:stretch>
        </p:blipFill>
        <p:spPr>
          <a:xfrm>
            <a:off x="7510007" y="1894564"/>
            <a:ext cx="1095375" cy="1095375"/>
          </a:xfrm>
          <a:prstGeom prst="rect">
            <a:avLst/>
          </a:prstGeom>
        </p:spPr>
      </p:pic>
    </p:spTree>
    <p:extLst>
      <p:ext uri="{BB962C8B-B14F-4D97-AF65-F5344CB8AC3E}">
        <p14:creationId xmlns:p14="http://schemas.microsoft.com/office/powerpoint/2010/main" val="1999387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Unlicensed / License-exempt Bands</a:t>
            </a:r>
          </a:p>
        </p:txBody>
      </p:sp>
      <p:sp>
        <p:nvSpPr>
          <p:cNvPr id="3" name="Content Placeholder 2"/>
          <p:cNvSpPr>
            <a:spLocks noGrp="1"/>
          </p:cNvSpPr>
          <p:nvPr>
            <p:ph idx="1"/>
          </p:nvPr>
        </p:nvSpPr>
        <p:spPr>
          <a:xfrm>
            <a:off x="501041" y="1607992"/>
            <a:ext cx="8229600" cy="4441116"/>
          </a:xfrm>
        </p:spPr>
        <p:txBody>
          <a:bodyPr/>
          <a:lstStyle/>
          <a:p>
            <a:r>
              <a:rPr lang="en-US" sz="1400" dirty="0"/>
              <a:t>2400-2483.5 MHz ISM band</a:t>
            </a:r>
          </a:p>
          <a:p>
            <a:pPr lvl="1"/>
            <a:r>
              <a:rPr lang="en-US" sz="1200" dirty="0"/>
              <a:t>US: 1W EIRP</a:t>
            </a:r>
          </a:p>
          <a:p>
            <a:pPr lvl="1"/>
            <a:r>
              <a:rPr lang="en-US" sz="1200" dirty="0"/>
              <a:t>EU: 100mW EIRP</a:t>
            </a:r>
          </a:p>
          <a:p>
            <a:r>
              <a:rPr lang="en-US" sz="1400" dirty="0"/>
              <a:t>3550-3700 MHz band (US only) – licensed by rule</a:t>
            </a:r>
          </a:p>
          <a:p>
            <a:pPr lvl="1"/>
            <a:r>
              <a:rPr lang="en-US" sz="1200" dirty="0" smtClean="0"/>
              <a:t>Citizen Band Radio Service (CBRS)</a:t>
            </a:r>
          </a:p>
          <a:p>
            <a:pPr lvl="1"/>
            <a:r>
              <a:rPr lang="en-US" sz="1200" dirty="0" smtClean="0"/>
              <a:t>General </a:t>
            </a:r>
            <a:r>
              <a:rPr lang="en-US" sz="1200" dirty="0"/>
              <a:t>Authorized Access 3-level sharing with incumbents and Priority Access Licensees</a:t>
            </a:r>
          </a:p>
          <a:p>
            <a:r>
              <a:rPr lang="en-US" sz="1400" dirty="0"/>
              <a:t>5150-5250 MHz band (US U-NII-1)</a:t>
            </a:r>
          </a:p>
          <a:p>
            <a:pPr lvl="1"/>
            <a:r>
              <a:rPr lang="en-US" sz="1200" dirty="0"/>
              <a:t>EU: Low power, indoor only</a:t>
            </a:r>
          </a:p>
          <a:p>
            <a:pPr lvl="1"/>
            <a:r>
              <a:rPr lang="en-US" sz="1200" dirty="0"/>
              <a:t>US: 1W EIRP, 125mW EIRP outdoor max EIRP above 30 degrees</a:t>
            </a:r>
          </a:p>
          <a:p>
            <a:r>
              <a:rPr lang="en-US" sz="1400" dirty="0"/>
              <a:t>5250-5350 MHz band (US U-NII-2a)</a:t>
            </a:r>
          </a:p>
          <a:p>
            <a:pPr lvl="1"/>
            <a:r>
              <a:rPr lang="en-US" sz="1200" dirty="0"/>
              <a:t>DFS required</a:t>
            </a:r>
          </a:p>
          <a:p>
            <a:r>
              <a:rPr lang="en-US" sz="1400" dirty="0"/>
              <a:t>5470-5725 MHz band (US U-NII-2c)</a:t>
            </a:r>
          </a:p>
          <a:p>
            <a:r>
              <a:rPr lang="en-US" sz="1400" dirty="0"/>
              <a:t>5725-5850 MHz band (US U-NII-3)</a:t>
            </a:r>
          </a:p>
          <a:p>
            <a:pPr lvl="1"/>
            <a:r>
              <a:rPr lang="en-US" sz="1200" dirty="0"/>
              <a:t>US: 1W EIRP</a:t>
            </a:r>
          </a:p>
          <a:p>
            <a:pPr lvl="1"/>
            <a:r>
              <a:rPr lang="en-US" sz="1200" dirty="0"/>
              <a:t>EU: 25mW SRD</a:t>
            </a:r>
          </a:p>
          <a:p>
            <a:r>
              <a:rPr lang="en-US" sz="1400" dirty="0"/>
              <a:t>5850-5925 MHz band (US U-NII-4)</a:t>
            </a:r>
          </a:p>
          <a:p>
            <a:pPr lvl="2"/>
            <a:endParaRPr lang="en-US" sz="1200" dirty="0"/>
          </a:p>
          <a:p>
            <a:pPr lvl="2"/>
            <a:endParaRPr lang="en-US" dirty="0"/>
          </a:p>
        </p:txBody>
      </p:sp>
    </p:spTree>
    <p:extLst>
      <p:ext uri="{BB962C8B-B14F-4D97-AF65-F5344CB8AC3E}">
        <p14:creationId xmlns:p14="http://schemas.microsoft.com/office/powerpoint/2010/main" val="2323306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Unlicensed and </a:t>
            </a:r>
            <a:r>
              <a:rPr lang="en-US" dirty="0" err="1" smtClean="0"/>
              <a:t>IoT</a:t>
            </a:r>
            <a:endParaRPr lang="en-US" dirty="0"/>
          </a:p>
        </p:txBody>
      </p:sp>
      <p:sp>
        <p:nvSpPr>
          <p:cNvPr id="3" name="Content Placeholder 2"/>
          <p:cNvSpPr>
            <a:spLocks noGrp="1"/>
          </p:cNvSpPr>
          <p:nvPr>
            <p:ph idx="1"/>
          </p:nvPr>
        </p:nvSpPr>
        <p:spPr>
          <a:xfrm>
            <a:off x="501041" y="1818360"/>
            <a:ext cx="8229600" cy="3898754"/>
          </a:xfrm>
        </p:spPr>
        <p:txBody>
          <a:bodyPr/>
          <a:lstStyle/>
          <a:p>
            <a:r>
              <a:rPr lang="en-US" dirty="0"/>
              <a:t>Relatively narrow-band technologies have other options</a:t>
            </a:r>
          </a:p>
          <a:p>
            <a:pPr lvl="1"/>
            <a:r>
              <a:rPr lang="en-US" sz="1400" dirty="0"/>
              <a:t>Parts of the 800-900 MHz band are available in some regions for unlicensed use</a:t>
            </a:r>
          </a:p>
          <a:p>
            <a:pPr lvl="2"/>
            <a:r>
              <a:rPr lang="en-US" sz="1200" dirty="0"/>
              <a:t>US 902-928 MHz</a:t>
            </a:r>
          </a:p>
          <a:p>
            <a:pPr lvl="2"/>
            <a:r>
              <a:rPr lang="en-US" sz="1200" dirty="0"/>
              <a:t>EU 863-870 MHz low duty cycle, low power, some specific applications</a:t>
            </a:r>
          </a:p>
          <a:p>
            <a:pPr lvl="2"/>
            <a:r>
              <a:rPr lang="en-US" sz="1200" dirty="0"/>
              <a:t>EU 915-921 MHz bandwidth (600kHz) and duty cycle (1%) limits</a:t>
            </a:r>
          </a:p>
          <a:p>
            <a:pPr lvl="2"/>
            <a:r>
              <a:rPr lang="en-US" sz="1200" dirty="0"/>
              <a:t>Spotty availability globally</a:t>
            </a:r>
          </a:p>
          <a:p>
            <a:pPr lvl="1"/>
            <a:r>
              <a:rPr lang="en-US" sz="1400" dirty="0" err="1"/>
              <a:t>SigFox</a:t>
            </a:r>
            <a:r>
              <a:rPr lang="en-US" sz="1400" dirty="0"/>
              <a:t> Ultra Narrow Band for low bit-rate (~5kbps), long range communications</a:t>
            </a:r>
          </a:p>
          <a:p>
            <a:pPr lvl="2"/>
            <a:r>
              <a:rPr lang="en-US" sz="1200" dirty="0"/>
              <a:t>Primarily EU in 868 MHz band</a:t>
            </a:r>
          </a:p>
          <a:p>
            <a:pPr lvl="2"/>
            <a:r>
              <a:rPr lang="en-US" sz="1200" dirty="0"/>
              <a:t>Thousands of base stations in Western Europe</a:t>
            </a:r>
          </a:p>
          <a:p>
            <a:pPr lvl="1"/>
            <a:r>
              <a:rPr lang="en-US" sz="1400" dirty="0" err="1"/>
              <a:t>LoRaWAN</a:t>
            </a:r>
            <a:r>
              <a:rPr lang="en-US" sz="1400" dirty="0"/>
              <a:t> long range low power applications</a:t>
            </a:r>
          </a:p>
          <a:p>
            <a:pPr lvl="2"/>
            <a:r>
              <a:rPr lang="en-US" sz="1200" dirty="0"/>
              <a:t>Sensor networks</a:t>
            </a:r>
          </a:p>
          <a:p>
            <a:pPr lvl="2"/>
            <a:r>
              <a:rPr lang="en-US" sz="1200" dirty="0"/>
              <a:t>Utility networks</a:t>
            </a:r>
          </a:p>
          <a:p>
            <a:r>
              <a:rPr lang="en-US" dirty="0"/>
              <a:t>TV White Spaces (IEEE 802.11af, 802.22)</a:t>
            </a:r>
          </a:p>
          <a:p>
            <a:pPr lvl="1"/>
            <a:r>
              <a:rPr lang="en-US" sz="1400" dirty="0"/>
              <a:t>Use of “white spaces” between TV channels, hampered by no global standard for TV spectrum, regulators consideration for LTE auction revenues</a:t>
            </a:r>
          </a:p>
          <a:p>
            <a:pPr lvl="1"/>
            <a:r>
              <a:rPr lang="en-US" sz="1400" dirty="0"/>
              <a:t>Backhaul where broadcast TV is sparse, e.g. developing countries, US farmland</a:t>
            </a:r>
          </a:p>
        </p:txBody>
      </p:sp>
    </p:spTree>
    <p:extLst>
      <p:ext uri="{BB962C8B-B14F-4D97-AF65-F5344CB8AC3E}">
        <p14:creationId xmlns:p14="http://schemas.microsoft.com/office/powerpoint/2010/main" val="3207923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to the Future</a:t>
            </a:r>
            <a:endParaRPr lang="en-US" dirty="0"/>
          </a:p>
        </p:txBody>
      </p:sp>
      <p:sp>
        <p:nvSpPr>
          <p:cNvPr id="3" name="Content Placeholder 2"/>
          <p:cNvSpPr>
            <a:spLocks noGrp="1"/>
          </p:cNvSpPr>
          <p:nvPr>
            <p:ph idx="1"/>
          </p:nvPr>
        </p:nvSpPr>
        <p:spPr>
          <a:xfrm>
            <a:off x="685800" y="1368700"/>
            <a:ext cx="7772400" cy="4343400"/>
          </a:xfrm>
        </p:spPr>
        <p:txBody>
          <a:bodyPr/>
          <a:lstStyle/>
          <a:p>
            <a:r>
              <a:rPr lang="en-US" b="1" dirty="0" smtClean="0"/>
              <a:t>US and EU studying license-exempt/unlicensed sharing of the 6 GHz band</a:t>
            </a:r>
          </a:p>
          <a:p>
            <a:pPr lvl="1"/>
            <a:r>
              <a:rPr lang="en-US" dirty="0" smtClean="0"/>
              <a:t>FCC looking at 5925-7125 MHz</a:t>
            </a:r>
          </a:p>
          <a:p>
            <a:pPr lvl="1"/>
            <a:r>
              <a:rPr lang="en-US" dirty="0" smtClean="0"/>
              <a:t>WGFM/WGSE/ETSI looking at 5925-6425 MHz</a:t>
            </a:r>
          </a:p>
          <a:p>
            <a:r>
              <a:rPr lang="en-US" b="1" dirty="0" smtClean="0"/>
              <a:t>US legislation would open 3700-4200 MHz band</a:t>
            </a:r>
          </a:p>
          <a:p>
            <a:r>
              <a:rPr lang="en-US" b="1" dirty="0" smtClean="0"/>
              <a:t>But wireless applications continue to grow unabated</a:t>
            </a:r>
          </a:p>
          <a:p>
            <a:pPr lvl="1"/>
            <a:r>
              <a:rPr lang="en-US" dirty="0" smtClean="0"/>
              <a:t>Old rules and allocations must be reviewed</a:t>
            </a:r>
          </a:p>
          <a:p>
            <a:pPr lvl="1"/>
            <a:r>
              <a:rPr lang="en-US" dirty="0" smtClean="0"/>
              <a:t>Better and more sharing methods must be explored</a:t>
            </a:r>
          </a:p>
          <a:p>
            <a:r>
              <a:rPr lang="en-US" b="1" dirty="0" smtClean="0"/>
              <a:t>“Internet access for all” still billions short of its goal</a:t>
            </a:r>
          </a:p>
          <a:p>
            <a:pPr lvl="1"/>
            <a:r>
              <a:rPr lang="en-US" dirty="0" smtClean="0"/>
              <a:t>Wireless backhaul is the only option in many regions</a:t>
            </a:r>
          </a:p>
          <a:p>
            <a:r>
              <a:rPr lang="en-US" b="1" dirty="0" smtClean="0"/>
              <a:t>IEEE 802.18 will continue to support the standardization all of the wireless LAN/MAN/RAN technologies in this effort</a:t>
            </a:r>
          </a:p>
          <a:p>
            <a:pPr lvl="1"/>
            <a:r>
              <a:rPr lang="en-US" dirty="0" smtClean="0"/>
              <a:t>Fairness in the use of spectrum</a:t>
            </a:r>
          </a:p>
          <a:p>
            <a:pPr lvl="1"/>
            <a:r>
              <a:rPr lang="en-US" dirty="0" smtClean="0"/>
              <a:t>Outreach to regulators to drive the needed actions</a:t>
            </a:r>
            <a:endParaRPr lang="en-US" dirty="0"/>
          </a:p>
        </p:txBody>
      </p:sp>
    </p:spTree>
    <p:extLst>
      <p:ext uri="{BB962C8B-B14F-4D97-AF65-F5344CB8AC3E}">
        <p14:creationId xmlns:p14="http://schemas.microsoft.com/office/powerpoint/2010/main" val="68654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IEEE 802.18 - The Radio Regulatory Technical Advisory Group</a:t>
            </a:r>
            <a:endParaRPr lang="en-US" dirty="0"/>
          </a:p>
        </p:txBody>
      </p:sp>
      <p:sp>
        <p:nvSpPr>
          <p:cNvPr id="3" name="Content Placeholder 2"/>
          <p:cNvSpPr>
            <a:spLocks noGrp="1"/>
          </p:cNvSpPr>
          <p:nvPr>
            <p:ph idx="1"/>
          </p:nvPr>
        </p:nvSpPr>
        <p:spPr>
          <a:xfrm>
            <a:off x="685800" y="1518200"/>
            <a:ext cx="7770813" cy="4343400"/>
          </a:xfrm>
        </p:spPr>
        <p:txBody>
          <a:bodyPr/>
          <a:lstStyle/>
          <a:p>
            <a:pPr>
              <a:buFont typeface="Arial" panose="020B0604020202020204" pitchFamily="34" charset="0"/>
              <a:buChar char="•"/>
            </a:pPr>
            <a:r>
              <a:rPr lang="en-US" sz="1800" dirty="0" smtClean="0"/>
              <a:t>IEEE 802 includes four wireless technology standards groups</a:t>
            </a:r>
          </a:p>
          <a:p>
            <a:pPr lvl="1">
              <a:buFont typeface="Arial" panose="020B0604020202020204" pitchFamily="34" charset="0"/>
              <a:buChar char="•"/>
            </a:pPr>
            <a:r>
              <a:rPr lang="en-US" dirty="0" smtClean="0"/>
              <a:t>802.11 Wireless Local Area Networks (WLAN)</a:t>
            </a:r>
          </a:p>
          <a:p>
            <a:pPr lvl="1">
              <a:buFont typeface="Arial" panose="020B0604020202020204" pitchFamily="34" charset="0"/>
              <a:buChar char="•"/>
            </a:pPr>
            <a:r>
              <a:rPr lang="en-US" dirty="0" smtClean="0"/>
              <a:t>802.15 Wireless Personal Area Networks (WPAN)</a:t>
            </a:r>
          </a:p>
          <a:p>
            <a:pPr lvl="1">
              <a:buFont typeface="Arial" panose="020B0604020202020204" pitchFamily="34" charset="0"/>
              <a:buChar char="•"/>
            </a:pPr>
            <a:r>
              <a:rPr lang="en-US" dirty="0" smtClean="0"/>
              <a:t>802.16 Wireless Metropolitan Area Networks (WMAN)</a:t>
            </a:r>
          </a:p>
          <a:p>
            <a:pPr lvl="1">
              <a:buFont typeface="Arial" panose="020B0604020202020204" pitchFamily="34" charset="0"/>
              <a:buChar char="•"/>
            </a:pPr>
            <a:r>
              <a:rPr lang="en-US" dirty="0" smtClean="0"/>
              <a:t>802.22 Wireless Regional Area Networks (WRAN)</a:t>
            </a:r>
          </a:p>
          <a:p>
            <a:pPr>
              <a:buFont typeface="Arial" panose="020B0604020202020204" pitchFamily="34" charset="0"/>
              <a:buChar char="•"/>
            </a:pPr>
            <a:r>
              <a:rPr lang="en-US" sz="1800" dirty="0" smtClean="0"/>
              <a:t>These groups develop the standards that drive the development of  wireless technologies operating in Radio Frequency (RF) spectrum </a:t>
            </a:r>
          </a:p>
          <a:p>
            <a:pPr>
              <a:buFont typeface="Arial" panose="020B0604020202020204" pitchFamily="34" charset="0"/>
              <a:buChar char="•"/>
            </a:pPr>
            <a:r>
              <a:rPr lang="en-US" sz="1800" dirty="0" smtClean="0"/>
              <a:t>Use of the RF spectrum is regulated by governmental bodies to protect licensed and authorized license-exempt users</a:t>
            </a:r>
          </a:p>
          <a:p>
            <a:pPr>
              <a:buFont typeface="Arial" panose="020B0604020202020204" pitchFamily="34" charset="0"/>
              <a:buChar char="•"/>
            </a:pPr>
            <a:r>
              <a:rPr lang="en-US" sz="1800" dirty="0" smtClean="0"/>
              <a:t>IEEE 802.18 provides guidance for the standards development process, and works with government regulators to ensure that spectrum is available to support the technologies based on the standards</a:t>
            </a:r>
            <a:endParaRPr lang="en-US" sz="1800" dirty="0"/>
          </a:p>
        </p:txBody>
      </p:sp>
    </p:spTree>
    <p:extLst>
      <p:ext uri="{BB962C8B-B14F-4D97-AF65-F5344CB8AC3E}">
        <p14:creationId xmlns:p14="http://schemas.microsoft.com/office/powerpoint/2010/main" val="1758503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22273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685800" y="1368700"/>
            <a:ext cx="7772400" cy="4343400"/>
          </a:xfrm>
        </p:spPr>
        <p:txBody>
          <a:bodyPr/>
          <a:lstStyle/>
          <a:p>
            <a:pPr>
              <a:buFont typeface="Arial" panose="020B0604020202020204" pitchFamily="34" charset="0"/>
              <a:buChar char="•"/>
            </a:pPr>
            <a:r>
              <a:rPr lang="en-US" dirty="0" smtClean="0"/>
              <a:t>The TAG was started in January 2002 by Vic Hayes, with its first formal meeting in July of the same year</a:t>
            </a:r>
          </a:p>
          <a:p>
            <a:pPr lvl="1">
              <a:buFont typeface="Arial" panose="020B0604020202020204" pitchFamily="34" charset="0"/>
              <a:buChar char="•"/>
            </a:pPr>
            <a:r>
              <a:rPr lang="en-US" dirty="0" smtClean="0"/>
              <a:t>Charter approved in March 2002 (see next slide)</a:t>
            </a:r>
          </a:p>
          <a:p>
            <a:pPr lvl="1">
              <a:buFont typeface="Arial" panose="020B0604020202020204" pitchFamily="34" charset="0"/>
              <a:buChar char="•"/>
            </a:pPr>
            <a:r>
              <a:rPr lang="en-US" dirty="0" smtClean="0"/>
              <a:t>Chair was Carl Stevenson (</a:t>
            </a:r>
            <a:r>
              <a:rPr lang="en-US" dirty="0" err="1" smtClean="0"/>
              <a:t>Agere</a:t>
            </a:r>
            <a:r>
              <a:rPr lang="en-US" dirty="0" smtClean="0"/>
              <a:t>)</a:t>
            </a:r>
          </a:p>
          <a:p>
            <a:pPr lvl="1">
              <a:buFont typeface="Arial" panose="020B0604020202020204" pitchFamily="34" charset="0"/>
              <a:buChar char="•"/>
            </a:pPr>
            <a:r>
              <a:rPr lang="en-US" dirty="0" smtClean="0"/>
              <a:t>Focusing on the upcoming 2003 World </a:t>
            </a:r>
            <a:r>
              <a:rPr lang="en-US" dirty="0" err="1" smtClean="0"/>
              <a:t>Radiocommunication</a:t>
            </a:r>
            <a:r>
              <a:rPr lang="en-US" dirty="0" smtClean="0"/>
              <a:t> Conference (WRC-03)</a:t>
            </a:r>
            <a:endParaRPr lang="en-US" dirty="0"/>
          </a:p>
        </p:txBody>
      </p:sp>
    </p:spTree>
    <p:extLst>
      <p:ext uri="{BB962C8B-B14F-4D97-AF65-F5344CB8AC3E}">
        <p14:creationId xmlns:p14="http://schemas.microsoft.com/office/powerpoint/2010/main" val="2097828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81106"/>
            <a:ext cx="7772400" cy="767444"/>
          </a:xfrm>
        </p:spPr>
        <p:txBody>
          <a:bodyPr/>
          <a:lstStyle/>
          <a:p>
            <a:r>
              <a:rPr lang="en-US" altLang="en-US" dirty="0" smtClean="0"/>
              <a:t>Charter </a:t>
            </a:r>
            <a:r>
              <a:rPr lang="en-US" altLang="en-US" dirty="0"/>
              <a:t>for the Radio Regulatory </a:t>
            </a:r>
            <a:r>
              <a:rPr lang="en-US" altLang="en-US" dirty="0" smtClean="0"/>
              <a:t>TAG Approved during Formation</a:t>
            </a:r>
            <a:endParaRPr lang="en-US" altLang="en-US" sz="2000" baseline="30000" dirty="0"/>
          </a:p>
        </p:txBody>
      </p:sp>
      <p:sp>
        <p:nvSpPr>
          <p:cNvPr id="17411" name="Rectangle 3"/>
          <p:cNvSpPr>
            <a:spLocks noGrp="1" noChangeArrowheads="1"/>
          </p:cNvSpPr>
          <p:nvPr>
            <p:ph type="body" idx="1"/>
          </p:nvPr>
        </p:nvSpPr>
        <p:spPr>
          <a:xfrm>
            <a:off x="685800" y="1717430"/>
            <a:ext cx="7772400" cy="4343400"/>
          </a:xfrm>
        </p:spPr>
        <p:txBody>
          <a:bodyPr/>
          <a:lstStyle/>
          <a:p>
            <a:pPr>
              <a:lnSpc>
                <a:spcPct val="90000"/>
              </a:lnSpc>
            </a:pPr>
            <a:r>
              <a:rPr lang="en-US" altLang="en-US" dirty="0"/>
              <a:t>To encourage collaborative participation in the radio regulatory process by members of the TAG including official representatives from the relevant Working Groups</a:t>
            </a:r>
          </a:p>
          <a:p>
            <a:pPr>
              <a:lnSpc>
                <a:spcPct val="90000"/>
              </a:lnSpc>
            </a:pPr>
            <a:r>
              <a:rPr lang="en-US" altLang="en-US" dirty="0"/>
              <a:t>To prepare, review, and submit balanced position statements on radio regulatory matters for those Working Groups responsible for producing standards for radio devices and to fairly reflect all points of view</a:t>
            </a:r>
          </a:p>
          <a:p>
            <a:pPr>
              <a:lnSpc>
                <a:spcPct val="90000"/>
              </a:lnSpc>
            </a:pPr>
            <a:r>
              <a:rPr lang="en-US" altLang="en-US" dirty="0"/>
              <a:t>To serve as the </a:t>
            </a:r>
            <a:r>
              <a:rPr lang="en-US" altLang="en-US" dirty="0">
                <a:solidFill>
                  <a:srgbClr val="FF0000"/>
                </a:solidFill>
              </a:rPr>
              <a:t>official</a:t>
            </a:r>
            <a:r>
              <a:rPr lang="en-US" altLang="en-US" dirty="0"/>
              <a:t> communications channel between the 802 </a:t>
            </a:r>
            <a:r>
              <a:rPr lang="en-US" altLang="en-US" dirty="0">
                <a:solidFill>
                  <a:srgbClr val="FF0000"/>
                </a:solidFill>
              </a:rPr>
              <a:t>WGs and TAGs</a:t>
            </a:r>
            <a:r>
              <a:rPr lang="en-US" altLang="en-US" dirty="0"/>
              <a:t> and other standards and industry bodies on radio regulatory matters </a:t>
            </a:r>
          </a:p>
          <a:p>
            <a:pPr lvl="1">
              <a:lnSpc>
                <a:spcPct val="90000"/>
              </a:lnSpc>
            </a:pPr>
            <a:r>
              <a:rPr lang="en-US" altLang="en-US" sz="1400" dirty="0"/>
              <a:t>To liaise and seek cooperative relationships on radio regulatory matters of mutual interest with other standards and industry bodies</a:t>
            </a:r>
          </a:p>
          <a:p>
            <a:pPr>
              <a:lnSpc>
                <a:spcPct val="90000"/>
              </a:lnSpc>
            </a:pPr>
            <a:r>
              <a:rPr lang="en-US" altLang="en-US" dirty="0"/>
              <a:t>To serve as the </a:t>
            </a:r>
            <a:r>
              <a:rPr lang="en-US" altLang="en-US" dirty="0">
                <a:solidFill>
                  <a:srgbClr val="FF0000"/>
                </a:solidFill>
              </a:rPr>
              <a:t>official</a:t>
            </a:r>
            <a:r>
              <a:rPr lang="en-US" altLang="en-US" dirty="0"/>
              <a:t> communications channel between the 802 </a:t>
            </a:r>
            <a:r>
              <a:rPr lang="en-US" altLang="en-US" dirty="0">
                <a:solidFill>
                  <a:srgbClr val="FF0000"/>
                </a:solidFill>
              </a:rPr>
              <a:t>WGs and TAGs</a:t>
            </a:r>
            <a:r>
              <a:rPr lang="en-US" altLang="en-US" dirty="0"/>
              <a:t> and regulatory agencies and spectrum management bodies</a:t>
            </a:r>
          </a:p>
          <a:p>
            <a:pPr lvl="1">
              <a:lnSpc>
                <a:spcPct val="90000"/>
              </a:lnSpc>
            </a:pPr>
            <a:r>
              <a:rPr lang="en-US" altLang="en-US" sz="1400" dirty="0"/>
              <a:t>To establish and maintain contacts within, and understand the processes for interaction with, radio regulatory and spectrum management bodies</a:t>
            </a:r>
          </a:p>
          <a:p>
            <a:pPr>
              <a:lnSpc>
                <a:spcPct val="90000"/>
              </a:lnSpc>
            </a:pPr>
            <a:r>
              <a:rPr lang="en-US" altLang="en-US" dirty="0"/>
              <a:t>To liaise with such co-existence groups as may exist in the 802 domain on radio regulatory matters</a:t>
            </a:r>
          </a:p>
          <a:p>
            <a:pPr>
              <a:lnSpc>
                <a:spcPct val="90000"/>
              </a:lnSpc>
            </a:pPr>
            <a:endParaRPr lang="en-US" altLang="en-US" sz="1800" dirty="0"/>
          </a:p>
        </p:txBody>
      </p:sp>
    </p:spTree>
    <p:extLst>
      <p:ext uri="{BB962C8B-B14F-4D97-AF65-F5344CB8AC3E}">
        <p14:creationId xmlns:p14="http://schemas.microsoft.com/office/powerpoint/2010/main" val="1595926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a:t>
            </a:r>
            <a:endParaRPr lang="en-US" dirty="0"/>
          </a:p>
        </p:txBody>
      </p:sp>
      <p:sp>
        <p:nvSpPr>
          <p:cNvPr id="3" name="Content Placeholder 2"/>
          <p:cNvSpPr>
            <a:spLocks noGrp="1"/>
          </p:cNvSpPr>
          <p:nvPr>
            <p:ph idx="1"/>
          </p:nvPr>
        </p:nvSpPr>
        <p:spPr>
          <a:xfrm>
            <a:off x="685800" y="1368700"/>
            <a:ext cx="7772400" cy="4343400"/>
          </a:xfrm>
        </p:spPr>
        <p:txBody>
          <a:bodyPr/>
          <a:lstStyle/>
          <a:p>
            <a:r>
              <a:rPr lang="en-US" dirty="0" smtClean="0"/>
              <a:t>Regulations are specific to countries and regions</a:t>
            </a:r>
          </a:p>
          <a:p>
            <a:r>
              <a:rPr lang="en-US" dirty="0" smtClean="0"/>
              <a:t>In general terms, regulations of the EU (ETSI) and the US (FCC) are the model for most national regulations</a:t>
            </a:r>
          </a:p>
          <a:p>
            <a:r>
              <a:rPr lang="en-US" dirty="0" smtClean="0"/>
              <a:t>As wireless device transmissions do not obey national boundaries, the International Telecommunications Union (ITU) makes rules and negotiates treaties to deal with regulatory difference between bordering countries, and provides Recommendations to guide global harmonization</a:t>
            </a:r>
            <a:endParaRPr lang="en-US" dirty="0"/>
          </a:p>
        </p:txBody>
      </p:sp>
    </p:spTree>
    <p:extLst>
      <p:ext uri="{BB962C8B-B14F-4D97-AF65-F5344CB8AC3E}">
        <p14:creationId xmlns:p14="http://schemas.microsoft.com/office/powerpoint/2010/main" val="3292952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ETSI-based Rules Dominate World Economies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9207459"/>
              </p:ext>
            </p:extLst>
          </p:nvPr>
        </p:nvGraphicFramePr>
        <p:xfrm>
          <a:off x="363415" y="1879418"/>
          <a:ext cx="4172853" cy="2670811"/>
        </p:xfrm>
        <a:graphic>
          <a:graphicData uri="http://schemas.openxmlformats.org/drawingml/2006/table">
            <a:tbl>
              <a:tblPr>
                <a:tableStyleId>{5C22544A-7EE6-4342-B048-85BDC9FD1C3A}</a:tableStyleId>
              </a:tblPr>
              <a:tblGrid>
                <a:gridCol w="540653">
                  <a:extLst>
                    <a:ext uri="{9D8B030D-6E8A-4147-A177-3AD203B41FA5}">
                      <a16:colId xmlns="" xmlns:a16="http://schemas.microsoft.com/office/drawing/2014/main" val="2589499644"/>
                    </a:ext>
                  </a:extLst>
                </a:gridCol>
                <a:gridCol w="1068052">
                  <a:extLst>
                    <a:ext uri="{9D8B030D-6E8A-4147-A177-3AD203B41FA5}">
                      <a16:colId xmlns="" xmlns:a16="http://schemas.microsoft.com/office/drawing/2014/main" val="239442758"/>
                    </a:ext>
                  </a:extLst>
                </a:gridCol>
                <a:gridCol w="1179848">
                  <a:extLst>
                    <a:ext uri="{9D8B030D-6E8A-4147-A177-3AD203B41FA5}">
                      <a16:colId xmlns="" xmlns:a16="http://schemas.microsoft.com/office/drawing/2014/main" val="3172809652"/>
                    </a:ext>
                  </a:extLst>
                </a:gridCol>
                <a:gridCol w="647700">
                  <a:extLst>
                    <a:ext uri="{9D8B030D-6E8A-4147-A177-3AD203B41FA5}">
                      <a16:colId xmlns="" xmlns:a16="http://schemas.microsoft.com/office/drawing/2014/main" val="3530942367"/>
                    </a:ext>
                  </a:extLst>
                </a:gridCol>
                <a:gridCol w="736600">
                  <a:extLst>
                    <a:ext uri="{9D8B030D-6E8A-4147-A177-3AD203B41FA5}">
                      <a16:colId xmlns="" xmlns:a16="http://schemas.microsoft.com/office/drawing/2014/main" val="3643103758"/>
                    </a:ext>
                  </a:extLst>
                </a:gridCol>
              </a:tblGrid>
              <a:tr h="180975">
                <a:tc>
                  <a:txBody>
                    <a:bodyPr/>
                    <a:lstStyle/>
                    <a:p>
                      <a:pPr algn="ctr" fontAlgn="b"/>
                      <a:r>
                        <a:rPr lang="en-US" sz="1100" b="1" u="none" strike="noStrike" dirty="0">
                          <a:effectLst/>
                        </a:rPr>
                        <a:t>Rank</a:t>
                      </a:r>
                      <a:endParaRPr lang="en-US" sz="11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b="1" u="none" strike="noStrike">
                          <a:effectLst/>
                        </a:rPr>
                        <a:t>Country</a:t>
                      </a:r>
                      <a:endParaRPr lang="en-US"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b="1" u="none" strike="noStrike" dirty="0">
                          <a:effectLst/>
                        </a:rPr>
                        <a:t>2020 GDP ($B)*</a:t>
                      </a:r>
                      <a:endParaRPr lang="en-US" sz="11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b="1" u="none" strike="noStrike">
                          <a:effectLst/>
                        </a:rPr>
                        <a:t>Delta</a:t>
                      </a:r>
                      <a:endParaRPr lang="en-US" sz="11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b="1" u="none" strike="noStrike" dirty="0">
                          <a:effectLst/>
                        </a:rPr>
                        <a:t>FCC or ETSI</a:t>
                      </a:r>
                      <a:endParaRPr lang="en-US" sz="11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339965994"/>
                  </a:ext>
                </a:extLst>
              </a:tr>
              <a:tr h="180975">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a:effectLst/>
                        </a:rPr>
                        <a:t>World</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US" sz="1100" u="none" strike="noStrike">
                          <a:effectLst/>
                        </a:rPr>
                        <a:t>149,464</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u="none" strike="noStrike" dirty="0">
                          <a:effectLst/>
                        </a:rPr>
                        <a:t>144%</a:t>
                      </a:r>
                      <a:endParaRPr lang="en-US" sz="11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548962458"/>
                  </a:ext>
                </a:extLst>
              </a:tr>
              <a:tr h="180975">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3728858956"/>
                  </a:ext>
                </a:extLst>
              </a:tr>
              <a:tr h="180975">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dirty="0">
                          <a:effectLst/>
                        </a:rPr>
                        <a:t>China (PRC)</a:t>
                      </a:r>
                      <a:endParaRPr lang="en-US" sz="11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100" u="none" strike="noStrike" dirty="0">
                          <a:effectLst/>
                        </a:rPr>
                        <a:t>28,920</a:t>
                      </a:r>
                      <a:endParaRPr lang="en-US" sz="11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u="none" strike="noStrike" dirty="0">
                          <a:effectLst/>
                        </a:rPr>
                        <a:t>174%</a:t>
                      </a:r>
                      <a:endParaRPr lang="en-US" sz="11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100" b="1" u="none" strike="noStrike" dirty="0">
                          <a:effectLst/>
                        </a:rPr>
                        <a:t>ETSI</a:t>
                      </a:r>
                      <a:endParaRPr lang="en-US" sz="11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750646717"/>
                  </a:ext>
                </a:extLst>
              </a:tr>
              <a:tr h="180975">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dirty="0">
                          <a:effectLst/>
                        </a:rPr>
                        <a:t>Unites States</a:t>
                      </a:r>
                      <a:endParaRPr lang="en-US" sz="11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100" u="none" strike="noStrike" dirty="0">
                          <a:effectLst/>
                        </a:rPr>
                        <a:t>22,294</a:t>
                      </a:r>
                      <a:endParaRPr lang="en-US" sz="11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u="none" strike="noStrike" dirty="0">
                          <a:effectLst/>
                        </a:rPr>
                        <a:t>134%</a:t>
                      </a:r>
                      <a:endParaRPr lang="en-US" sz="11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dirty="0">
                          <a:effectLst/>
                        </a:rPr>
                        <a:t>FCC</a:t>
                      </a:r>
                      <a:endParaRPr lang="en-US" sz="1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2469267321"/>
                  </a:ext>
                </a:extLst>
              </a:tr>
              <a:tr h="180975">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a:effectLst/>
                        </a:rPr>
                        <a:t>India</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US" sz="1100" u="none" strike="noStrike">
                          <a:effectLst/>
                        </a:rPr>
                        <a:t>12,706</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u="none" strike="noStrike">
                          <a:effectLst/>
                        </a:rPr>
                        <a:t>187%</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b="1" u="none" strike="noStrike" dirty="0">
                          <a:effectLst/>
                        </a:rPr>
                        <a:t>ETSI</a:t>
                      </a:r>
                      <a:endParaRPr lang="en-US" sz="11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256881200"/>
                  </a:ext>
                </a:extLst>
              </a:tr>
              <a:tr h="180975">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a:effectLst/>
                        </a:rPr>
                        <a:t>Japan</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US" sz="1100" u="none" strike="noStrike">
                          <a:effectLst/>
                        </a:rPr>
                        <a:t>5,512</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u="none" strike="noStrike">
                          <a:effectLst/>
                        </a:rPr>
                        <a:t>117%</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795251477"/>
                  </a:ext>
                </a:extLst>
              </a:tr>
              <a:tr h="180975">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a:effectLst/>
                        </a:rPr>
                        <a:t>Germany</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US" sz="1100" u="none" strike="noStrike">
                          <a:effectLst/>
                        </a:rPr>
                        <a:t>4,514</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u="none" strike="noStrike">
                          <a:effectLst/>
                        </a:rPr>
                        <a:t>124%</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b="1" u="none" strike="noStrike" dirty="0">
                          <a:effectLst/>
                        </a:rPr>
                        <a:t>ETSI</a:t>
                      </a:r>
                      <a:endParaRPr lang="en-US" sz="11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2751534684"/>
                  </a:ext>
                </a:extLst>
              </a:tr>
              <a:tr h="180975">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a:effectLst/>
                        </a:rPr>
                        <a:t>Russia</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US" sz="1100" u="none" strike="noStrike">
                          <a:effectLst/>
                        </a:rPr>
                        <a:t>3,998</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u="none" strike="noStrike">
                          <a:effectLst/>
                        </a:rPr>
                        <a:t>114%</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2787963226"/>
                  </a:ext>
                </a:extLst>
              </a:tr>
              <a:tr h="180975">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a:effectLst/>
                        </a:rPr>
                        <a:t>Brazil</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US" sz="1100" u="none" strike="noStrike">
                          <a:effectLst/>
                        </a:rPr>
                        <a:t>3,827</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u="none" strike="noStrike" dirty="0">
                          <a:effectLst/>
                        </a:rPr>
                        <a:t>119%</a:t>
                      </a:r>
                      <a:endParaRPr lang="en-US" sz="11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dirty="0">
                          <a:effectLst/>
                        </a:rPr>
                        <a:t>FCC</a:t>
                      </a:r>
                      <a:endParaRPr lang="en-US" sz="1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1835710654"/>
                  </a:ext>
                </a:extLst>
              </a:tr>
              <a:tr h="180975">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a:effectLst/>
                        </a:rPr>
                        <a:t>Indonesia</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US" sz="1100" u="none" strike="noStrike">
                          <a:effectLst/>
                        </a:rPr>
                        <a:t>4,103</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u="none" strike="noStrike">
                          <a:effectLst/>
                        </a:rPr>
                        <a:t>163%</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3090027257"/>
                  </a:ext>
                </a:extLst>
              </a:tr>
              <a:tr h="180975">
                <a:tc>
                  <a:txBody>
                    <a:bodyPr/>
                    <a:lstStyle/>
                    <a:p>
                      <a:pPr algn="ct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a:effectLst/>
                        </a:rPr>
                        <a:t>France</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US" sz="1100" u="none" strike="noStrike">
                          <a:effectLst/>
                        </a:rPr>
                        <a:t>3,159</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u="none" strike="noStrike">
                          <a:effectLst/>
                        </a:rPr>
                        <a:t>124%</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b="1" u="none" strike="noStrike" dirty="0">
                          <a:effectLst/>
                        </a:rPr>
                        <a:t>ETSI</a:t>
                      </a:r>
                      <a:endParaRPr lang="en-US" sz="11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2504170088"/>
                  </a:ext>
                </a:extLst>
              </a:tr>
              <a:tr h="180975">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a:effectLst/>
                        </a:rPr>
                        <a:t>United Kingdom</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US" sz="1100" u="none" strike="noStrike">
                          <a:effectLst/>
                        </a:rPr>
                        <a:t>3,250</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u="none" strike="noStrike" dirty="0">
                          <a:effectLst/>
                        </a:rPr>
                        <a:t>132%</a:t>
                      </a:r>
                      <a:endParaRPr lang="en-US" sz="11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100" b="1" u="none" strike="noStrike" dirty="0">
                          <a:effectLst/>
                        </a:rPr>
                        <a:t>ETSI</a:t>
                      </a:r>
                      <a:endParaRPr lang="en-US" sz="11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380284973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3008110"/>
              </p:ext>
            </p:extLst>
          </p:nvPr>
        </p:nvGraphicFramePr>
        <p:xfrm>
          <a:off x="4681133" y="2372136"/>
          <a:ext cx="4000500" cy="1809750"/>
        </p:xfrm>
        <a:graphic>
          <a:graphicData uri="http://schemas.openxmlformats.org/drawingml/2006/table">
            <a:tbl>
              <a:tblPr>
                <a:tableStyleId>{5C22544A-7EE6-4342-B048-85BDC9FD1C3A}</a:tableStyleId>
              </a:tblPr>
              <a:tblGrid>
                <a:gridCol w="368300">
                  <a:extLst>
                    <a:ext uri="{9D8B030D-6E8A-4147-A177-3AD203B41FA5}">
                      <a16:colId xmlns="" xmlns:a16="http://schemas.microsoft.com/office/drawing/2014/main" val="503403609"/>
                    </a:ext>
                  </a:extLst>
                </a:gridCol>
                <a:gridCol w="1270000">
                  <a:extLst>
                    <a:ext uri="{9D8B030D-6E8A-4147-A177-3AD203B41FA5}">
                      <a16:colId xmlns="" xmlns:a16="http://schemas.microsoft.com/office/drawing/2014/main" val="2795121712"/>
                    </a:ext>
                  </a:extLst>
                </a:gridCol>
                <a:gridCol w="977900">
                  <a:extLst>
                    <a:ext uri="{9D8B030D-6E8A-4147-A177-3AD203B41FA5}">
                      <a16:colId xmlns="" xmlns:a16="http://schemas.microsoft.com/office/drawing/2014/main" val="1281948405"/>
                    </a:ext>
                  </a:extLst>
                </a:gridCol>
                <a:gridCol w="647700">
                  <a:extLst>
                    <a:ext uri="{9D8B030D-6E8A-4147-A177-3AD203B41FA5}">
                      <a16:colId xmlns="" xmlns:a16="http://schemas.microsoft.com/office/drawing/2014/main" val="1846713794"/>
                    </a:ext>
                  </a:extLst>
                </a:gridCol>
                <a:gridCol w="736600">
                  <a:extLst>
                    <a:ext uri="{9D8B030D-6E8A-4147-A177-3AD203B41FA5}">
                      <a16:colId xmlns="" xmlns:a16="http://schemas.microsoft.com/office/drawing/2014/main" val="1203670401"/>
                    </a:ext>
                  </a:extLst>
                </a:gridCol>
              </a:tblGrid>
              <a:tr h="180975">
                <a:tc>
                  <a:txBody>
                    <a:bodyPr/>
                    <a:lstStyle/>
                    <a:p>
                      <a:pPr algn="ctr" fontAlgn="b"/>
                      <a:r>
                        <a:rPr lang="en-US" sz="1100" u="none" strike="noStrike" dirty="0">
                          <a:effectLst/>
                        </a:rPr>
                        <a:t>11</a:t>
                      </a:r>
                      <a:endParaRPr lang="en-US" sz="11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dirty="0">
                          <a:effectLst/>
                        </a:rPr>
                        <a:t>Mexico</a:t>
                      </a:r>
                      <a:endParaRPr lang="en-US" sz="11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100" u="none" strike="noStrike" dirty="0">
                          <a:effectLst/>
                        </a:rPr>
                        <a:t>2,844</a:t>
                      </a:r>
                      <a:endParaRPr lang="en-US" sz="11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u="none" strike="noStrike" dirty="0">
                          <a:effectLst/>
                        </a:rPr>
                        <a:t>137%</a:t>
                      </a:r>
                      <a:endParaRPr lang="en-US" sz="11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dirty="0">
                          <a:effectLst/>
                        </a:rPr>
                        <a:t>FCC</a:t>
                      </a:r>
                      <a:endParaRPr lang="en-US" sz="1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3907237103"/>
                  </a:ext>
                </a:extLst>
              </a:tr>
              <a:tr h="180975">
                <a:tc>
                  <a:txBody>
                    <a:bodyPr/>
                    <a:lstStyle/>
                    <a:p>
                      <a:pPr algn="ct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a:effectLst/>
                        </a:rPr>
                        <a:t>Italy</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US" sz="1100" u="none" strike="noStrike">
                          <a:effectLst/>
                        </a:rPr>
                        <a:t>2,519</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u="none" strike="noStrike">
                          <a:effectLst/>
                        </a:rPr>
                        <a:t>119%</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b="1" u="none" strike="noStrike" dirty="0">
                          <a:effectLst/>
                        </a:rPr>
                        <a:t>ETSI</a:t>
                      </a:r>
                      <a:endParaRPr lang="en-US" sz="11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3623592400"/>
                  </a:ext>
                </a:extLst>
              </a:tr>
              <a:tr h="180975">
                <a:tc>
                  <a:txBody>
                    <a:bodyPr/>
                    <a:lstStyle/>
                    <a:p>
                      <a:pPr algn="ct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dirty="0" smtClean="0">
                          <a:effectLst/>
                        </a:rPr>
                        <a:t>South </a:t>
                      </a:r>
                      <a:r>
                        <a:rPr lang="en-US" sz="1100" u="none" strike="noStrike" dirty="0">
                          <a:effectLst/>
                        </a:rPr>
                        <a:t>Korea</a:t>
                      </a:r>
                      <a:endParaRPr lang="en-US" sz="11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100" u="none" strike="noStrike">
                          <a:effectLst/>
                        </a:rPr>
                        <a:t>2,408</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u="none" strike="noStrike">
                          <a:effectLst/>
                        </a:rPr>
                        <a:t>142%</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1442829740"/>
                  </a:ext>
                </a:extLst>
              </a:tr>
              <a:tr h="180975">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a:effectLst/>
                        </a:rPr>
                        <a:t>Saudia Arabia</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US" sz="1100" u="none" strike="noStrike">
                          <a:effectLst/>
                        </a:rPr>
                        <a:t>2,124</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u="none" strike="noStrike">
                          <a:effectLst/>
                        </a:rPr>
                        <a:t>139%</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b="1" u="none" strike="noStrike" dirty="0">
                          <a:effectLst/>
                        </a:rPr>
                        <a:t>ETSI</a:t>
                      </a:r>
                      <a:endParaRPr lang="en-US" sz="11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3225592318"/>
                  </a:ext>
                </a:extLst>
              </a:tr>
              <a:tr h="180975">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a:effectLst/>
                        </a:rPr>
                        <a:t>Turkey</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US" sz="1100" u="none" strike="noStrike">
                          <a:effectLst/>
                        </a:rPr>
                        <a:t>2,043</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u="none" strike="noStrike">
                          <a:effectLst/>
                        </a:rPr>
                        <a:t>141%</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b="1" u="none" strike="noStrike" dirty="0">
                          <a:effectLst/>
                        </a:rPr>
                        <a:t>ETSI</a:t>
                      </a:r>
                      <a:endParaRPr lang="en-US" sz="11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2060955703"/>
                  </a:ext>
                </a:extLst>
              </a:tr>
              <a:tr h="180975">
                <a:tc>
                  <a:txBody>
                    <a:bodyPr/>
                    <a:lstStyle/>
                    <a:p>
                      <a:pPr algn="ct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a:effectLst/>
                        </a:rPr>
                        <a:t>Canada</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US" sz="1100" u="none" strike="noStrike">
                          <a:effectLst/>
                        </a:rPr>
                        <a:t>1,982</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u="none" strike="noStrike">
                          <a:effectLst/>
                        </a:rPr>
                        <a:t>129%</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dirty="0">
                          <a:effectLst/>
                        </a:rPr>
                        <a:t>FCC</a:t>
                      </a:r>
                      <a:endParaRPr lang="en-US" sz="1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3834573368"/>
                  </a:ext>
                </a:extLst>
              </a:tr>
              <a:tr h="180975">
                <a:tc>
                  <a:txBody>
                    <a:bodyPr/>
                    <a:lstStyle/>
                    <a:p>
                      <a:pPr algn="ct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dirty="0">
                          <a:effectLst/>
                        </a:rPr>
                        <a:t>Spain</a:t>
                      </a:r>
                      <a:endParaRPr lang="en-US" sz="1100" b="0" i="0" u="none" strike="noStrike" dirty="0">
                        <a:solidFill>
                          <a:srgbClr val="000000"/>
                        </a:solidFill>
                        <a:effectLst/>
                        <a:latin typeface="Calibri" panose="020F0502020204030204" pitchFamily="34" charset="0"/>
                      </a:endParaRPr>
                    </a:p>
                  </a:txBody>
                  <a:tcPr marL="4763" marR="4763" marT="4763" marB="0" anchor="b"/>
                </a:tc>
                <a:tc>
                  <a:txBody>
                    <a:bodyPr/>
                    <a:lstStyle/>
                    <a:p>
                      <a:pPr algn="r" fontAlgn="b"/>
                      <a:r>
                        <a:rPr lang="en-US" sz="1100" u="none" strike="noStrike">
                          <a:effectLst/>
                        </a:rPr>
                        <a:t>1,990</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u="none" strike="noStrike">
                          <a:effectLst/>
                        </a:rPr>
                        <a:t>130%</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b="1" u="none" strike="noStrike" dirty="0">
                          <a:effectLst/>
                        </a:rPr>
                        <a:t>ETSI</a:t>
                      </a:r>
                      <a:endParaRPr lang="en-US" sz="11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3764444040"/>
                  </a:ext>
                </a:extLst>
              </a:tr>
              <a:tr h="180975">
                <a:tc>
                  <a:txBody>
                    <a:bodyPr/>
                    <a:lstStyle/>
                    <a:p>
                      <a:pPr algn="ct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a:effectLst/>
                        </a:rPr>
                        <a:t>Nigeria</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US" sz="1100" u="none" strike="noStrike">
                          <a:effectLst/>
                        </a:rPr>
                        <a:t>1,525</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u="none" strike="noStrike">
                          <a:effectLst/>
                        </a:rPr>
                        <a:t>157%</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b="1" u="none" strike="noStrike" dirty="0">
                          <a:effectLst/>
                        </a:rPr>
                        <a:t>ETSI</a:t>
                      </a:r>
                      <a:endParaRPr lang="en-US" sz="11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2701482256"/>
                  </a:ext>
                </a:extLst>
              </a:tr>
              <a:tr h="180975">
                <a:tc>
                  <a:txBody>
                    <a:bodyPr/>
                    <a:lstStyle/>
                    <a:p>
                      <a:pPr algn="ct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a:effectLst/>
                        </a:rPr>
                        <a:t>Iran</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US" sz="1100" u="none" strike="noStrike">
                          <a:effectLst/>
                        </a:rPr>
                        <a:t>1,866</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u="none" strike="noStrike">
                          <a:effectLst/>
                        </a:rPr>
                        <a:t>146%</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b="1" u="none" strike="noStrike" dirty="0">
                          <a:effectLst/>
                        </a:rPr>
                        <a:t>ETSI</a:t>
                      </a:r>
                      <a:endParaRPr lang="en-US" sz="11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3452621541"/>
                  </a:ext>
                </a:extLst>
              </a:tr>
              <a:tr h="180975">
                <a:tc>
                  <a:txBody>
                    <a:bodyPr/>
                    <a:lstStyle/>
                    <a:p>
                      <a:pPr algn="ct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1100" u="none" strike="noStrike">
                          <a:effectLst/>
                        </a:rPr>
                        <a:t>Australia</a:t>
                      </a:r>
                      <a:endParaRPr lang="en-US" sz="1100" b="0" i="0" u="none" strike="noStrike">
                        <a:solidFill>
                          <a:srgbClr val="000000"/>
                        </a:solidFill>
                        <a:effectLst/>
                        <a:latin typeface="Calibri" panose="020F0502020204030204" pitchFamily="34" charset="0"/>
                      </a:endParaRPr>
                    </a:p>
                  </a:txBody>
                  <a:tcPr marL="4763" marR="4763" marT="4763" marB="0" anchor="b"/>
                </a:tc>
                <a:tc>
                  <a:txBody>
                    <a:bodyPr/>
                    <a:lstStyle/>
                    <a:p>
                      <a:pPr algn="r" fontAlgn="b"/>
                      <a:r>
                        <a:rPr lang="en-US" sz="1100" u="none" strike="noStrike" dirty="0">
                          <a:effectLst/>
                        </a:rPr>
                        <a:t>1,440</a:t>
                      </a:r>
                      <a:endParaRPr lang="en-US" sz="11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1100" u="none" strike="noStrike" dirty="0">
                          <a:effectLst/>
                        </a:rPr>
                        <a:t>137%</a:t>
                      </a:r>
                      <a:endParaRPr lang="en-US" sz="11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 xmlns:a16="http://schemas.microsoft.com/office/drawing/2014/main" val="2930732705"/>
                  </a:ext>
                </a:extLst>
              </a:tr>
            </a:tbl>
          </a:graphicData>
        </a:graphic>
      </p:graphicFrame>
      <p:sp>
        <p:nvSpPr>
          <p:cNvPr id="6" name="TextBox 5"/>
          <p:cNvSpPr txBox="1"/>
          <p:nvPr/>
        </p:nvSpPr>
        <p:spPr>
          <a:xfrm>
            <a:off x="1643846" y="4639112"/>
            <a:ext cx="4898266" cy="830997"/>
          </a:xfrm>
          <a:prstGeom prst="rect">
            <a:avLst/>
          </a:prstGeom>
          <a:noFill/>
        </p:spPr>
        <p:txBody>
          <a:bodyPr wrap="square" rtlCol="0">
            <a:spAutoFit/>
          </a:bodyPr>
          <a:lstStyle/>
          <a:p>
            <a:pPr algn="ctr"/>
            <a:r>
              <a:rPr lang="en-US" sz="1600" u="sng" dirty="0">
                <a:latin typeface="Arial" panose="020B0604020202020204" pitchFamily="34" charset="0"/>
                <a:cs typeface="Arial" panose="020B0604020202020204" pitchFamily="34" charset="0"/>
              </a:rPr>
              <a:t>5 GHz </a:t>
            </a:r>
            <a:r>
              <a:rPr lang="en-US" sz="1600" u="sng" dirty="0" smtClean="0">
                <a:latin typeface="Arial" panose="020B0604020202020204" pitchFamily="34" charset="0"/>
                <a:cs typeface="Arial" panose="020B0604020202020204" pitchFamily="34" charset="0"/>
              </a:rPr>
              <a:t>Regulations </a:t>
            </a:r>
            <a:r>
              <a:rPr lang="en-US" sz="1600" u="sng" dirty="0">
                <a:latin typeface="Arial" panose="020B0604020202020204" pitchFamily="34" charset="0"/>
                <a:cs typeface="Arial" panose="020B0604020202020204" pitchFamily="34" charset="0"/>
              </a:rPr>
              <a:t>in </a:t>
            </a:r>
            <a:r>
              <a:rPr lang="en-US" sz="1600" u="sng" dirty="0" smtClean="0">
                <a:latin typeface="Arial" panose="020B0604020202020204" pitchFamily="34" charset="0"/>
                <a:cs typeface="Arial" panose="020B0604020202020204" pitchFamily="34" charset="0"/>
              </a:rPr>
              <a:t>2020 based on:</a:t>
            </a:r>
            <a:endParaRPr lang="en-US" sz="1600" u="sng" dirty="0">
              <a:latin typeface="Arial" panose="020B0604020202020204" pitchFamily="34" charset="0"/>
              <a:cs typeface="Arial" panose="020B0604020202020204" pitchFamily="34" charset="0"/>
            </a:endParaRPr>
          </a:p>
          <a:p>
            <a:pPr algn="ctr"/>
            <a:r>
              <a:rPr lang="en-US" sz="1600" dirty="0" smtClean="0">
                <a:latin typeface="Arial" panose="020B0604020202020204" pitchFamily="34" charset="0"/>
                <a:cs typeface="Arial" panose="020B0604020202020204" pitchFamily="34" charset="0"/>
              </a:rPr>
              <a:t>ETSI Rules </a:t>
            </a:r>
            <a:r>
              <a:rPr lang="en-US" sz="1600" dirty="0">
                <a:latin typeface="Arial" panose="020B0604020202020204" pitchFamily="34" charset="0"/>
                <a:cs typeface="Arial" panose="020B0604020202020204" pitchFamily="34" charset="0"/>
              </a:rPr>
              <a:t>$55,908B</a:t>
            </a:r>
          </a:p>
          <a:p>
            <a:pPr algn="ctr"/>
            <a:r>
              <a:rPr lang="en-US" sz="1600" dirty="0" smtClean="0">
                <a:latin typeface="Arial" panose="020B0604020202020204" pitchFamily="34" charset="0"/>
                <a:cs typeface="Arial" panose="020B0604020202020204" pitchFamily="34" charset="0"/>
              </a:rPr>
              <a:t>FCC Rules </a:t>
            </a:r>
            <a:r>
              <a:rPr lang="en-US" sz="1600" dirty="0">
                <a:latin typeface="Arial" panose="020B0604020202020204" pitchFamily="34" charset="0"/>
                <a:cs typeface="Arial" panose="020B0604020202020204" pitchFamily="34" charset="0"/>
              </a:rPr>
              <a:t>$30,947B</a:t>
            </a:r>
          </a:p>
        </p:txBody>
      </p:sp>
      <p:sp>
        <p:nvSpPr>
          <p:cNvPr id="7" name="TextBox 6"/>
          <p:cNvSpPr txBox="1"/>
          <p:nvPr/>
        </p:nvSpPr>
        <p:spPr>
          <a:xfrm>
            <a:off x="841420" y="5642246"/>
            <a:ext cx="6233375" cy="461665"/>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*IMF Projected </a:t>
            </a:r>
            <a:r>
              <a:rPr lang="en-US" sz="1200" dirty="0">
                <a:latin typeface="Arial" panose="020B0604020202020204" pitchFamily="34" charset="0"/>
                <a:cs typeface="Arial" panose="020B0604020202020204" pitchFamily="34" charset="0"/>
              </a:rPr>
              <a:t>- </a:t>
            </a:r>
            <a:r>
              <a:rPr lang="en-US" sz="1200" u="sng" dirty="0"/>
              <a:t>http://www.imf.org/external/pubs/ft/weo/2015/02/weodata/index.aspx</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58524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ETSI vs FCC</a:t>
            </a:r>
            <a:endParaRPr lang="en-US" dirty="0"/>
          </a:p>
        </p:txBody>
      </p:sp>
      <p:graphicFrame>
        <p:nvGraphicFramePr>
          <p:cNvPr id="12" name="Content Placeholder 11"/>
          <p:cNvGraphicFramePr>
            <a:graphicFrameLocks noGrp="1"/>
          </p:cNvGraphicFramePr>
          <p:nvPr>
            <p:ph idx="1"/>
            <p:extLst/>
          </p:nvPr>
        </p:nvGraphicFramePr>
        <p:xfrm>
          <a:off x="513567" y="1902355"/>
          <a:ext cx="8229600" cy="35946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7689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Spectrum Crunch Is Coming</a:t>
            </a:r>
            <a:endParaRPr lang="en-US" dirty="0"/>
          </a:p>
        </p:txBody>
      </p:sp>
      <p:sp>
        <p:nvSpPr>
          <p:cNvPr id="3" name="Content Placeholder 2"/>
          <p:cNvSpPr>
            <a:spLocks noGrp="1"/>
          </p:cNvSpPr>
          <p:nvPr>
            <p:ph idx="1"/>
          </p:nvPr>
        </p:nvSpPr>
        <p:spPr>
          <a:xfrm>
            <a:off x="501041" y="1777332"/>
            <a:ext cx="8229600" cy="3814088"/>
          </a:xfrm>
        </p:spPr>
        <p:txBody>
          <a:bodyPr/>
          <a:lstStyle/>
          <a:p>
            <a:r>
              <a:rPr lang="en-US" dirty="0"/>
              <a:t>Regulators worldwide know that with spectrum being a finite resource, changes are needed to support the future</a:t>
            </a:r>
          </a:p>
          <a:p>
            <a:pPr lvl="1"/>
            <a:r>
              <a:rPr lang="en-US" sz="1400" dirty="0"/>
              <a:t>Interference cause by devices “listening outside their band” is no longer acceptable</a:t>
            </a:r>
          </a:p>
          <a:p>
            <a:pPr lvl="2"/>
            <a:r>
              <a:rPr lang="en-US" sz="1200" dirty="0" err="1"/>
              <a:t>Ofcom</a:t>
            </a:r>
            <a:r>
              <a:rPr lang="en-US" sz="1200" dirty="0"/>
              <a:t> test in 2014 showed that band 40 LTE was interfering with low-cost Wi-Fi in 2.4 GHz</a:t>
            </a:r>
          </a:p>
          <a:p>
            <a:pPr lvl="2"/>
            <a:r>
              <a:rPr lang="en-US" sz="1200" dirty="0"/>
              <a:t>In spite of sharp LTE TX filters, poor Wi-Fi RX filtering created an interference condition</a:t>
            </a:r>
          </a:p>
          <a:p>
            <a:pPr lvl="1"/>
            <a:r>
              <a:rPr lang="en-US" sz="1400" dirty="0"/>
              <a:t>Spectrum efficiency will soon become a critical factor</a:t>
            </a:r>
          </a:p>
          <a:p>
            <a:pPr lvl="1"/>
            <a:r>
              <a:rPr lang="en-US" sz="1400" dirty="0"/>
              <a:t>Low-cost consumer grade device makers will not meet the grade</a:t>
            </a:r>
          </a:p>
          <a:p>
            <a:r>
              <a:rPr lang="en-US" dirty="0"/>
              <a:t>Carrier profits are falling, and Wi-Fi is a cause</a:t>
            </a:r>
          </a:p>
          <a:p>
            <a:pPr lvl="1"/>
            <a:r>
              <a:rPr lang="en-US" sz="1400" dirty="0"/>
              <a:t>The vast majority of mobile data is over Wi-Fi</a:t>
            </a:r>
          </a:p>
          <a:p>
            <a:pPr lvl="1"/>
            <a:r>
              <a:rPr lang="en-US" sz="1400" dirty="0"/>
              <a:t>Controlling the full wireless ecosystem is their goal; metering and billing end-to-end is in their plans</a:t>
            </a:r>
          </a:p>
          <a:p>
            <a:pPr lvl="1"/>
            <a:r>
              <a:rPr lang="en-US" sz="1400" dirty="0"/>
              <a:t>They send their hordes to standards meeting to ensure this future; Wi-Fi industry is not up to this challenge</a:t>
            </a:r>
          </a:p>
          <a:p>
            <a:r>
              <a:rPr lang="en-US" dirty="0"/>
              <a:t>Wi-Fi future is in doubt</a:t>
            </a:r>
          </a:p>
          <a:p>
            <a:pPr lvl="1"/>
            <a:r>
              <a:rPr lang="en-US" sz="1400" dirty="0"/>
              <a:t>3GPP wants available spectrum denoted as IMT-2020, where Wi-Fi will not be allowed access</a:t>
            </a:r>
          </a:p>
        </p:txBody>
      </p:sp>
    </p:spTree>
    <p:extLst>
      <p:ext uri="{BB962C8B-B14F-4D97-AF65-F5344CB8AC3E}">
        <p14:creationId xmlns:p14="http://schemas.microsoft.com/office/powerpoint/2010/main" val="951916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EEE-SA_PowerPoint_Template">
  <a:themeElements>
    <a:clrScheme name="IEEE">
      <a:dk1>
        <a:srgbClr val="000000"/>
      </a:dk1>
      <a:lt1>
        <a:srgbClr val="FFFFFF"/>
      </a:lt1>
      <a:dk2>
        <a:srgbClr val="A6B4AC"/>
      </a:dk2>
      <a:lt2>
        <a:srgbClr val="6E8076"/>
      </a:lt2>
      <a:accent1>
        <a:srgbClr val="0066A1"/>
      </a:accent1>
      <a:accent2>
        <a:srgbClr val="009FDA"/>
      </a:accent2>
      <a:accent3>
        <a:srgbClr val="CC1239"/>
      </a:accent3>
      <a:accent4>
        <a:srgbClr val="FDC82F"/>
      </a:accent4>
      <a:accent5>
        <a:srgbClr val="E37222"/>
      </a:accent5>
      <a:accent6>
        <a:srgbClr val="69BE28"/>
      </a:accent6>
      <a:hlink>
        <a:srgbClr val="008542"/>
      </a:hlink>
      <a:folHlink>
        <a:srgbClr val="6B1F7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solidFill>
          <a:schemeClr val="accent1"/>
        </a:solidFill>
        <a:ln w="12700" cap="flat" cmpd="sng" algn="ctr">
          <a:solidFill>
            <a:schemeClr val="tx2"/>
          </a:solidFill>
          <a:prstDash val="solid"/>
          <a:round/>
          <a:headEnd type="none" w="med" len="med"/>
          <a:tailEnd type="none" w="med" len="med"/>
        </a:ln>
        <a:effectLst/>
      </a:spPr>
      <a:bodyPr/>
      <a:lstStyle/>
    </a:lnDef>
    <a:txDef>
      <a:spPr>
        <a:noFill/>
      </a:spPr>
      <a:bodyPr wrap="none" rtlCol="0">
        <a:spAutoFit/>
      </a:bodyPr>
      <a:lstStyle>
        <a:defPPr algn="l">
          <a:defRPr sz="1600" dirty="0" smtClean="0"/>
        </a:defPPr>
      </a:lstStyle>
    </a:tx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IEEE-SA_PowerPoint_Template2007 (1)</Template>
  <TotalTime>12665</TotalTime>
  <Words>2424</Words>
  <Application>Microsoft Office PowerPoint</Application>
  <PresentationFormat>On-screen Show (4:3)</PresentationFormat>
  <Paragraphs>347</Paragraphs>
  <Slides>30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微软雅黑</vt:lpstr>
      <vt:lpstr>ＭＳ Ｐゴシック</vt:lpstr>
      <vt:lpstr>Arial</vt:lpstr>
      <vt:lpstr>Calibri</vt:lpstr>
      <vt:lpstr>Geneva</vt:lpstr>
      <vt:lpstr>Myriad Pro</vt:lpstr>
      <vt:lpstr>Verdana</vt:lpstr>
      <vt:lpstr>Wingdings 2</vt:lpstr>
      <vt:lpstr>IEEE-SA_PowerPoint_Template</vt:lpstr>
      <vt:lpstr>IEEE 802.18 Tutorial</vt:lpstr>
      <vt:lpstr>Agenda</vt:lpstr>
      <vt:lpstr>IEEE 802.18 - The Radio Regulatory Technical Advisory Group</vt:lpstr>
      <vt:lpstr>History</vt:lpstr>
      <vt:lpstr>Charter for the Radio Regulatory TAG Approved during Formation</vt:lpstr>
      <vt:lpstr>Regulatory</vt:lpstr>
      <vt:lpstr>ETSI-based Rules Dominate World Economies</vt:lpstr>
      <vt:lpstr>ETSI vs FCC</vt:lpstr>
      <vt:lpstr>The Spectrum Crunch Is Coming</vt:lpstr>
      <vt:lpstr>Global Radio Regulators</vt:lpstr>
      <vt:lpstr>ITU-R Recommendations</vt:lpstr>
      <vt:lpstr>World Radio Conferences</vt:lpstr>
      <vt:lpstr>WRC-15 Findings re the 5 GHz Bands for WRC-19</vt:lpstr>
      <vt:lpstr>WRC-15 Findings re the 5 GHz Bands for WRC-19</vt:lpstr>
      <vt:lpstr>EU Environment for Radio Equipment &amp; Spectrum </vt:lpstr>
      <vt:lpstr>EMEA</vt:lpstr>
      <vt:lpstr>EMEA - EU – ECC and ETSI</vt:lpstr>
      <vt:lpstr>5 GHz Spectrum in the EU</vt:lpstr>
      <vt:lpstr>European Mandate for 5 GHz WAS/RLAN Spectrum</vt:lpstr>
      <vt:lpstr>The New Radio Equipment Directive (RED)</vt:lpstr>
      <vt:lpstr>EMEA - Others</vt:lpstr>
      <vt:lpstr>Americas – FCC and CITEL</vt:lpstr>
      <vt:lpstr>Americas - FCC</vt:lpstr>
      <vt:lpstr>The US Frequency Chart</vt:lpstr>
      <vt:lpstr>5 GHz Spectrum in the US</vt:lpstr>
      <vt:lpstr>APAC</vt:lpstr>
      <vt:lpstr>The Unlicensed / License-exempt Bands</vt:lpstr>
      <vt:lpstr>Other Unlicensed and IoT</vt:lpstr>
      <vt:lpstr>Looking to the Future</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Cover Page</dc:title>
  <dc:creator>Microsoft Office User</dc:creator>
  <cp:lastModifiedBy>Kennedy, Rich</cp:lastModifiedBy>
  <cp:revision>60</cp:revision>
  <dcterms:created xsi:type="dcterms:W3CDTF">2016-11-01T13:03:32Z</dcterms:created>
  <dcterms:modified xsi:type="dcterms:W3CDTF">2017-07-06T07:56:36Z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FolderId">
    <vt:lpwstr/>
  </property>
  <property fmtid="{D5CDD505-2E9C-101B-9397-08002B2CF9AE}" pid="3" name="Offisync_SaveTime">
    <vt:lpwstr/>
  </property>
  <property fmtid="{D5CDD505-2E9C-101B-9397-08002B2CF9AE}" pid="4" name="Offisync_IsSaved">
    <vt:lpwstr>False</vt:lpwstr>
  </property>
  <property fmtid="{D5CDD505-2E9C-101B-9397-08002B2CF9AE}" pid="5" name="Offisync_UniqueId">
    <vt:lpwstr>327384;22965250</vt:lpwstr>
  </property>
  <property fmtid="{D5CDD505-2E9C-101B-9397-08002B2CF9AE}" pid="6" name="CentralDesktop_MDAdded">
    <vt:lpwstr>True</vt:lpwstr>
  </property>
  <property fmtid="{D5CDD505-2E9C-101B-9397-08002B2CF9AE}" pid="7" name="Offisync_FileTitle">
    <vt:lpwstr/>
  </property>
  <property fmtid="{D5CDD505-2E9C-101B-9397-08002B2CF9AE}" pid="8" name="Offisync_UpdateToken">
    <vt:lpwstr>2013-03-29T12:25:12-0400</vt:lpwstr>
  </property>
  <property fmtid="{D5CDD505-2E9C-101B-9397-08002B2CF9AE}" pid="9" name="Offisync_ProviderName">
    <vt:lpwstr>Central Desktop</vt:lpwstr>
  </property>
</Properties>
</file>