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9" r:id="rId4"/>
    <p:sldId id="290" r:id="rId5"/>
    <p:sldId id="299" r:id="rId6"/>
    <p:sldId id="297" r:id="rId7"/>
    <p:sldId id="298" r:id="rId8"/>
    <p:sldId id="300" r:id="rId9"/>
    <p:sldId id="301" r:id="rId10"/>
    <p:sldId id="302" r:id="rId11"/>
    <p:sldId id="303" r:id="rId12"/>
    <p:sldId id="304" r:id="rId13"/>
    <p:sldId id="30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802.18-17/0111r0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 </a:t>
            </a:r>
            <a:r>
              <a:rPr lang="en-US" sz="2800" dirty="0" smtClean="0">
                <a:latin typeface="Times New Roman" charset="0"/>
              </a:rPr>
              <a:t>FCC Mid-band Spectrum NOI</a:t>
            </a:r>
            <a:br>
              <a:rPr lang="en-US" sz="2800" dirty="0" smtClean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Response Outline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2017-08-24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Data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</a:t>
            </a:r>
            <a:r>
              <a:rPr lang="en-US" dirty="0"/>
              <a:t>order to guarantee protection for incumbents, it is essential that the FCC ULS database be scrubbed to ensure all entries are correct and current</a:t>
            </a:r>
          </a:p>
          <a:p>
            <a:pPr lvl="1"/>
            <a:r>
              <a:rPr lang="en-US" dirty="0"/>
              <a:t>Higher Ground has done an exhaustive study of the ULS database, and could be employed in assisting the FCC with this task</a:t>
            </a:r>
          </a:p>
          <a:p>
            <a:pPr lvl="1"/>
            <a:r>
              <a:rPr lang="en-US" dirty="0"/>
              <a:t>Licensees could be asked to indicate intent to continue use, and present a timeline for any phase out plan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FCC should also check that the number and location of FSS ground stations is correct and current</a:t>
            </a:r>
          </a:p>
          <a:p>
            <a:pPr lvl="1"/>
            <a:r>
              <a:rPr lang="en-US" dirty="0"/>
              <a:t>Licensees could be asked to indicate intent to continue use, and present a timeline for any phase out plan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97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Global harmonization: The FCC should support efforts to globalize these rules</a:t>
            </a:r>
          </a:p>
          <a:p>
            <a:pPr lvl="0"/>
            <a:r>
              <a:rPr lang="en-US" dirty="0"/>
              <a:t>Urgency: We are specifically avoiding Federal spectrum sharing at this time due to the urgency of the need for additional unlicensed spectrum</a:t>
            </a:r>
          </a:p>
          <a:p>
            <a:pPr lvl="1"/>
            <a:r>
              <a:rPr lang="en-US" dirty="0"/>
              <a:t>Sharing with Federal users will take more time than with non-Federal</a:t>
            </a:r>
          </a:p>
          <a:p>
            <a:pPr lvl="1"/>
            <a:r>
              <a:rPr lang="en-US" dirty="0"/>
              <a:t>Two separate spectrum needs studies show serious impairment of expected Wi-Fi connections within the next three years without a spectrum add, affecting consumers and businesses that rely on Wi-Fi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dirty="0"/>
              <a:t>This </a:t>
            </a:r>
            <a:r>
              <a:rPr lang="en-GB" dirty="0" smtClean="0"/>
              <a:t>is the outline for an IEEE 802 response to the FCC Mid-band Spectrum NOI, FCC 17-104. </a:t>
            </a:r>
            <a:r>
              <a:rPr lang="en-GB" dirty="0" smtClean="0"/>
              <a:t>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Two independent Spectrum Needs Studies show that unlicensed spectrum congestion will become a serious impediment to growth of Wi-Fi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IEEE 802.11ax will need more than is available today if it is to live up to its promise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5 GHz band opening of 775 MHz of contiguous spectrum has been the plan since the last addition of unlicensed spectrum in 2003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NTIA has permanently blocked 120 MHz in the middle of the band (5350-5470 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Sharing with DSRC in 5850–5925 MHz is still under study after four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Opening 6 GHz band for unlicensed sharing is the object of an FCC proceeding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Unlicensed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The 2.4 GHz </a:t>
            </a:r>
            <a:r>
              <a:rPr lang="en-US" sz="2000" dirty="0" smtClean="0"/>
              <a:t>band </a:t>
            </a:r>
            <a:r>
              <a:rPr lang="en-US" sz="2000" dirty="0" smtClean="0"/>
              <a:t>basically has three 20 MHz channels</a:t>
            </a:r>
          </a:p>
          <a:p>
            <a:r>
              <a:rPr lang="en-US" sz="2000" dirty="0" smtClean="0"/>
              <a:t>The 5 GHz band has only five 80 MHz channels</a:t>
            </a:r>
          </a:p>
          <a:p>
            <a:pPr lvl="1"/>
            <a:r>
              <a:rPr lang="en-US" sz="1800" dirty="0" smtClean="0"/>
              <a:t>5350-5470 MHz (U-NII-2b) has been taken off the table</a:t>
            </a:r>
          </a:p>
          <a:p>
            <a:pPr lvl="1"/>
            <a:r>
              <a:rPr lang="en-US" sz="1800" dirty="0" smtClean="0"/>
              <a:t>5859-5925 MHz (U-NII-4) which would be shared with ITS, still uncertain</a:t>
            </a:r>
          </a:p>
          <a:p>
            <a:pPr lvl="1"/>
            <a:r>
              <a:rPr lang="en-US" sz="1800" dirty="0" smtClean="0"/>
              <a:t>New radars could block parts of 5250-5350 MHz and 5470-5725 MHz</a:t>
            </a:r>
          </a:p>
          <a:p>
            <a:r>
              <a:rPr lang="en-US" sz="2000" dirty="0" smtClean="0"/>
              <a:t>The promise of </a:t>
            </a:r>
            <a:r>
              <a:rPr lang="en-US" sz="2000" dirty="0" smtClean="0"/>
              <a:t>775 </a:t>
            </a:r>
            <a:r>
              <a:rPr lang="en-US" sz="2000" dirty="0" smtClean="0"/>
              <a:t>MHz of </a:t>
            </a:r>
            <a:r>
              <a:rPr lang="en-US" sz="2000" dirty="0" smtClean="0"/>
              <a:t>contiguous unlicensed </a:t>
            </a:r>
            <a:r>
              <a:rPr lang="en-US" sz="2000" dirty="0" smtClean="0"/>
              <a:t>spectrum </a:t>
            </a:r>
            <a:r>
              <a:rPr lang="en-US" sz="2000" dirty="0" smtClean="0"/>
              <a:t>in 5 GHz band now </a:t>
            </a:r>
            <a:r>
              <a:rPr lang="en-US" sz="2000" dirty="0" smtClean="0"/>
              <a:t>is unachievable in the US</a:t>
            </a:r>
          </a:p>
          <a:p>
            <a:pPr lvl="1"/>
            <a:r>
              <a:rPr lang="en-US" sz="1800" dirty="0" smtClean="0"/>
              <a:t>The situation in the EU is the same, and could be worse</a:t>
            </a:r>
          </a:p>
          <a:p>
            <a:r>
              <a:rPr lang="en-US" sz="2000" dirty="0" smtClean="0"/>
              <a:t>The value of 802.11ax could be severely limited by a lack of 80 and 160 MHz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6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93565" cy="356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&quot;No&quot; Symbol 7"/>
          <p:cNvSpPr/>
          <p:nvPr/>
        </p:nvSpPr>
        <p:spPr>
          <a:xfrm>
            <a:off x="3352800" y="3581400"/>
            <a:ext cx="914162" cy="914400"/>
          </a:xfrm>
          <a:prstGeom prst="noSmoking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3352800"/>
            <a:ext cx="8254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?</a:t>
            </a:r>
            <a:endParaRPr lang="en-US" sz="8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6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>
            <a:off x="38521" y="2590800"/>
            <a:ext cx="8953079" cy="2888625"/>
            <a:chOff x="54079" y="3400301"/>
            <a:chExt cx="12045409" cy="2888625"/>
          </a:xfrm>
        </p:grpSpPr>
        <p:grpSp>
          <p:nvGrpSpPr>
            <p:cNvPr id="149" name="Group 148"/>
            <p:cNvGrpSpPr/>
            <p:nvPr/>
          </p:nvGrpSpPr>
          <p:grpSpPr>
            <a:xfrm>
              <a:off x="54079" y="3400301"/>
              <a:ext cx="11661567" cy="2879825"/>
              <a:chOff x="20213" y="3400301"/>
              <a:chExt cx="11661567" cy="2879825"/>
            </a:xfrm>
          </p:grpSpPr>
          <p:sp>
            <p:nvSpPr>
              <p:cNvPr id="152" name="Trapezoid 151"/>
              <p:cNvSpPr/>
              <p:nvPr/>
            </p:nvSpPr>
            <p:spPr bwMode="auto">
              <a:xfrm>
                <a:off x="1355492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	</a:t>
                </a:r>
                <a:endParaRPr lang="en-US" sz="1200" b="1" dirty="0"/>
              </a:p>
            </p:txBody>
          </p:sp>
          <p:sp>
            <p:nvSpPr>
              <p:cNvPr id="153" name="Trapezoid 152"/>
              <p:cNvSpPr/>
              <p:nvPr/>
            </p:nvSpPr>
            <p:spPr bwMode="auto">
              <a:xfrm>
                <a:off x="171245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4" name="Trapezoid 153"/>
              <p:cNvSpPr/>
              <p:nvPr/>
            </p:nvSpPr>
            <p:spPr bwMode="auto">
              <a:xfrm>
                <a:off x="2078049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5" name="Trapezoid 154"/>
              <p:cNvSpPr/>
              <p:nvPr/>
            </p:nvSpPr>
            <p:spPr bwMode="auto">
              <a:xfrm>
                <a:off x="2788680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6" name="Trapezoid 155"/>
              <p:cNvSpPr/>
              <p:nvPr/>
            </p:nvSpPr>
            <p:spPr bwMode="auto">
              <a:xfrm>
                <a:off x="5173093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7" name="Trapezoid 156"/>
              <p:cNvSpPr/>
              <p:nvPr/>
            </p:nvSpPr>
            <p:spPr bwMode="auto">
              <a:xfrm>
                <a:off x="5538685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8" name="Trapezoid 157"/>
              <p:cNvSpPr/>
              <p:nvPr/>
            </p:nvSpPr>
            <p:spPr bwMode="auto">
              <a:xfrm>
                <a:off x="6249316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59" name="Trapezoid 158"/>
              <p:cNvSpPr/>
              <p:nvPr/>
            </p:nvSpPr>
            <p:spPr bwMode="auto">
              <a:xfrm>
                <a:off x="695994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0" name="Trapezoid 159"/>
              <p:cNvSpPr/>
              <p:nvPr/>
            </p:nvSpPr>
            <p:spPr bwMode="auto">
              <a:xfrm>
                <a:off x="728891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1" name="Trapezoid 160"/>
              <p:cNvSpPr/>
              <p:nvPr/>
            </p:nvSpPr>
            <p:spPr bwMode="auto">
              <a:xfrm>
                <a:off x="1355491" y="492453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2" name="Trapezoid 161"/>
              <p:cNvSpPr/>
              <p:nvPr/>
            </p:nvSpPr>
            <p:spPr bwMode="auto">
              <a:xfrm>
                <a:off x="2060796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3" name="Trapezoid 162"/>
              <p:cNvSpPr/>
              <p:nvPr/>
            </p:nvSpPr>
            <p:spPr bwMode="auto">
              <a:xfrm>
                <a:off x="4146598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4" name="Trapezoid 163"/>
              <p:cNvSpPr/>
              <p:nvPr/>
            </p:nvSpPr>
            <p:spPr bwMode="auto">
              <a:xfrm>
                <a:off x="4843277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5" name="Trapezoid 164"/>
              <p:cNvSpPr/>
              <p:nvPr/>
            </p:nvSpPr>
            <p:spPr bwMode="auto">
              <a:xfrm>
                <a:off x="7628631" y="470705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6" name="Trapezoid 165"/>
              <p:cNvSpPr/>
              <p:nvPr/>
            </p:nvSpPr>
            <p:spPr bwMode="auto">
              <a:xfrm>
                <a:off x="5555090" y="492453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67" name="Trapezoid 166"/>
              <p:cNvSpPr/>
              <p:nvPr/>
            </p:nvSpPr>
            <p:spPr bwMode="auto">
              <a:xfrm>
                <a:off x="4129346" y="5173777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68" name="Trapezoid 167"/>
              <p:cNvSpPr/>
              <p:nvPr/>
            </p:nvSpPr>
            <p:spPr bwMode="auto">
              <a:xfrm>
                <a:off x="3454064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69" name="Trapezoid 168"/>
              <p:cNvSpPr/>
              <p:nvPr/>
            </p:nvSpPr>
            <p:spPr bwMode="auto">
              <a:xfrm>
                <a:off x="3793777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0" name="Trapezoid 169"/>
              <p:cNvSpPr/>
              <p:nvPr/>
            </p:nvSpPr>
            <p:spPr bwMode="auto">
              <a:xfrm>
                <a:off x="4469905" y="4715677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1" name="Trapezoid 170"/>
              <p:cNvSpPr/>
              <p:nvPr/>
            </p:nvSpPr>
            <p:spPr bwMode="auto">
              <a:xfrm>
                <a:off x="4835495" y="470705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72" name="Trapezoid 171"/>
              <p:cNvSpPr/>
              <p:nvPr/>
            </p:nvSpPr>
            <p:spPr bwMode="auto">
              <a:xfrm>
                <a:off x="2755357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73" name="Trapezoid 172"/>
              <p:cNvSpPr/>
              <p:nvPr/>
            </p:nvSpPr>
            <p:spPr bwMode="auto">
              <a:xfrm>
                <a:off x="3434784" y="4924539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74" name="Trapezoid 173"/>
              <p:cNvSpPr/>
              <p:nvPr/>
            </p:nvSpPr>
            <p:spPr bwMode="auto">
              <a:xfrm>
                <a:off x="2738106" y="5182403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5" name="TextBox 266"/>
              <p:cNvSpPr txBox="1">
                <a:spLocks noChangeArrowheads="1"/>
              </p:cNvSpPr>
              <p:nvPr/>
            </p:nvSpPr>
            <p:spPr bwMode="auto">
              <a:xfrm>
                <a:off x="994221" y="5749990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5925 MHz</a:t>
                </a:r>
                <a:endParaRPr lang="en-US" sz="1600" baseline="-25000" dirty="0"/>
              </a:p>
            </p:txBody>
          </p:sp>
          <p:sp>
            <p:nvSpPr>
              <p:cNvPr id="176" name="Trapezoid 175"/>
              <p:cNvSpPr/>
              <p:nvPr/>
            </p:nvSpPr>
            <p:spPr bwMode="auto">
              <a:xfrm>
                <a:off x="5534219" y="517377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7" name="Trapezoid 176"/>
              <p:cNvSpPr/>
              <p:nvPr/>
            </p:nvSpPr>
            <p:spPr bwMode="auto">
              <a:xfrm>
                <a:off x="1355491" y="517377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8" name="Trapezoid 177"/>
              <p:cNvSpPr/>
              <p:nvPr/>
            </p:nvSpPr>
            <p:spPr bwMode="auto">
              <a:xfrm>
                <a:off x="6938919" y="5167316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179" name="Trapezoid 178"/>
              <p:cNvSpPr/>
              <p:nvPr/>
            </p:nvSpPr>
            <p:spPr bwMode="auto">
              <a:xfrm>
                <a:off x="6242649" y="4928120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0" name="Trapezoid 179"/>
              <p:cNvSpPr/>
              <p:nvPr/>
            </p:nvSpPr>
            <p:spPr bwMode="auto">
              <a:xfrm>
                <a:off x="7624719" y="4936492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1" name="Trapezoid 180"/>
              <p:cNvSpPr/>
              <p:nvPr/>
            </p:nvSpPr>
            <p:spPr bwMode="auto">
              <a:xfrm>
                <a:off x="6935121" y="4931446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182" name="Trapezoid 181"/>
              <p:cNvSpPr/>
              <p:nvPr/>
            </p:nvSpPr>
            <p:spPr bwMode="auto">
              <a:xfrm>
                <a:off x="2434147" y="4704415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3" name="Trapezoid 182"/>
              <p:cNvSpPr/>
              <p:nvPr/>
            </p:nvSpPr>
            <p:spPr bwMode="auto">
              <a:xfrm>
                <a:off x="3122615" y="4712809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4" name="Trapezoid 183"/>
              <p:cNvSpPr/>
              <p:nvPr/>
            </p:nvSpPr>
            <p:spPr bwMode="auto">
              <a:xfrm>
                <a:off x="4138777" y="4712809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5" name="Trapezoid 184"/>
              <p:cNvSpPr/>
              <p:nvPr/>
            </p:nvSpPr>
            <p:spPr bwMode="auto">
              <a:xfrm>
                <a:off x="5897994" y="4706482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6" name="Trapezoid 185"/>
              <p:cNvSpPr/>
              <p:nvPr/>
            </p:nvSpPr>
            <p:spPr bwMode="auto">
              <a:xfrm>
                <a:off x="6600426" y="470418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7" name="Trapezoid 186"/>
              <p:cNvSpPr/>
              <p:nvPr/>
            </p:nvSpPr>
            <p:spPr bwMode="auto">
              <a:xfrm>
                <a:off x="7966977" y="470418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188" name="Trapezoid 187"/>
              <p:cNvSpPr/>
              <p:nvPr/>
            </p:nvSpPr>
            <p:spPr bwMode="auto">
              <a:xfrm>
                <a:off x="1348038" y="4508823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89" name="Trapezoid 188"/>
              <p:cNvSpPr/>
              <p:nvPr/>
            </p:nvSpPr>
            <p:spPr bwMode="auto">
              <a:xfrm>
                <a:off x="1517893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0" name="Trapezoid 189"/>
              <p:cNvSpPr/>
              <p:nvPr/>
            </p:nvSpPr>
            <p:spPr bwMode="auto">
              <a:xfrm>
                <a:off x="1868897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1" name="Trapezoid 190"/>
              <p:cNvSpPr/>
              <p:nvPr/>
            </p:nvSpPr>
            <p:spPr bwMode="auto">
              <a:xfrm>
                <a:off x="2047379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2" name="Trapezoid 191"/>
              <p:cNvSpPr/>
              <p:nvPr/>
            </p:nvSpPr>
            <p:spPr bwMode="auto">
              <a:xfrm>
                <a:off x="2234488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3" name="Trapezoid 192"/>
              <p:cNvSpPr/>
              <p:nvPr/>
            </p:nvSpPr>
            <p:spPr bwMode="auto">
              <a:xfrm>
                <a:off x="2421596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4" name="Trapezoid 193"/>
              <p:cNvSpPr/>
              <p:nvPr/>
            </p:nvSpPr>
            <p:spPr bwMode="auto">
              <a:xfrm>
                <a:off x="2591454" y="450882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5" name="Trapezoid 194"/>
              <p:cNvSpPr/>
              <p:nvPr/>
            </p:nvSpPr>
            <p:spPr bwMode="auto">
              <a:xfrm>
                <a:off x="1695620" y="4505448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6" name="Trapezoid 195"/>
              <p:cNvSpPr/>
              <p:nvPr/>
            </p:nvSpPr>
            <p:spPr bwMode="auto">
              <a:xfrm>
                <a:off x="2778561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7" name="Trapezoid 196"/>
              <p:cNvSpPr/>
              <p:nvPr/>
            </p:nvSpPr>
            <p:spPr bwMode="auto">
              <a:xfrm>
                <a:off x="2948416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198" name="Trapezoid 197"/>
              <p:cNvSpPr/>
              <p:nvPr/>
            </p:nvSpPr>
            <p:spPr bwMode="auto">
              <a:xfrm>
                <a:off x="3299420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199" name="Trapezoid 198"/>
              <p:cNvSpPr/>
              <p:nvPr/>
            </p:nvSpPr>
            <p:spPr bwMode="auto">
              <a:xfrm>
                <a:off x="3460650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0" name="Trapezoid 199"/>
              <p:cNvSpPr/>
              <p:nvPr/>
            </p:nvSpPr>
            <p:spPr bwMode="auto">
              <a:xfrm>
                <a:off x="3630507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1" name="Trapezoid 200"/>
              <p:cNvSpPr/>
              <p:nvPr/>
            </p:nvSpPr>
            <p:spPr bwMode="auto">
              <a:xfrm>
                <a:off x="3800363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2" name="Trapezoid 201"/>
              <p:cNvSpPr/>
              <p:nvPr/>
            </p:nvSpPr>
            <p:spPr bwMode="auto">
              <a:xfrm>
                <a:off x="3970221" y="450757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3" name="Trapezoid 202"/>
              <p:cNvSpPr/>
              <p:nvPr/>
            </p:nvSpPr>
            <p:spPr bwMode="auto">
              <a:xfrm>
                <a:off x="3126143" y="450419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04" name="Trapezoid 203"/>
              <p:cNvSpPr/>
              <p:nvPr/>
            </p:nvSpPr>
            <p:spPr bwMode="auto">
              <a:xfrm>
                <a:off x="4148346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5" name="Trapezoid 204"/>
              <p:cNvSpPr/>
              <p:nvPr/>
            </p:nvSpPr>
            <p:spPr bwMode="auto">
              <a:xfrm>
                <a:off x="4318201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6" name="Trapezoid 205"/>
              <p:cNvSpPr/>
              <p:nvPr/>
            </p:nvSpPr>
            <p:spPr bwMode="auto">
              <a:xfrm>
                <a:off x="4669205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07" name="Trapezoid 206"/>
              <p:cNvSpPr/>
              <p:nvPr/>
            </p:nvSpPr>
            <p:spPr bwMode="auto">
              <a:xfrm>
                <a:off x="4847687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8" name="Trapezoid 207"/>
              <p:cNvSpPr/>
              <p:nvPr/>
            </p:nvSpPr>
            <p:spPr bwMode="auto">
              <a:xfrm>
                <a:off x="5026170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09" name="Trapezoid 208"/>
              <p:cNvSpPr/>
              <p:nvPr/>
            </p:nvSpPr>
            <p:spPr bwMode="auto">
              <a:xfrm>
                <a:off x="5213278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0" name="Trapezoid 209"/>
              <p:cNvSpPr/>
              <p:nvPr/>
            </p:nvSpPr>
            <p:spPr bwMode="auto">
              <a:xfrm>
                <a:off x="5383136" y="4506212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1" name="Trapezoid 210"/>
              <p:cNvSpPr/>
              <p:nvPr/>
            </p:nvSpPr>
            <p:spPr bwMode="auto">
              <a:xfrm>
                <a:off x="4495928" y="450283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12" name="Trapezoid 211"/>
              <p:cNvSpPr/>
              <p:nvPr/>
            </p:nvSpPr>
            <p:spPr bwMode="auto">
              <a:xfrm>
                <a:off x="5552991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3" name="Trapezoid 212"/>
              <p:cNvSpPr/>
              <p:nvPr/>
            </p:nvSpPr>
            <p:spPr bwMode="auto">
              <a:xfrm>
                <a:off x="5722846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4" name="Trapezoid 213"/>
              <p:cNvSpPr/>
              <p:nvPr/>
            </p:nvSpPr>
            <p:spPr bwMode="auto">
              <a:xfrm>
                <a:off x="6073850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15" name="Trapezoid 214"/>
              <p:cNvSpPr/>
              <p:nvPr/>
            </p:nvSpPr>
            <p:spPr bwMode="auto">
              <a:xfrm>
                <a:off x="6235080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6" name="Trapezoid 215"/>
              <p:cNvSpPr/>
              <p:nvPr/>
            </p:nvSpPr>
            <p:spPr bwMode="auto">
              <a:xfrm>
                <a:off x="6404937" y="450496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7" name="Trapezoid 216"/>
              <p:cNvSpPr/>
              <p:nvPr/>
            </p:nvSpPr>
            <p:spPr bwMode="auto">
              <a:xfrm>
                <a:off x="6574793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8" name="Trapezoid 217"/>
              <p:cNvSpPr/>
              <p:nvPr/>
            </p:nvSpPr>
            <p:spPr bwMode="auto">
              <a:xfrm>
                <a:off x="6744651" y="450496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19" name="Trapezoid 218"/>
              <p:cNvSpPr/>
              <p:nvPr/>
            </p:nvSpPr>
            <p:spPr bwMode="auto">
              <a:xfrm>
                <a:off x="5900573" y="4501586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20" name="Trapezoid 219"/>
              <p:cNvSpPr/>
              <p:nvPr/>
            </p:nvSpPr>
            <p:spPr bwMode="auto">
              <a:xfrm>
                <a:off x="6931882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1" name="Trapezoid 220"/>
              <p:cNvSpPr/>
              <p:nvPr/>
            </p:nvSpPr>
            <p:spPr bwMode="auto">
              <a:xfrm>
                <a:off x="7101737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2" name="Trapezoid 221"/>
              <p:cNvSpPr/>
              <p:nvPr/>
            </p:nvSpPr>
            <p:spPr bwMode="auto">
              <a:xfrm>
                <a:off x="7443216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23" name="Trapezoid 222"/>
              <p:cNvSpPr/>
              <p:nvPr/>
            </p:nvSpPr>
            <p:spPr bwMode="auto">
              <a:xfrm>
                <a:off x="7621698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4" name="Trapezoid 223"/>
              <p:cNvSpPr/>
              <p:nvPr/>
            </p:nvSpPr>
            <p:spPr bwMode="auto">
              <a:xfrm>
                <a:off x="7808807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5" name="Trapezoid 224"/>
              <p:cNvSpPr/>
              <p:nvPr/>
            </p:nvSpPr>
            <p:spPr bwMode="auto">
              <a:xfrm>
                <a:off x="7995915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6" name="Trapezoid 225"/>
              <p:cNvSpPr/>
              <p:nvPr/>
            </p:nvSpPr>
            <p:spPr bwMode="auto">
              <a:xfrm>
                <a:off x="8165773" y="450590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27" name="Trapezoid 226"/>
              <p:cNvSpPr/>
              <p:nvPr/>
            </p:nvSpPr>
            <p:spPr bwMode="auto">
              <a:xfrm>
                <a:off x="7269939" y="450163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cxnSp>
            <p:nvCxnSpPr>
              <p:cNvPr id="228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1326124" y="3400301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sp>
            <p:nvSpPr>
              <p:cNvPr id="229" name="TextBox 228"/>
              <p:cNvSpPr txBox="1"/>
              <p:nvPr/>
            </p:nvSpPr>
            <p:spPr>
              <a:xfrm>
                <a:off x="9238567" y="5849239"/>
                <a:ext cx="72497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6875 MHz</a:t>
                </a:r>
                <a:endParaRPr lang="en-US" sz="1100" dirty="0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58346" y="4484996"/>
                <a:ext cx="125299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59 x 20 MHz</a:t>
                </a:r>
                <a:endParaRPr lang="en-US" sz="1100" dirty="0"/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56589" y="4694682"/>
                <a:ext cx="124834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29 x 40 MHz</a:t>
                </a:r>
                <a:endParaRPr lang="en-US" sz="1100" dirty="0"/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23317" y="4899753"/>
                <a:ext cx="126970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14 x 80 MHz</a:t>
                </a:r>
                <a:endParaRPr lang="en-US" sz="1100" dirty="0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20213" y="5095418"/>
                <a:ext cx="12619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7</a:t>
                </a:r>
                <a:r>
                  <a:rPr lang="en-US" sz="1100" dirty="0" smtClean="0"/>
                  <a:t> x 160 MHz</a:t>
                </a:r>
                <a:endParaRPr lang="en-US" sz="1100" dirty="0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 rot="16200000">
                <a:off x="1098640" y="4011515"/>
                <a:ext cx="68580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smtClean="0"/>
                  <a:t>Channel 0</a:t>
                </a:r>
                <a:endParaRPr lang="en-US" sz="900" dirty="0"/>
              </a:p>
            </p:txBody>
          </p:sp>
          <p:sp>
            <p:nvSpPr>
              <p:cNvPr id="235" name="Trapezoid 234"/>
              <p:cNvSpPr/>
              <p:nvPr/>
            </p:nvSpPr>
            <p:spPr bwMode="auto">
              <a:xfrm>
                <a:off x="8338061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6" name="Trapezoid 235"/>
              <p:cNvSpPr/>
              <p:nvPr/>
            </p:nvSpPr>
            <p:spPr bwMode="auto">
              <a:xfrm>
                <a:off x="9048692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7" name="Trapezoid 236"/>
              <p:cNvSpPr/>
              <p:nvPr/>
            </p:nvSpPr>
            <p:spPr bwMode="auto">
              <a:xfrm>
                <a:off x="9759323" y="469906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8" name="Trapezoid 237"/>
              <p:cNvSpPr/>
              <p:nvPr/>
            </p:nvSpPr>
            <p:spPr bwMode="auto">
              <a:xfrm>
                <a:off x="10088293" y="4699061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39" name="Trapezoid 238"/>
              <p:cNvSpPr/>
              <p:nvPr/>
            </p:nvSpPr>
            <p:spPr bwMode="auto">
              <a:xfrm>
                <a:off x="10428007" y="4699061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0" name="Trapezoid 239"/>
              <p:cNvSpPr/>
              <p:nvPr/>
            </p:nvSpPr>
            <p:spPr bwMode="auto">
              <a:xfrm>
                <a:off x="8354466" y="4916549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1" name="Trapezoid 240"/>
              <p:cNvSpPr/>
              <p:nvPr/>
            </p:nvSpPr>
            <p:spPr bwMode="auto">
              <a:xfrm>
                <a:off x="8333595" y="5165787"/>
                <a:ext cx="13716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242" name="Trapezoid 241"/>
              <p:cNvSpPr/>
              <p:nvPr/>
            </p:nvSpPr>
            <p:spPr bwMode="auto">
              <a:xfrm>
                <a:off x="9738295" y="5159326"/>
                <a:ext cx="13716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160</a:t>
                </a:r>
                <a:endParaRPr lang="en-US" sz="1200" b="1" dirty="0"/>
              </a:p>
            </p:txBody>
          </p:sp>
          <p:sp>
            <p:nvSpPr>
              <p:cNvPr id="243" name="Trapezoid 242"/>
              <p:cNvSpPr/>
              <p:nvPr/>
            </p:nvSpPr>
            <p:spPr bwMode="auto">
              <a:xfrm>
                <a:off x="9042025" y="4920130"/>
                <a:ext cx="685800" cy="174625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4" name="Trapezoid 243"/>
              <p:cNvSpPr/>
              <p:nvPr/>
            </p:nvSpPr>
            <p:spPr bwMode="auto">
              <a:xfrm>
                <a:off x="10424095" y="4928502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5" name="Trapezoid 244"/>
              <p:cNvSpPr/>
              <p:nvPr/>
            </p:nvSpPr>
            <p:spPr bwMode="auto">
              <a:xfrm>
                <a:off x="9734497" y="4923456"/>
                <a:ext cx="685800" cy="174625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80</a:t>
                </a:r>
                <a:endParaRPr lang="en-US" sz="1200" b="1" dirty="0"/>
              </a:p>
            </p:txBody>
          </p:sp>
          <p:sp>
            <p:nvSpPr>
              <p:cNvPr id="246" name="Trapezoid 245"/>
              <p:cNvSpPr/>
              <p:nvPr/>
            </p:nvSpPr>
            <p:spPr bwMode="auto">
              <a:xfrm>
                <a:off x="8697370" y="4698492"/>
                <a:ext cx="338328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7" name="Trapezoid 246"/>
              <p:cNvSpPr/>
              <p:nvPr/>
            </p:nvSpPr>
            <p:spPr bwMode="auto">
              <a:xfrm>
                <a:off x="9399802" y="469619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8" name="Trapezoid 247"/>
              <p:cNvSpPr/>
              <p:nvPr/>
            </p:nvSpPr>
            <p:spPr bwMode="auto">
              <a:xfrm>
                <a:off x="10766353" y="4696193"/>
                <a:ext cx="338328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200" b="1" dirty="0" smtClean="0"/>
                  <a:t>40</a:t>
                </a:r>
                <a:endParaRPr lang="en-US" sz="1200" b="1" dirty="0"/>
              </a:p>
            </p:txBody>
          </p:sp>
          <p:sp>
            <p:nvSpPr>
              <p:cNvPr id="249" name="Trapezoid 248"/>
              <p:cNvSpPr/>
              <p:nvPr/>
            </p:nvSpPr>
            <p:spPr bwMode="auto">
              <a:xfrm>
                <a:off x="8352367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0" name="Trapezoid 249"/>
              <p:cNvSpPr/>
              <p:nvPr/>
            </p:nvSpPr>
            <p:spPr bwMode="auto">
              <a:xfrm>
                <a:off x="8522222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1" name="Trapezoid 250"/>
              <p:cNvSpPr/>
              <p:nvPr/>
            </p:nvSpPr>
            <p:spPr bwMode="auto">
              <a:xfrm>
                <a:off x="8873226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52" name="Trapezoid 251"/>
              <p:cNvSpPr/>
              <p:nvPr/>
            </p:nvSpPr>
            <p:spPr bwMode="auto">
              <a:xfrm>
                <a:off x="9034456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3" name="Trapezoid 252"/>
              <p:cNvSpPr/>
              <p:nvPr/>
            </p:nvSpPr>
            <p:spPr bwMode="auto">
              <a:xfrm>
                <a:off x="9204313" y="4496971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4" name="Trapezoid 253"/>
              <p:cNvSpPr/>
              <p:nvPr/>
            </p:nvSpPr>
            <p:spPr bwMode="auto">
              <a:xfrm>
                <a:off x="9374169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5" name="Trapezoid 254"/>
              <p:cNvSpPr/>
              <p:nvPr/>
            </p:nvSpPr>
            <p:spPr bwMode="auto">
              <a:xfrm>
                <a:off x="9544027" y="4496971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6" name="Trapezoid 255"/>
              <p:cNvSpPr/>
              <p:nvPr/>
            </p:nvSpPr>
            <p:spPr bwMode="auto">
              <a:xfrm>
                <a:off x="8699949" y="4493596"/>
                <a:ext cx="164592" cy="176212"/>
              </a:xfrm>
              <a:prstGeom prst="trapezoid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57" name="Trapezoid 256"/>
              <p:cNvSpPr/>
              <p:nvPr/>
            </p:nvSpPr>
            <p:spPr bwMode="auto">
              <a:xfrm>
                <a:off x="9731258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8" name="Trapezoid 257"/>
              <p:cNvSpPr/>
              <p:nvPr/>
            </p:nvSpPr>
            <p:spPr bwMode="auto">
              <a:xfrm>
                <a:off x="9901113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59" name="Trapezoid 258"/>
              <p:cNvSpPr/>
              <p:nvPr/>
            </p:nvSpPr>
            <p:spPr bwMode="auto">
              <a:xfrm>
                <a:off x="10242592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sp>
            <p:nvSpPr>
              <p:cNvPr id="260" name="Trapezoid 259"/>
              <p:cNvSpPr/>
              <p:nvPr/>
            </p:nvSpPr>
            <p:spPr bwMode="auto">
              <a:xfrm>
                <a:off x="10421074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1" name="Trapezoid 260"/>
              <p:cNvSpPr/>
              <p:nvPr/>
            </p:nvSpPr>
            <p:spPr bwMode="auto">
              <a:xfrm>
                <a:off x="10608183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2" name="Trapezoid 261"/>
              <p:cNvSpPr/>
              <p:nvPr/>
            </p:nvSpPr>
            <p:spPr bwMode="auto">
              <a:xfrm>
                <a:off x="10795291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3" name="Trapezoid 262"/>
              <p:cNvSpPr/>
              <p:nvPr/>
            </p:nvSpPr>
            <p:spPr bwMode="auto">
              <a:xfrm>
                <a:off x="10965149" y="4497917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900" b="1" dirty="0" smtClean="0"/>
                  <a:t>20</a:t>
                </a:r>
                <a:endParaRPr lang="en-US" sz="900" b="1" dirty="0"/>
              </a:p>
            </p:txBody>
          </p:sp>
          <p:sp>
            <p:nvSpPr>
              <p:cNvPr id="264" name="Trapezoid 263"/>
              <p:cNvSpPr/>
              <p:nvPr/>
            </p:nvSpPr>
            <p:spPr bwMode="auto">
              <a:xfrm>
                <a:off x="10069315" y="4493643"/>
                <a:ext cx="164592" cy="176212"/>
              </a:xfrm>
              <a:prstGeom prst="trapezoid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900" b="1" dirty="0" smtClean="0"/>
                  <a:t>	20</a:t>
                </a:r>
                <a:endParaRPr lang="en-US" sz="900" b="1" dirty="0"/>
              </a:p>
            </p:txBody>
          </p:sp>
          <p:grpSp>
            <p:nvGrpSpPr>
              <p:cNvPr id="265" name="Group 264"/>
              <p:cNvGrpSpPr/>
              <p:nvPr/>
            </p:nvGrpSpPr>
            <p:grpSpPr>
              <a:xfrm>
                <a:off x="11142971" y="4497932"/>
                <a:ext cx="538809" cy="377356"/>
                <a:chOff x="11226272" y="4650317"/>
                <a:chExt cx="538809" cy="377356"/>
              </a:xfrm>
            </p:grpSpPr>
            <p:sp>
              <p:nvSpPr>
                <p:cNvPr id="275" name="Trapezoid 274"/>
                <p:cNvSpPr/>
                <p:nvPr/>
              </p:nvSpPr>
              <p:spPr bwMode="auto">
                <a:xfrm>
                  <a:off x="11233205" y="4851461"/>
                  <a:ext cx="338328" cy="176212"/>
                </a:xfrm>
                <a:prstGeom prst="trapezoid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200" b="1" dirty="0" smtClean="0"/>
                    <a:t>40</a:t>
                  </a:r>
                  <a:endParaRPr lang="en-US" sz="1200" b="1" dirty="0"/>
                </a:p>
              </p:txBody>
            </p:sp>
            <p:sp>
              <p:nvSpPr>
                <p:cNvPr id="276" name="Trapezoid 275"/>
                <p:cNvSpPr/>
                <p:nvPr/>
              </p:nvSpPr>
              <p:spPr bwMode="auto">
                <a:xfrm>
                  <a:off x="11226272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  <p:sp>
              <p:nvSpPr>
                <p:cNvPr id="277" name="Trapezoid 276"/>
                <p:cNvSpPr/>
                <p:nvPr/>
              </p:nvSpPr>
              <p:spPr bwMode="auto">
                <a:xfrm>
                  <a:off x="11413381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  <p:sp>
              <p:nvSpPr>
                <p:cNvPr id="278" name="Trapezoid 277"/>
                <p:cNvSpPr/>
                <p:nvPr/>
              </p:nvSpPr>
              <p:spPr bwMode="auto">
                <a:xfrm>
                  <a:off x="11600489" y="4650317"/>
                  <a:ext cx="164592" cy="176212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900" b="1" dirty="0" smtClean="0"/>
                    <a:t>20</a:t>
                  </a:r>
                  <a:endParaRPr lang="en-US" sz="900" b="1" dirty="0"/>
                </a:p>
              </p:txBody>
            </p:sp>
          </p:grpSp>
          <p:cxnSp>
            <p:nvCxnSpPr>
              <p:cNvPr id="266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5708667" y="3464783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67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6567689" y="3453750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68" name="Straight Connector 138"/>
              <p:cNvCxnSpPr>
                <a:cxnSpLocks noChangeShapeType="1"/>
              </p:cNvCxnSpPr>
              <p:nvPr/>
            </p:nvCxnSpPr>
            <p:spPr bwMode="auto">
              <a:xfrm flipH="1" flipV="1">
                <a:off x="9523139" y="3525888"/>
                <a:ext cx="29633" cy="2393256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sp>
            <p:nvSpPr>
              <p:cNvPr id="269" name="TextBox 266"/>
              <p:cNvSpPr txBox="1">
                <a:spLocks noChangeArrowheads="1"/>
              </p:cNvSpPr>
              <p:nvPr/>
            </p:nvSpPr>
            <p:spPr bwMode="auto">
              <a:xfrm>
                <a:off x="5370587" y="5796603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6425 MHz</a:t>
                </a:r>
                <a:endParaRPr lang="en-US" sz="1600" baseline="-25000" dirty="0"/>
              </a:p>
            </p:txBody>
          </p:sp>
          <p:sp>
            <p:nvSpPr>
              <p:cNvPr id="270" name="TextBox 266"/>
              <p:cNvSpPr txBox="1">
                <a:spLocks noChangeArrowheads="1"/>
              </p:cNvSpPr>
              <p:nvPr/>
            </p:nvSpPr>
            <p:spPr bwMode="auto">
              <a:xfrm>
                <a:off x="6232510" y="5796081"/>
                <a:ext cx="728838" cy="164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1600" baseline="-25000" dirty="0" smtClean="0"/>
                  <a:t>6525 MHz</a:t>
                </a:r>
                <a:endParaRPr lang="en-US" sz="1600" baseline="-25000" dirty="0"/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3030712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U-NII-5</a:t>
                </a:r>
                <a:endParaRPr lang="en-US" dirty="0"/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709448" y="5470423"/>
                <a:ext cx="1021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U-NII-6</a:t>
                </a:r>
                <a:endParaRPr lang="en-US" dirty="0"/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7578819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U-NII-7</a:t>
                </a:r>
                <a:endParaRPr lang="en-US" dirty="0"/>
              </a:p>
            </p:txBody>
          </p:sp>
          <p:sp>
            <p:nvSpPr>
              <p:cNvPr id="274" name="TextBox 273"/>
              <p:cNvSpPr txBox="1"/>
              <p:nvPr/>
            </p:nvSpPr>
            <p:spPr>
              <a:xfrm>
                <a:off x="10029498" y="5470423"/>
                <a:ext cx="102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U-NII-8</a:t>
                </a:r>
                <a:endParaRPr lang="en-US" dirty="0"/>
              </a:p>
            </p:txBody>
          </p:sp>
        </p:grpSp>
        <p:cxnSp>
          <p:nvCxnSpPr>
            <p:cNvPr id="150" name="Straight Connector 138"/>
            <p:cNvCxnSpPr>
              <a:cxnSpLocks noChangeShapeType="1"/>
            </p:cNvCxnSpPr>
            <p:nvPr/>
          </p:nvCxnSpPr>
          <p:spPr bwMode="auto">
            <a:xfrm flipH="1" flipV="1">
              <a:off x="11727321" y="3520882"/>
              <a:ext cx="29633" cy="239325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1" name="TextBox 150"/>
            <p:cNvSpPr txBox="1"/>
            <p:nvPr/>
          </p:nvSpPr>
          <p:spPr>
            <a:xfrm>
              <a:off x="11432675" y="5858039"/>
              <a:ext cx="66681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7125 MHz</a:t>
              </a:r>
              <a:endParaRPr lang="en-US" sz="1100" dirty="0"/>
            </a:p>
          </p:txBody>
        </p:sp>
      </p:grpSp>
      <p:sp>
        <p:nvSpPr>
          <p:cNvPr id="279" name="TextBox 278"/>
          <p:cNvSpPr txBox="1"/>
          <p:nvPr/>
        </p:nvSpPr>
        <p:spPr>
          <a:xfrm>
            <a:off x="1915065" y="5861573"/>
            <a:ext cx="5400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Protection of DSRC in U-NII-4 could shift the starting frequency by 10 or 20 MHz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Comments: Band Structure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Part 15.407: The 5.925 GHz to 6.425 GHz and 6.425 GHz to 7.125 GHz bands should be designated as U-NII bands, with limits equal to the U-NII-1 band </a:t>
            </a:r>
          </a:p>
          <a:p>
            <a:pPr lvl="1"/>
            <a:r>
              <a:rPr lang="en-US" dirty="0"/>
              <a:t>Based on the placement of incumbents operating under different rules, Parts 74, 78 and 101, these bands should be assigned as separate U-NII bands</a:t>
            </a:r>
          </a:p>
          <a:p>
            <a:pPr lvl="2"/>
            <a:r>
              <a:rPr lang="en-US" dirty="0"/>
              <a:t>U-NII-5: 5.925 GHz to 6.425 GHz (sharing with FS and FSS incumbents)</a:t>
            </a:r>
          </a:p>
          <a:p>
            <a:pPr lvl="2"/>
            <a:r>
              <a:rPr lang="en-US" dirty="0"/>
              <a:t>U-NII-6: 6.425 GHz to 6.525 GHz (sharing with BAS and CARS)</a:t>
            </a:r>
          </a:p>
          <a:p>
            <a:pPr lvl="2"/>
            <a:r>
              <a:rPr lang="en-US" dirty="0"/>
              <a:t>U-NII-7: 6.525 GHz to 6.875 GHz (same as U-NII-5)</a:t>
            </a:r>
          </a:p>
          <a:p>
            <a:pPr lvl="2"/>
            <a:r>
              <a:rPr lang="en-US" dirty="0"/>
              <a:t>U-NII-8: 6.875 GHz to 7.125 GHz (sharing with BAS and CARS)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6971E3-F592-FA43-A194-EC87FC0F5A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5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Incumbent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lvl="0"/>
            <a:r>
              <a:rPr lang="en-US" sz="2000" dirty="0" smtClean="0"/>
              <a:t>It </a:t>
            </a:r>
            <a:r>
              <a:rPr lang="en-US" sz="2000" dirty="0"/>
              <a:t>is understood that indoor deployments will not require special mitigation techniques</a:t>
            </a:r>
          </a:p>
          <a:p>
            <a:pPr lvl="1"/>
            <a:r>
              <a:rPr lang="en-US" sz="1800" dirty="0"/>
              <a:t>Indoor deployments will utilize transmit power control and take advantage of Building Entry Loss (ITU P.2109 formerly P.(BEL)) to limit interference to incumbents</a:t>
            </a:r>
          </a:p>
          <a:p>
            <a:pPr lvl="1"/>
            <a:r>
              <a:rPr lang="en-US" sz="1800" dirty="0"/>
              <a:t>Database control of access not necessary, but could be employed if higher power is used</a:t>
            </a:r>
          </a:p>
          <a:p>
            <a:pPr lvl="0"/>
            <a:r>
              <a:rPr lang="en-US" sz="2000" dirty="0" smtClean="0"/>
              <a:t>Fixed </a:t>
            </a:r>
            <a:r>
              <a:rPr lang="en-US" sz="2000" dirty="0"/>
              <a:t>outdoor devices will use geo-location database access to ensure protection of incumbents</a:t>
            </a:r>
          </a:p>
          <a:p>
            <a:pPr lvl="1"/>
            <a:r>
              <a:rPr lang="en-US" sz="1800" dirty="0"/>
              <a:t>Techniques similar to IEEE 802.11 Enablement mechanisms could be employed to ensure that all devices operate under constraints determined by protection criteria based on ULS data </a:t>
            </a:r>
          </a:p>
          <a:p>
            <a:pPr lvl="1"/>
            <a:r>
              <a:rPr lang="en-US" sz="1800" dirty="0"/>
              <a:t>Specialized antennas may also be used to control interference</a:t>
            </a:r>
          </a:p>
          <a:p>
            <a:pPr lvl="1"/>
            <a:r>
              <a:rPr lang="en-US" sz="1800" dirty="0"/>
              <a:t>A Registered Location Secure Server option, may provide enforcement utility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2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Comments: </a:t>
            </a:r>
            <a:r>
              <a:rPr lang="en-US" dirty="0" smtClean="0"/>
              <a:t>NPRM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Due </a:t>
            </a:r>
            <a:r>
              <a:rPr lang="en-US" dirty="0"/>
              <a:t>to its equivalency with U-NII-5, U-NII-7 should be considered following the opening of U-NII-5, under the same rules</a:t>
            </a:r>
          </a:p>
          <a:p>
            <a:pPr lvl="1"/>
            <a:r>
              <a:rPr lang="en-US" dirty="0"/>
              <a:t>U-NII-6 and U-NII-8 will take more time to develop </a:t>
            </a:r>
          </a:p>
          <a:p>
            <a:pPr lvl="2"/>
            <a:r>
              <a:rPr lang="en-US" dirty="0"/>
              <a:t>Mobile FS protection issues need further study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72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59622</TotalTime>
  <Words>982</Words>
  <Application>Microsoft Office PowerPoint</Application>
  <PresentationFormat>On-screen Show (4:3)</PresentationFormat>
  <Paragraphs>219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 FCC Mid-band Spectrum NOI Response Outline</vt:lpstr>
      <vt:lpstr>Overview</vt:lpstr>
      <vt:lpstr>Introduction</vt:lpstr>
      <vt:lpstr>Unlicensed Spectrum</vt:lpstr>
      <vt:lpstr>The 5 GHz Band</vt:lpstr>
      <vt:lpstr>The Proposed 6 GHz Band</vt:lpstr>
      <vt:lpstr>Comments: Band Structure</vt:lpstr>
      <vt:lpstr>Comments: Incumbent Protection</vt:lpstr>
      <vt:lpstr>Comments: NPRM Timing</vt:lpstr>
      <vt:lpstr>Comments: Data Integrity</vt:lpstr>
      <vt:lpstr>Comments: Other</vt:lpstr>
      <vt:lpstr>Notes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1290</cp:revision>
  <cp:lastPrinted>1998-02-10T13:28:06Z</cp:lastPrinted>
  <dcterms:created xsi:type="dcterms:W3CDTF">2009-04-21T18:18:19Z</dcterms:created>
  <dcterms:modified xsi:type="dcterms:W3CDTF">2017-08-24T12:53:40Z</dcterms:modified>
</cp:coreProperties>
</file>