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66" r:id="rId3"/>
    <p:sldId id="273" r:id="rId4"/>
    <p:sldId id="272" r:id="rId5"/>
  </p:sldIdLst>
  <p:sldSz cx="9144000" cy="6858000" type="screen4x3"/>
  <p:notesSz cx="7102475" cy="938847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13" userDrawn="1">
          <p15:clr>
            <a:srgbClr val="A4A3A4"/>
          </p15:clr>
        </p15:guide>
        <p15:guide id="2" pos="221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661" autoAdjust="0"/>
    <p:restoredTop sz="95501" autoAdjust="0"/>
  </p:normalViewPr>
  <p:slideViewPr>
    <p:cSldViewPr>
      <p:cViewPr varScale="1">
        <p:scale>
          <a:sx n="84" d="100"/>
          <a:sy n="84" d="100"/>
        </p:scale>
        <p:origin x="1788" y="9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913"/>
        <p:guide pos="221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065" cy="468942"/>
          </a:xfrm>
          <a:prstGeom prst="rect">
            <a:avLst/>
          </a:prstGeom>
        </p:spPr>
        <p:txBody>
          <a:bodyPr vert="horz" lIns="92994" tIns="46497" rIns="92994" bIns="4649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2785" y="0"/>
            <a:ext cx="3078065" cy="468942"/>
          </a:xfrm>
          <a:prstGeom prst="rect">
            <a:avLst/>
          </a:prstGeom>
        </p:spPr>
        <p:txBody>
          <a:bodyPr vert="horz" lIns="92994" tIns="46497" rIns="92994" bIns="46497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17928"/>
            <a:ext cx="3078065" cy="468942"/>
          </a:xfrm>
          <a:prstGeom prst="rect">
            <a:avLst/>
          </a:prstGeom>
        </p:spPr>
        <p:txBody>
          <a:bodyPr vert="horz" lIns="92994" tIns="46497" rIns="92994" bIns="4649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2785" y="8917928"/>
            <a:ext cx="3078065" cy="468942"/>
          </a:xfrm>
          <a:prstGeom prst="rect">
            <a:avLst/>
          </a:prstGeom>
        </p:spPr>
        <p:txBody>
          <a:bodyPr vert="horz" lIns="92994" tIns="46497" rIns="92994" bIns="46497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7102475" cy="938847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2994" tIns="46497" rIns="92994" bIns="46497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777266" y="97965"/>
            <a:ext cx="655287" cy="21359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29945" algn="l"/>
                <a:tab pos="1859890" algn="l"/>
                <a:tab pos="2789834" algn="l"/>
                <a:tab pos="3719779" algn="l"/>
                <a:tab pos="4649724" algn="l"/>
                <a:tab pos="5579669" algn="l"/>
                <a:tab pos="6509614" algn="l"/>
                <a:tab pos="7439558" algn="l"/>
                <a:tab pos="8369503" algn="l"/>
                <a:tab pos="9299448" algn="l"/>
                <a:tab pos="10229393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69922" y="97965"/>
            <a:ext cx="845533" cy="21359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29945" algn="l"/>
                <a:tab pos="1859890" algn="l"/>
                <a:tab pos="2789834" algn="l"/>
                <a:tab pos="3719779" algn="l"/>
                <a:tab pos="4649724" algn="l"/>
                <a:tab pos="5579669" algn="l"/>
                <a:tab pos="6509614" algn="l"/>
                <a:tab pos="7439558" algn="l"/>
                <a:tab pos="8369503" algn="l"/>
                <a:tab pos="9299448" algn="l"/>
                <a:tab pos="10229393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11263" y="709613"/>
            <a:ext cx="4678362" cy="3508375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46347" y="4459767"/>
            <a:ext cx="5208157" cy="422369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5191" tIns="46863" rIns="95191" bIns="46863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487834" y="9089766"/>
            <a:ext cx="944720" cy="18308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64972" algn="l"/>
                <a:tab pos="1394917" algn="l"/>
                <a:tab pos="2324862" algn="l"/>
                <a:tab pos="3254807" algn="l"/>
                <a:tab pos="4184752" algn="l"/>
                <a:tab pos="5114696" algn="l"/>
                <a:tab pos="6044641" algn="l"/>
                <a:tab pos="6974586" algn="l"/>
                <a:tab pos="7904531" algn="l"/>
                <a:tab pos="8834476" algn="l"/>
                <a:tab pos="9764420" algn="l"/>
                <a:tab pos="10694365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300830" y="9089765"/>
            <a:ext cx="523580" cy="3677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29945" algn="l"/>
                <a:tab pos="1859890" algn="l"/>
                <a:tab pos="2789834" algn="l"/>
                <a:tab pos="3719779" algn="l"/>
                <a:tab pos="4649724" algn="l"/>
                <a:tab pos="5579669" algn="l"/>
                <a:tab pos="6509614" algn="l"/>
                <a:tab pos="7439558" algn="l"/>
                <a:tab pos="8369503" algn="l"/>
                <a:tab pos="9299448" algn="l"/>
                <a:tab pos="10229393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39842" y="9089766"/>
            <a:ext cx="731711" cy="1846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29945" algn="l"/>
                <a:tab pos="1859890" algn="l"/>
                <a:tab pos="2789834" algn="l"/>
                <a:tab pos="3719779" algn="l"/>
                <a:tab pos="4649724" algn="l"/>
                <a:tab pos="5579669" algn="l"/>
                <a:tab pos="6509614" algn="l"/>
                <a:tab pos="7439558" algn="l"/>
                <a:tab pos="8369503" algn="l"/>
                <a:tab pos="9299448" algn="l"/>
                <a:tab pos="10229393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41467" y="9088161"/>
            <a:ext cx="5619541" cy="1605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2994" tIns="46497" rIns="92994" bIns="46497"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63418" y="300317"/>
            <a:ext cx="5775639" cy="1605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2994" tIns="46497" rIns="92994" bIns="46497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82121" y="709837"/>
            <a:ext cx="4738235" cy="350903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2994" tIns="46497" rIns="92994" bIns="46497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46347" y="4459767"/>
            <a:ext cx="5209782" cy="432004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Rich Kennedy, HP Enterprise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Rich Kennedy, HP Enterprise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November 2017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Rich Kennedy, HP Enterprise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2017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Rich Kennedy, HP Enterprise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2017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Rich Kennedy, HP Enterprise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2017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Rich Kennedy, HP Enterprise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2017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Rich Kennedy, HP Enterprise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Rich Kennedy, HP Enterprise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Rich Kennedy, HP Enterprise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November 2017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Rich Kennedy, HP Enterprise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Submission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802.18-17/0137r0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November 2017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Rich Kennedy, HP Enterprise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Times New Roman" charset="0"/>
              </a:rPr>
              <a:t>IEEE 802.18 RR-TAG</a:t>
            </a:r>
            <a:br>
              <a:rPr lang="en-US" dirty="0">
                <a:latin typeface="Times New Roman" charset="0"/>
              </a:rPr>
            </a:br>
            <a:r>
              <a:rPr lang="en-US" dirty="0" smtClean="0">
                <a:latin typeface="Times New Roman" charset="0"/>
              </a:rPr>
              <a:t>Response to IEEE-BTS Reply Comments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889125"/>
            <a:ext cx="7772400" cy="701675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	Date</a:t>
            </a:r>
            <a:r>
              <a:rPr lang="en-GB" sz="2000" dirty="0"/>
              <a:t>:</a:t>
            </a:r>
            <a:r>
              <a:rPr lang="en-GB" sz="2000" b="0" dirty="0"/>
              <a:t> </a:t>
            </a:r>
            <a:r>
              <a:rPr lang="en-GB" sz="2000" b="0" dirty="0" smtClean="0"/>
              <a:t>2017-11-07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70041994"/>
              </p:ext>
            </p:extLst>
          </p:nvPr>
        </p:nvGraphicFramePr>
        <p:xfrm>
          <a:off x="518319" y="3609975"/>
          <a:ext cx="8107362" cy="2486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77" name="Document" r:id="rId4" imgW="8253180" imgH="2531134" progId="Word.Document.8">
                  <p:embed/>
                </p:oleObj>
              </mc:Choice>
              <mc:Fallback>
                <p:oleObj name="Document" r:id="rId4" imgW="8253180" imgH="2531134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319" y="3609975"/>
                        <a:ext cx="8107362" cy="2486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49492" y="304006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 smtClean="0">
                <a:latin typeface="Times New Roman" charset="0"/>
              </a:rPr>
              <a:t>Discussion Points</a:t>
            </a:r>
            <a:endParaRPr lang="en-US" sz="4000" dirty="0">
              <a:latin typeface="Times New Roman" charset="0"/>
            </a:endParaRPr>
          </a:p>
        </p:txBody>
      </p:sp>
      <p:sp>
        <p:nvSpPr>
          <p:cNvPr id="31746" name="Content Placeholder 2"/>
          <p:cNvSpPr>
            <a:spLocks noGrp="1"/>
          </p:cNvSpPr>
          <p:nvPr>
            <p:ph idx="1"/>
          </p:nvPr>
        </p:nvSpPr>
        <p:spPr>
          <a:xfrm>
            <a:off x="685800" y="2057398"/>
            <a:ext cx="7772400" cy="41148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dirty="0" smtClean="0"/>
              <a:t>IEEE 802.11 has a record of successful spectrum sharing between licensed and unlicensed use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 smtClean="0"/>
              <a:t>Part 15 REQUIRES licensed services to be protected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 smtClean="0"/>
              <a:t>Protection of radars in the 5 GHz band has been a major success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 smtClean="0"/>
              <a:t>Even the weather radar industry, the most vocal critic of DFS, now publicly states that DFS works to protect their radars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en-US" dirty="0" smtClean="0"/>
              <a:t>The FCC three years ago re-opened the 5600-5650 MHz band, as they were convinced that DFS does protect the incumbents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en-US" dirty="0" smtClean="0"/>
              <a:t>All interference received was from devices with non functioning DFS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altLang="en-US" dirty="0" smtClean="0"/>
              <a:t>Older systems, before DFS was required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altLang="en-US" dirty="0" smtClean="0"/>
              <a:t>Rogues that turn off DFS or move non-DFS channel devices into the band; all enforcement issues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en-US" dirty="0" smtClean="0"/>
              <a:t>TVWS has not had sufficient deployments to judge efficacy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4294967295"/>
          </p:nvPr>
        </p:nvSpPr>
        <p:spPr>
          <a:xfrm>
            <a:off x="696912" y="333375"/>
            <a:ext cx="1589087" cy="2762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Rich Kennedy, HP Enterprise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09600" y="6504801"/>
            <a:ext cx="838200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Agenda</a:t>
            </a:r>
          </a:p>
        </p:txBody>
      </p:sp>
    </p:spTree>
    <p:extLst>
      <p:ext uri="{BB962C8B-B14F-4D97-AF65-F5344CB8AC3E}">
        <p14:creationId xmlns:p14="http://schemas.microsoft.com/office/powerpoint/2010/main" val="1947103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charset="0"/>
              </a:rPr>
              <a:t>Discussion </a:t>
            </a:r>
            <a:r>
              <a:rPr lang="en-US" dirty="0" smtClean="0">
                <a:latin typeface="Times New Roman" charset="0"/>
              </a:rPr>
              <a:t>Points [2]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The Wi-Fi industry has engaged a major engineering firm to </a:t>
            </a:r>
            <a:r>
              <a:rPr lang="en-US" altLang="en-US" dirty="0" smtClean="0"/>
              <a:t>study all of </a:t>
            </a:r>
            <a:r>
              <a:rPr lang="en-US" altLang="en-US" dirty="0"/>
              <a:t>the issues in the four </a:t>
            </a:r>
            <a:r>
              <a:rPr lang="en-US" altLang="en-US" dirty="0" smtClean="0"/>
              <a:t>discrete </a:t>
            </a:r>
            <a:r>
              <a:rPr lang="en-US" altLang="en-US" dirty="0"/>
              <a:t>segments of these bands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Interference mitigation studies will show that all incumbents will be protected…or the FCC will not allow Wi-Fi in these bands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Ruling that unlicensed cannot share in these bands would be a major blow to the growth of the primary wireless onramp to the Internet, to the detriment of American people, business and services that rely heavily on Wi-Fi</a:t>
            </a:r>
          </a:p>
          <a:p>
            <a:pPr marL="457200" lvl="1" indent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353956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45244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7030A0"/>
      </a:hlink>
      <a:folHlink>
        <a:srgbClr val="00002D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60194</TotalTime>
  <Words>268</Words>
  <Application>Microsoft Office PowerPoint</Application>
  <PresentationFormat>On-screen Show (4:3)</PresentationFormat>
  <Paragraphs>35</Paragraphs>
  <Slides>4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 Unicode MS</vt:lpstr>
      <vt:lpstr>MS Gothic</vt:lpstr>
      <vt:lpstr>Arial</vt:lpstr>
      <vt:lpstr>Times New Roman</vt:lpstr>
      <vt:lpstr>Office Theme</vt:lpstr>
      <vt:lpstr>Document</vt:lpstr>
      <vt:lpstr>IEEE 802.18 RR-TAG Response to IEEE-BTS Reply Comments</vt:lpstr>
      <vt:lpstr>Discussion Points</vt:lpstr>
      <vt:lpstr>Discussion Points [2]</vt:lpstr>
      <vt:lpstr>Notes</vt:lpstr>
    </vt:vector>
  </TitlesOfParts>
  <Company>Hewlett 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802.11/15 Regulatory SC Teleconference Plan and Agenda</dc:title>
  <dc:creator>Kennedy, Rich</dc:creator>
  <cp:lastModifiedBy>Kennedy, Rich</cp:lastModifiedBy>
  <cp:revision>350</cp:revision>
  <cp:lastPrinted>2017-08-03T16:59:47Z</cp:lastPrinted>
  <dcterms:created xsi:type="dcterms:W3CDTF">2016-03-03T14:54:45Z</dcterms:created>
  <dcterms:modified xsi:type="dcterms:W3CDTF">2017-11-07T00:09:40Z</dcterms:modified>
</cp:coreProperties>
</file>