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341" r:id="rId3"/>
    <p:sldId id="329" r:id="rId4"/>
    <p:sldId id="330" r:id="rId5"/>
    <p:sldId id="319" r:id="rId6"/>
    <p:sldId id="331" r:id="rId7"/>
    <p:sldId id="425" r:id="rId8"/>
    <p:sldId id="462" r:id="rId9"/>
    <p:sldId id="480" r:id="rId10"/>
    <p:sldId id="448" r:id="rId11"/>
    <p:sldId id="485" r:id="rId12"/>
    <p:sldId id="449" r:id="rId13"/>
    <p:sldId id="352" r:id="rId14"/>
    <p:sldId id="471" r:id="rId15"/>
    <p:sldId id="476" r:id="rId16"/>
    <p:sldId id="475" r:id="rId17"/>
    <p:sldId id="484" r:id="rId18"/>
    <p:sldId id="482" r:id="rId19"/>
    <p:sldId id="474" r:id="rId20"/>
    <p:sldId id="346" r:id="rId21"/>
    <p:sldId id="483" r:id="rId22"/>
    <p:sldId id="486" r:id="rId23"/>
    <p:sldId id="489" r:id="rId24"/>
    <p:sldId id="487" r:id="rId25"/>
    <p:sldId id="488" r:id="rId26"/>
    <p:sldId id="419" r:id="rId27"/>
    <p:sldId id="401" r:id="rId28"/>
    <p:sldId id="402" r:id="rId29"/>
    <p:sldId id="403" r:id="rId30"/>
    <p:sldId id="477" r:id="rId31"/>
    <p:sldId id="441" r:id="rId32"/>
    <p:sldId id="460" r:id="rId33"/>
    <p:sldId id="415" r:id="rId34"/>
    <p:sldId id="461" r:id="rId35"/>
    <p:sldId id="417" r:id="rId36"/>
    <p:sldId id="418" r:id="rId37"/>
    <p:sldId id="468" r:id="rId38"/>
    <p:sldId id="428" r:id="rId39"/>
    <p:sldId id="465" r:id="rId40"/>
    <p:sldId id="435" r:id="rId41"/>
    <p:sldId id="451" r:id="rId42"/>
    <p:sldId id="452" r:id="rId43"/>
    <p:sldId id="429" r:id="rId44"/>
    <p:sldId id="399"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2056" autoAdjust="0"/>
  </p:normalViewPr>
  <p:slideViewPr>
    <p:cSldViewPr>
      <p:cViewPr varScale="1">
        <p:scale>
          <a:sx n="82" d="100"/>
          <a:sy n="82" d="100"/>
        </p:scale>
        <p:origin x="108" y="83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17-Sep-18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31827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52521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0255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11-13 Sept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11-13 Sept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11-13 Sept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802.18-18/0111r02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13-00-0000-google-facebook-2018-09-07-joint-letter-et-18-70.pdf" TargetMode="Externa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18/ec-18-0169-00-WCSG-2018-waikoloa-802-11ax-coexistence-comment-statu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10-10-0000-sa-use-of-spectrum-draft-position-06dec1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88-03-0000-ofcom-consultation-comments-on-prep-for-wrc19.docx" TargetMode="External"/><Relationship Id="rId2" Type="http://schemas.openxmlformats.org/officeDocument/2006/relationships/hyperlink" Target="https://mentor.ieee.org/802.18/dcn/18/18-18-0086-04-0000-uganda-tvws-comments-to-guidelines-for-consultation.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ederalregister.gov/documents/2018/08/29/2018-18288/expanding-flexible-use-of-the-37-to-42-ghz-band?utm_campaign=subscription%20mailing%20list&amp;utm_source=federalregister.gov&amp;utm_medium=email" TargetMode="External"/><Relationship Id="rId4" Type="http://schemas.openxmlformats.org/officeDocument/2006/relationships/hyperlink" Target="https://mentor.ieee.org/802.18/dcn/18/18-18-0076-01-0000-nprm-3-9-4-2ghz-gn-18-122.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8/ec-18-0169-00-WCSG-2018-waikoloa-802-11ax-coexistence-comment-statu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ecfsapi.fcc.gov/file/1070541429397/7-5-18%20SES-Intelsat%20ex%20parte%20for%20McGrath%20and%20Javed.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ecfsapi.fcc.gov/file/1072827774513/UTC%20ex%20parte%207-27-2018.doc" TargetMode="External"/><Relationship Id="rId5" Type="http://schemas.openxmlformats.org/officeDocument/2006/relationships/hyperlink" Target="https://ecfsapi.fcc.gov/file/101261169015803/6%20GHz%20Ex%20Parte%20(Bureaus).pdf" TargetMode="External"/><Relationship Id="rId4" Type="http://schemas.openxmlformats.org/officeDocument/2006/relationships/hyperlink" Target="https://ecfsapi.fcc.gov/file/104120372328746/6%20GHz%20OET%20and%20Bureaus%20Ex%20Parte%20(Apr.%2012,%202018).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60-02-0000-a-future-for-unlicensed-spectrum.pptx" TargetMode="External"/><Relationship Id="rId5" Type="http://schemas.openxmlformats.org/officeDocument/2006/relationships/hyperlink" Target="https://mentor.ieee.org/802.11/dcn/18/11-18-1055-03-0wng-a-future-for-unlicensed-spectrum.pptx" TargetMode="External"/><Relationship Id="rId4" Type="http://schemas.openxmlformats.org/officeDocument/2006/relationships/hyperlink" Target="https://mentor.ieee.org/802.11/dcn/18/11-18-1386-00-0wng-ngsm-next-generation-spectrum-management.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69-01-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8-03-0000-ofcom-consultation-comments-on-prep-for-wrc19.doc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7/18-17-0073-07-0000-ieee-802-viewpoints-on-wrc-19-agenda-items.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0-00-0000-meeting-minutes-july-2018-f2f-san-diego.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11-13 Sept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t>Waikoloa Wireless Interim</a:t>
            </a:r>
            <a:r>
              <a:rPr lang="en-US" dirty="0">
                <a:latin typeface="Times New Roman" charset="0"/>
              </a:rPr>
              <a:t>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11 September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13 September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801"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TG28, TG11, TG-UWB are joining up to work this problem. Putting a document together. E.g. do all receive parameters have to be met in all standards?  More to it. </a:t>
            </a:r>
          </a:p>
          <a:p>
            <a:pPr lvl="1">
              <a:spcBef>
                <a:spcPts val="0"/>
              </a:spcBef>
              <a:buFont typeface="Arial" panose="020B0604020202020204" pitchFamily="34" charset="0"/>
              <a:buChar char="•"/>
            </a:pPr>
            <a:r>
              <a:rPr lang="en-US" sz="1600" dirty="0">
                <a:solidFill>
                  <a:schemeClr val="tx1"/>
                </a:solidFill>
              </a:rPr>
              <a:t>Chair of the ETSI group on receivers is getting all the inputs from all the different groups affected; which is most all groups. </a:t>
            </a:r>
          </a:p>
          <a:p>
            <a:pPr lvl="1">
              <a:spcBef>
                <a:spcPts val="0"/>
              </a:spcBef>
              <a:buFont typeface="Arial" panose="020B0604020202020204" pitchFamily="34" charset="0"/>
              <a:buChar char="•"/>
            </a:pPr>
            <a:r>
              <a:rPr lang="en-US" sz="1600" dirty="0">
                <a:solidFill>
                  <a:schemeClr val="tx1"/>
                </a:solidFill>
              </a:rPr>
              <a:t>There is technical and political issues. </a:t>
            </a:r>
          </a:p>
          <a:p>
            <a:pPr lvl="2">
              <a:spcBef>
                <a:spcPts val="0"/>
              </a:spcBef>
              <a:buFont typeface="Arial" panose="020B0604020202020204" pitchFamily="34" charset="0"/>
              <a:buChar char="•"/>
            </a:pPr>
            <a:r>
              <a:rPr lang="en-US" sz="1400" dirty="0">
                <a:solidFill>
                  <a:schemeClr val="tx1"/>
                </a:solidFill>
              </a:rPr>
              <a:t>E.g. it is more than the receiver parameters, there is the manufacturers declarations questions also. </a:t>
            </a:r>
          </a:p>
          <a:p>
            <a:pPr lvl="1">
              <a:spcBef>
                <a:spcPts val="0"/>
              </a:spcBef>
              <a:buFont typeface="Arial" panose="020B0604020202020204" pitchFamily="34" charset="0"/>
              <a:buChar char="•"/>
            </a:pPr>
            <a:r>
              <a:rPr lang="en-US" sz="1600" dirty="0">
                <a:solidFill>
                  <a:schemeClr val="tx1"/>
                </a:solidFill>
              </a:rPr>
              <a:t>Spectrum utilization is the key, not efficiency, so clarity from the RE-D expectations. </a:t>
            </a:r>
          </a:p>
          <a:p>
            <a:pPr lvl="1">
              <a:spcBef>
                <a:spcPts val="0"/>
              </a:spcBef>
              <a:buFont typeface="Arial" panose="020B0604020202020204" pitchFamily="34" charset="0"/>
              <a:buChar char="•"/>
            </a:pPr>
            <a:r>
              <a:rPr lang="en-US" sz="1600" dirty="0">
                <a:solidFill>
                  <a:schemeClr val="tx1"/>
                </a:solidFill>
              </a:rPr>
              <a:t>There is an ERM workshop coming up on 12 October that will be working on this issue.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Earlier: </a:t>
            </a:r>
          </a:p>
          <a:p>
            <a:pPr lvl="2">
              <a:spcBef>
                <a:spcPts val="0"/>
              </a:spcBef>
              <a:buFont typeface="Arial" panose="020B0604020202020204" pitchFamily="34" charset="0"/>
              <a:buChar char="•"/>
            </a:pPr>
            <a:r>
              <a:rPr lang="en-US" sz="1600" dirty="0">
                <a:solidFill>
                  <a:schemeClr val="tx1"/>
                </a:solidFill>
              </a:rPr>
              <a:t>Many are questioning the consultant’s input and EC services desk officer concern on leaving to much up to the manufacturer, and why the technical focus, though it should be processes.</a:t>
            </a:r>
          </a:p>
          <a:p>
            <a:pPr lvl="2">
              <a:spcBef>
                <a:spcPts val="0"/>
              </a:spcBef>
              <a:buFont typeface="Arial" panose="020B0604020202020204" pitchFamily="34" charset="0"/>
              <a:buChar char="•"/>
            </a:pPr>
            <a:r>
              <a:rPr lang="en-US" sz="1600" dirty="0">
                <a:solidFill>
                  <a:schemeClr val="tx1"/>
                </a:solidFill>
              </a:rPr>
              <a:t>Letters are being generated to send to the EC with the concerns.</a:t>
            </a:r>
          </a:p>
          <a:p>
            <a:pPr lvl="2">
              <a:spcBef>
                <a:spcPts val="0"/>
              </a:spcBef>
              <a:buFont typeface="Arial" panose="020B0604020202020204" pitchFamily="34" charset="0"/>
              <a:buChar char="•"/>
            </a:pPr>
            <a:r>
              <a:rPr lang="en-US" sz="1600" dirty="0">
                <a:solidFill>
                  <a:schemeClr val="tx1"/>
                </a:solidFill>
              </a:rPr>
              <a:t>This is hitting all the different technical and standards groups, e.g. could hit 3GPP even. </a:t>
            </a:r>
          </a:p>
          <a:p>
            <a:pPr lvl="2">
              <a:spcBef>
                <a:spcPts val="0"/>
              </a:spcBef>
              <a:buFont typeface="Arial" panose="020B0604020202020204" pitchFamily="34" charset="0"/>
              <a:buChar char="•"/>
            </a:pPr>
            <a:r>
              <a:rPr lang="en-US" sz="1600" dirty="0">
                <a:solidFill>
                  <a:schemeClr val="tx1"/>
                </a:solidFill>
              </a:rPr>
              <a:t>There is some discussion if already OJEU standards, may be pulled back.  Huge concern</a:t>
            </a:r>
          </a:p>
          <a:p>
            <a:pPr>
              <a:spcBef>
                <a:spcPts val="0"/>
              </a:spcBef>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#99 – 18-21 Sept.</a:t>
            </a:r>
          </a:p>
          <a:p>
            <a:pPr lvl="1">
              <a:spcBef>
                <a:spcPts val="0"/>
              </a:spcBef>
              <a:buFont typeface="Arial" panose="020B0604020202020204" pitchFamily="34" charset="0"/>
              <a:buChar char="•"/>
            </a:pPr>
            <a:r>
              <a:rPr lang="en-US" sz="1600" dirty="0">
                <a:solidFill>
                  <a:schemeClr val="tx1"/>
                </a:solidFill>
              </a:rPr>
              <a:t>There is a push to approve the 60 GHz SR doc, next week.  It is needed for other activities to move forward.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Earlier:  Contributions coming in.  </a:t>
            </a:r>
          </a:p>
          <a:p>
            <a:pPr lvl="2">
              <a:spcBef>
                <a:spcPts val="0"/>
              </a:spcBef>
              <a:buFont typeface="Arial" panose="020B0604020202020204" pitchFamily="34" charset="0"/>
              <a:buChar char="•"/>
            </a:pPr>
            <a:r>
              <a:rPr lang="en-US" sz="1600" dirty="0">
                <a:solidFill>
                  <a:schemeClr val="tx1"/>
                </a:solidFill>
              </a:rPr>
              <a:t>Upper 6GHz band TFES TR 103 612  early draft is out </a:t>
            </a:r>
            <a:r>
              <a:rPr lang="en-US" sz="1400" dirty="0">
                <a:solidFill>
                  <a:schemeClr val="tx1"/>
                </a:solidFill>
              </a:rPr>
              <a:t>and BRAN TR 103 631 is posted.</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Nothing new.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Earlier:  EN 300 328 (v2.2.1 (2018-04)) will not be published in the OJEU.  And,  to avoid existence of 2 different versions, the older v2.1.1. maybe withdrawn.  Then a NB would be needed.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440637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2-3 October in Maisons-Alfort, Paris (France) </a:t>
            </a:r>
          </a:p>
          <a:p>
            <a:pPr lvl="1">
              <a:buFont typeface="Arial" panose="020B0604020202020204" pitchFamily="34" charset="0"/>
              <a:buChar char="•"/>
            </a:pPr>
            <a:r>
              <a:rPr lang="en-US" sz="1600" dirty="0"/>
              <a:t> Minutes finally came out last night from the previous meetings. </a:t>
            </a:r>
          </a:p>
          <a:p>
            <a:pPr lvl="2">
              <a:buFont typeface="Arial" panose="020B0604020202020204" pitchFamily="34" charset="0"/>
              <a:buChar char="•"/>
            </a:pPr>
            <a:r>
              <a:rPr lang="en-US" sz="1600" dirty="0"/>
              <a:t>Included the discussions of SE45 and FM57 on UWB.   FM57 document 8 has the details. </a:t>
            </a:r>
          </a:p>
          <a:p>
            <a:pPr lvl="1">
              <a:buFont typeface="Arial" panose="020B0604020202020204" pitchFamily="34" charset="0"/>
              <a:buChar char="•"/>
            </a:pPr>
            <a:r>
              <a:rPr lang="en-US" sz="1600" dirty="0"/>
              <a:t>6 technical contributions coming in. </a:t>
            </a:r>
          </a:p>
          <a:p>
            <a:pPr lvl="1">
              <a:buFont typeface="Arial" panose="020B0604020202020204" pitchFamily="34" charset="0"/>
              <a:buChar char="•"/>
            </a:pPr>
            <a:endParaRPr lang="en-US" sz="1800" dirty="0"/>
          </a:p>
          <a:p>
            <a:pPr lvl="1">
              <a:buFont typeface="Arial" panose="020B0604020202020204" pitchFamily="34" charset="0"/>
              <a:buChar char="•"/>
            </a:pPr>
            <a:r>
              <a:rPr lang="en-US" sz="1600" dirty="0"/>
              <a:t>The report for all this will not make this year, will slide into first of the 2019.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Earlier: Input papers being worked on for the next meeting, revised simulation results,  duty cycle, channelization, etc.  </a:t>
            </a:r>
          </a:p>
          <a:p>
            <a:pPr lvl="1">
              <a:buFont typeface="Arial" panose="020B0604020202020204" pitchFamily="34" charset="0"/>
              <a:buChar char="•"/>
            </a:pPr>
            <a:endParaRPr lang="en-US" sz="1400" dirty="0"/>
          </a:p>
          <a:p>
            <a:pPr marL="51435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October in Maisons-Alfort, Paris (France)</a:t>
            </a:r>
          </a:p>
          <a:p>
            <a:pPr lvl="1">
              <a:buFont typeface="Arial" panose="020B0604020202020204" pitchFamily="34" charset="0"/>
              <a:buChar char="•"/>
            </a:pPr>
            <a:r>
              <a:rPr lang="en-US" sz="1600" dirty="0"/>
              <a:t> Call tonight and more calls before October meeting.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Earlier: Minutes are not out yet and a call on 12 Sept. being setup. </a:t>
            </a:r>
          </a:p>
          <a:p>
            <a:pPr lvl="2">
              <a:buFont typeface="Arial" panose="020B0604020202020204" pitchFamily="34" charset="0"/>
              <a:buChar char="•"/>
            </a:pPr>
            <a:r>
              <a:rPr lang="en-US" sz="1600" dirty="0"/>
              <a:t>FM57(18)007 Draft interim report in response to mandate is available for comment.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spcBef>
                <a:spcPts val="0"/>
              </a:spcBef>
              <a:buFont typeface="Arial" panose="020B0604020202020204" pitchFamily="34" charset="0"/>
              <a:buChar char="•"/>
            </a:pPr>
            <a:r>
              <a:rPr lang="en-US" sz="1800" dirty="0"/>
              <a:t>Latest Google submission did attempt to answer some of our questions.  </a:t>
            </a:r>
          </a:p>
          <a:p>
            <a:pPr lvl="1">
              <a:spcBef>
                <a:spcPts val="0"/>
              </a:spcBef>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spcBef>
                <a:spcPts val="0"/>
              </a:spcBef>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Reminder on our 4 Points</a:t>
            </a:r>
          </a:p>
          <a:p>
            <a:pPr lvl="1">
              <a:spcBef>
                <a:spcPts val="0"/>
              </a:spcBef>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spcBef>
                <a:spcPts val="0"/>
              </a:spcBef>
              <a:buFont typeface="Arial" panose="020B0604020202020204" pitchFamily="34" charset="0"/>
              <a:buChar char="•"/>
            </a:pPr>
            <a:endParaRPr lang="en-US" sz="1100" dirty="0"/>
          </a:p>
          <a:p>
            <a:pPr marL="800100" lvl="1" indent="-342900">
              <a:spcBef>
                <a:spcPts val="0"/>
              </a:spcBef>
              <a:buFont typeface="+mj-lt"/>
              <a:buAutoNum type="arabicPeriod"/>
            </a:pPr>
            <a:r>
              <a:rPr lang="en-US" sz="1600" dirty="0"/>
              <a:t>Sharing is not clear with 100% duty cycle, it is a 10x e.i.r.p. level, 802.11 has LBT, etc.</a:t>
            </a:r>
          </a:p>
          <a:p>
            <a:pPr lvl="2">
              <a:spcBef>
                <a:spcPts val="0"/>
              </a:spcBef>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marL="457200" lvl="1" indent="0">
              <a:spcBef>
                <a:spcPts val="0"/>
              </a:spcBef>
            </a:pPr>
            <a:endParaRPr lang="en-US" sz="800" dirty="0"/>
          </a:p>
          <a:p>
            <a:pPr marL="457200" lvl="1" indent="0">
              <a:spcBef>
                <a:spcPts val="0"/>
              </a:spcBef>
            </a:pPr>
            <a:r>
              <a:rPr lang="en-US" sz="1600" dirty="0"/>
              <a:t>2.	Didn’t test with 802.11ad with single carrier modulation which is the majority of users.  	(OFDM is more tolerant which is what they did test with.)</a:t>
            </a:r>
          </a:p>
          <a:p>
            <a:pPr lvl="2">
              <a:spcBef>
                <a:spcPts val="0"/>
              </a:spcBef>
              <a:buFont typeface="Arial" panose="020B0604020202020204" pitchFamily="34" charset="0"/>
              <a:buChar char="•"/>
            </a:pPr>
            <a:r>
              <a:rPr lang="en-US" sz="1400" dirty="0"/>
              <a:t> In the new analysis,  they did with single carrier.  </a:t>
            </a:r>
          </a:p>
          <a:p>
            <a:pPr marL="457200" lvl="1" indent="0">
              <a:spcBef>
                <a:spcPts val="0"/>
              </a:spcBef>
            </a:pPr>
            <a:endParaRPr lang="en-US" sz="800" dirty="0"/>
          </a:p>
          <a:p>
            <a:pPr marL="457200" lvl="1" indent="0">
              <a:spcBef>
                <a:spcPts val="0"/>
              </a:spcBef>
            </a:pPr>
            <a:r>
              <a:rPr lang="en-US" sz="1800" dirty="0"/>
              <a:t>3</a:t>
            </a:r>
            <a:r>
              <a:rPr lang="en-US" sz="1600" dirty="0"/>
              <a:t>.   Didn’t test in the same device, like a phone.</a:t>
            </a:r>
          </a:p>
          <a:p>
            <a:pPr lvl="2">
              <a:spcBef>
                <a:spcPts val="0"/>
              </a:spcBef>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a:t>
            </a:r>
          </a:p>
          <a:p>
            <a:pPr marL="457200" lvl="1" indent="0">
              <a:spcBef>
                <a:spcPts val="0"/>
              </a:spcBef>
            </a:pPr>
            <a:endParaRPr lang="en-US" sz="800" dirty="0"/>
          </a:p>
          <a:p>
            <a:pPr marL="457200" lvl="1" indent="0">
              <a:spcBef>
                <a:spcPts val="0"/>
              </a:spcBef>
            </a:pPr>
            <a:r>
              <a:rPr lang="en-US" sz="1600" dirty="0"/>
              <a:t>4. Didn’t test with 802.15.3e (which is different from 3c which Google mentions). </a:t>
            </a:r>
          </a:p>
          <a:p>
            <a:pPr lvl="2">
              <a:spcBef>
                <a:spcPts val="0"/>
              </a:spcBef>
              <a:buFont typeface="Arial" panose="020B0604020202020204" pitchFamily="34" charset="0"/>
              <a:buChar char="•"/>
            </a:pPr>
            <a:r>
              <a:rPr lang="en-US" sz="1400" dirty="0"/>
              <a:t>IEEE 802.15.3e made some footnotes that it has a closer intended range than the 11ad so concerns are less likely to materialize.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400" dirty="0"/>
              <a:t>-2</a:t>
            </a:r>
            <a:endParaRPr lang="en-US" sz="1200" dirty="0"/>
          </a:p>
        </p:txBody>
      </p:sp>
      <p:sp>
        <p:nvSpPr>
          <p:cNvPr id="3" name="Content Placeholder 2"/>
          <p:cNvSpPr>
            <a:spLocks noGrp="1"/>
          </p:cNvSpPr>
          <p:nvPr>
            <p:ph idx="1"/>
          </p:nvPr>
        </p:nvSpPr>
        <p:spPr>
          <a:xfrm>
            <a:off x="228600" y="1066800"/>
            <a:ext cx="8991600" cy="5408613"/>
          </a:xfrm>
        </p:spPr>
        <p:txBody>
          <a:bodyPr/>
          <a:lstStyle/>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400" dirty="0"/>
              <a:t>Not completely. </a:t>
            </a:r>
          </a:p>
          <a:p>
            <a:pPr>
              <a:buFont typeface="Arial" panose="020B0604020202020204" pitchFamily="34" charset="0"/>
              <a:buChar char="•"/>
            </a:pPr>
            <a:r>
              <a:rPr lang="en-US" sz="2000" dirty="0">
                <a:solidFill>
                  <a:schemeClr val="tx1"/>
                </a:solidFill>
              </a:rPr>
              <a:t>The proceeding: </a:t>
            </a:r>
          </a:p>
          <a:p>
            <a:pPr lvl="1">
              <a:spcBef>
                <a:spcPts val="0"/>
              </a:spcBef>
              <a:buFont typeface="Arial" panose="020B0604020202020204" pitchFamily="34" charset="0"/>
              <a:buChar char="•"/>
            </a:pPr>
            <a:r>
              <a:rPr lang="en-US" sz="1800" dirty="0"/>
              <a:t>ECFS:   </a:t>
            </a:r>
            <a:r>
              <a:rPr lang="en-US" sz="1800" dirty="0">
                <a:hlinkClick r:id="rId2"/>
              </a:rPr>
              <a:t>https://www.fcc.gov/ecfs/search/filings?proceedings_name=18-70&amp;sort=date_disseminated,DESC</a:t>
            </a:r>
            <a:r>
              <a:rPr lang="en-US" sz="1800" dirty="0"/>
              <a:t> </a:t>
            </a:r>
          </a:p>
          <a:p>
            <a:pPr>
              <a:spcBef>
                <a:spcPts val="0"/>
              </a:spcBef>
              <a:buFont typeface="Arial" panose="020B0604020202020204" pitchFamily="34" charset="0"/>
              <a:buChar char="•"/>
            </a:pPr>
            <a:r>
              <a:rPr lang="en-US" sz="2000" dirty="0">
                <a:solidFill>
                  <a:schemeClr val="tx1"/>
                </a:solidFill>
              </a:rPr>
              <a:t>We reviewed Google’s response to us &amp; Facebook’s excellent rebuttal: </a:t>
            </a:r>
          </a:p>
          <a:p>
            <a:pPr lvl="1">
              <a:spcBef>
                <a:spcPts val="0"/>
              </a:spcBef>
              <a:buFont typeface="Arial" panose="020B0604020202020204" pitchFamily="34" charset="0"/>
              <a:buChar char="•"/>
            </a:pPr>
            <a:r>
              <a:rPr lang="en-US" sz="1000" dirty="0">
                <a:solidFill>
                  <a:schemeClr val="tx1"/>
                </a:solidFill>
                <a:hlinkClick r:id="rId3"/>
              </a:rPr>
              <a:t>https://mentor.ieee.org/802.18/dcn/18/18-18-0080-00-0000-google-s-waiver-request-supplement-to-coexist-with-802-11-with-motion-sensing-57-64ghz.pdf</a:t>
            </a:r>
            <a:endParaRPr lang="en-US" sz="1000" dirty="0">
              <a:solidFill>
                <a:schemeClr val="tx1"/>
              </a:solidFill>
            </a:endParaRPr>
          </a:p>
          <a:p>
            <a:pPr lvl="1">
              <a:buFont typeface="Arial" panose="020B0604020202020204" pitchFamily="34" charset="0"/>
              <a:buChar char="•"/>
            </a:pPr>
            <a:r>
              <a:rPr lang="en-US" sz="1000" dirty="0">
                <a:hlinkClick r:id="rId4"/>
              </a:rPr>
              <a:t>https://mentor.ieee.org/802.18/dcn/18/18-18-0089-00-0000-google-s-waiver-request-facebook-letter-after-reply-comments-motion-sensing-57-64-ghz.pdf</a:t>
            </a:r>
            <a:r>
              <a:rPr lang="en-US" sz="1000" dirty="0"/>
              <a:t> </a:t>
            </a:r>
          </a:p>
          <a:p>
            <a:pPr>
              <a:buFont typeface="Arial" panose="020B0604020202020204" pitchFamily="34" charset="0"/>
              <a:buChar char="•"/>
            </a:pPr>
            <a:r>
              <a:rPr lang="en-US" sz="2000" dirty="0">
                <a:solidFill>
                  <a:schemeClr val="tx1"/>
                </a:solidFill>
              </a:rPr>
              <a:t>Again, no one has stepped forward to work on an ex </a:t>
            </a:r>
            <a:r>
              <a:rPr lang="en-US" sz="2000" dirty="0" err="1">
                <a:solidFill>
                  <a:schemeClr val="tx1"/>
                </a:solidFill>
              </a:rPr>
              <a:t>parte</a:t>
            </a:r>
            <a:r>
              <a:rPr lang="en-US" sz="2000" dirty="0">
                <a:solidFill>
                  <a:schemeClr val="tx1"/>
                </a:solidFill>
              </a:rPr>
              <a:t>. </a:t>
            </a:r>
          </a:p>
          <a:p>
            <a:pPr lvl="1">
              <a:buFont typeface="Arial" panose="020B0604020202020204" pitchFamily="34" charset="0"/>
              <a:buChar char="•"/>
            </a:pPr>
            <a:r>
              <a:rPr lang="en-US" sz="1600" dirty="0">
                <a:solidFill>
                  <a:schemeClr val="tx1"/>
                </a:solidFill>
              </a:rPr>
              <a:t>Though we still do not agree with Google’s answers to our comments. </a:t>
            </a:r>
          </a:p>
          <a:p>
            <a:pPr>
              <a:buFont typeface="Arial" panose="020B0604020202020204" pitchFamily="34" charset="0"/>
              <a:buChar char="•"/>
            </a:pPr>
            <a:r>
              <a:rPr lang="en-US" sz="2000" dirty="0">
                <a:solidFill>
                  <a:schemeClr val="tx1"/>
                </a:solidFill>
              </a:rPr>
              <a:t>An option is word on street is Google is working on a response to </a:t>
            </a:r>
            <a:r>
              <a:rPr lang="en-US" sz="2000" dirty="0" err="1">
                <a:solidFill>
                  <a:schemeClr val="tx1"/>
                </a:solidFill>
              </a:rPr>
              <a:t>FaceBook</a:t>
            </a:r>
            <a:r>
              <a:rPr lang="en-US" sz="2000" dirty="0">
                <a:solidFill>
                  <a:schemeClr val="tx1"/>
                </a:solidFill>
              </a:rPr>
              <a:t>.  </a:t>
            </a:r>
          </a:p>
          <a:p>
            <a:pPr lvl="1">
              <a:buFont typeface="Arial" panose="020B0604020202020204" pitchFamily="34" charset="0"/>
              <a:buChar char="•"/>
            </a:pPr>
            <a:r>
              <a:rPr lang="en-US" sz="1600" b="1" dirty="0">
                <a:solidFill>
                  <a:schemeClr val="tx1"/>
                </a:solidFill>
              </a:rPr>
              <a:t>Learned last night, a joint letter with Google and </a:t>
            </a:r>
            <a:r>
              <a:rPr lang="en-US" sz="1600" b="1" dirty="0" err="1">
                <a:solidFill>
                  <a:schemeClr val="tx1"/>
                </a:solidFill>
              </a:rPr>
              <a:t>FaceBook</a:t>
            </a:r>
            <a:r>
              <a:rPr lang="en-US" sz="1600" b="1" dirty="0">
                <a:solidFill>
                  <a:schemeClr val="tx1"/>
                </a:solidFill>
              </a:rPr>
              <a:t> was posted in the FCC filing. </a:t>
            </a:r>
          </a:p>
          <a:p>
            <a:pPr lvl="2">
              <a:buFont typeface="Arial" panose="020B0604020202020204" pitchFamily="34" charset="0"/>
              <a:buChar char="•"/>
            </a:pPr>
            <a:r>
              <a:rPr lang="en-US" sz="1200" b="1" dirty="0">
                <a:solidFill>
                  <a:schemeClr val="tx1"/>
                </a:solidFill>
                <a:hlinkClick r:id="rId5"/>
              </a:rPr>
              <a:t>https://mentor.ieee.org/802.18/dcn/18/18-18-0113-00-0000-google-facebook-2018-09-07-joint-letter-et-18-70.pdf</a:t>
            </a:r>
            <a:r>
              <a:rPr lang="en-US" sz="1200" b="1" dirty="0">
                <a:solidFill>
                  <a:schemeClr val="tx1"/>
                </a:solidFill>
              </a:rPr>
              <a:t> </a:t>
            </a:r>
          </a:p>
          <a:p>
            <a:pPr lvl="1">
              <a:buFont typeface="Arial" panose="020B0604020202020204" pitchFamily="34" charset="0"/>
              <a:buChar char="•"/>
            </a:pPr>
            <a:r>
              <a:rPr lang="en-US" sz="1600" b="1" dirty="0">
                <a:solidFill>
                  <a:schemeClr val="tx1"/>
                </a:solidFill>
              </a:rPr>
              <a:t>Looks like some compromise / clarity on the request; </a:t>
            </a:r>
          </a:p>
          <a:p>
            <a:pPr lvl="1">
              <a:buFont typeface="Arial" panose="020B0604020202020204" pitchFamily="34" charset="0"/>
              <a:buChar char="•"/>
            </a:pPr>
            <a:r>
              <a:rPr lang="en-US" sz="1600" b="1" dirty="0">
                <a:solidFill>
                  <a:schemeClr val="tx1"/>
                </a:solidFill>
              </a:rPr>
              <a:t>         Lower EIRP of +13dBm from original request and duty cycle limits of 10% over 33mS.  </a:t>
            </a:r>
          </a:p>
          <a:p>
            <a:pPr lvl="1">
              <a:buFont typeface="Arial" panose="020B0604020202020204" pitchFamily="34" charset="0"/>
              <a:buChar char="•"/>
            </a:pPr>
            <a:r>
              <a:rPr lang="en-US" sz="1600" b="1" dirty="0">
                <a:solidFill>
                  <a:schemeClr val="tx1"/>
                </a:solidFill>
              </a:rPr>
              <a:t>No concerns or questions by the RR-TAG were brought up after this review. </a:t>
            </a:r>
          </a:p>
          <a:p>
            <a:pPr>
              <a:buFont typeface="Arial" panose="020B0604020202020204" pitchFamily="34" charset="0"/>
              <a:buChar char="•"/>
            </a:pPr>
            <a:r>
              <a:rPr lang="en-US" sz="2000" dirty="0">
                <a:solidFill>
                  <a:schemeClr val="tx1"/>
                </a:solidFill>
              </a:rPr>
              <a:t>If no further requests from the group to do an ex </a:t>
            </a:r>
            <a:r>
              <a:rPr lang="en-US" sz="2000" dirty="0" err="1">
                <a:solidFill>
                  <a:schemeClr val="tx1"/>
                </a:solidFill>
              </a:rPr>
              <a:t>parte</a:t>
            </a:r>
            <a:r>
              <a:rPr lang="en-US" sz="2000" dirty="0">
                <a:solidFill>
                  <a:schemeClr val="tx1"/>
                </a:solidFill>
              </a:rPr>
              <a:t>, after f2f this week, we will move to monitor for final results.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03225"/>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1019175"/>
            <a:ext cx="8305800" cy="5637213"/>
          </a:xfrm>
        </p:spPr>
        <p:txBody>
          <a:bodyPr/>
          <a:lstStyle/>
          <a:p>
            <a:pPr marL="0" indent="0">
              <a:spcBef>
                <a:spcPts val="0"/>
              </a:spcBef>
            </a:pPr>
            <a:r>
              <a:rPr lang="en-US" altLang="en-US" sz="2000" dirty="0"/>
              <a:t> </a:t>
            </a: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600" dirty="0"/>
              <a:t>An ex </a:t>
            </a:r>
            <a:r>
              <a:rPr lang="en-US" sz="1600" dirty="0" err="1"/>
              <a:t>parte</a:t>
            </a:r>
            <a:r>
              <a:rPr lang="en-US" sz="1600" dirty="0"/>
              <a:t> filing given to the FCC on July 31</a:t>
            </a:r>
            <a:r>
              <a:rPr lang="en-US" sz="1600" baseline="30000" dirty="0"/>
              <a:t>st </a:t>
            </a:r>
            <a:r>
              <a:rPr lang="en-US" sz="1600" dirty="0"/>
              <a:t>on sharing</a:t>
            </a:r>
          </a:p>
          <a:p>
            <a:pPr lvl="2">
              <a:spcBef>
                <a:spcPts val="0"/>
              </a:spcBef>
              <a:buFont typeface="Arial" panose="020B0604020202020204" pitchFamily="34" charset="0"/>
              <a:buChar char="•"/>
            </a:pPr>
            <a:r>
              <a:rPr lang="en-US" sz="1200" dirty="0">
                <a:hlinkClick r:id="rId3"/>
              </a:rPr>
              <a:t>https://mentor.ieee.org/802.18/dcn/18/18-18-0097-00-0000-ex-parte-next-data-base-6-ghz-additional-fs-protection-discussion.pdf</a:t>
            </a:r>
            <a:endParaRPr lang="en-US" sz="1200" dirty="0"/>
          </a:p>
          <a:p>
            <a:pPr lvl="1">
              <a:spcBef>
                <a:spcPts val="0"/>
              </a:spcBef>
              <a:buFont typeface="Arial" panose="020B0604020202020204" pitchFamily="34" charset="0"/>
              <a:buChar char="•"/>
            </a:pPr>
            <a:r>
              <a:rPr lang="en-US" sz="1600" dirty="0"/>
              <a:t>The proposal is to add a third database to the current TVWS &amp; CBRS databases. </a:t>
            </a:r>
          </a:p>
          <a:p>
            <a:pPr lvl="2">
              <a:spcBef>
                <a:spcPts val="0"/>
              </a:spcBef>
              <a:buFont typeface="Arial" panose="020B0604020202020204" pitchFamily="34" charset="0"/>
              <a:buChar char="•"/>
            </a:pPr>
            <a:r>
              <a:rPr lang="en-US" sz="1400" dirty="0"/>
              <a:t>Automatic Frequency Coordination. </a:t>
            </a:r>
          </a:p>
          <a:p>
            <a:pPr lvl="1">
              <a:spcBef>
                <a:spcPts val="0"/>
              </a:spcBef>
              <a:buFont typeface="Arial" panose="020B0604020202020204" pitchFamily="34" charset="0"/>
              <a:buChar char="•"/>
            </a:pPr>
            <a:r>
              <a:rPr lang="en-US" sz="16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400" dirty="0"/>
              <a:t>We don’t need to stop current database developments, but must keep an eye to a future where all spectrum is controlled this way</a:t>
            </a:r>
          </a:p>
          <a:p>
            <a:pPr lvl="1">
              <a:spcBef>
                <a:spcPts val="0"/>
              </a:spcBef>
              <a:buFont typeface="Arial" panose="020B0604020202020204" pitchFamily="34" charset="0"/>
              <a:buChar char="•"/>
            </a:pPr>
            <a:r>
              <a:rPr lang="en-US" sz="1800" dirty="0"/>
              <a:t>So far: 11y, TVWS, CBRS, this one at 6 GHz,  and maybe a 5</a:t>
            </a:r>
            <a:r>
              <a:rPr lang="en-US" sz="1800" baseline="30000" dirty="0"/>
              <a:t>th</a:t>
            </a:r>
            <a:r>
              <a:rPr lang="en-US" sz="1800" dirty="0"/>
              <a:t> at 3.7-4.2GHz? </a:t>
            </a:r>
            <a:endParaRPr lang="en-US" altLang="en-US" sz="1600" dirty="0"/>
          </a:p>
          <a:p>
            <a:pPr lvl="1">
              <a:spcBef>
                <a:spcPts val="0"/>
              </a:spcBef>
              <a:buFont typeface="Arial" panose="020B0604020202020204" pitchFamily="34" charset="0"/>
              <a:buChar char="•"/>
            </a:pPr>
            <a:r>
              <a:rPr lang="en-US" altLang="en-US" sz="1800" dirty="0">
                <a:solidFill>
                  <a:srgbClr val="00B0F0"/>
                </a:solidFill>
              </a:rPr>
              <a:t>What are thoughts from all on adding another coordination data base? </a:t>
            </a:r>
          </a:p>
          <a:p>
            <a:pPr lvl="2">
              <a:spcBef>
                <a:spcPts val="0"/>
              </a:spcBef>
              <a:buFont typeface="Arial" panose="020B0604020202020204" pitchFamily="34" charset="0"/>
              <a:buChar char="•"/>
            </a:pPr>
            <a:r>
              <a:rPr lang="en-US" altLang="en-US" dirty="0"/>
              <a:t>A paper is being worked to cover this more completely.   </a:t>
            </a:r>
          </a:p>
          <a:p>
            <a:pPr lvl="6">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The FCC is looking at 3</a:t>
            </a:r>
            <a:r>
              <a:rPr lang="en-US" altLang="en-US" baseline="30000" dirty="0"/>
              <a:t>rd</a:t>
            </a:r>
            <a:r>
              <a:rPr lang="en-US" altLang="en-US" dirty="0"/>
              <a:t> parties to manage the different data bases, so they would not be having to deal with them directly.  </a:t>
            </a:r>
          </a:p>
          <a:p>
            <a:pPr lvl="1">
              <a:spcBef>
                <a:spcPts val="0"/>
              </a:spcBef>
              <a:buFont typeface="Arial" panose="020B0604020202020204" pitchFamily="34" charset="0"/>
              <a:buChar char="•"/>
            </a:pPr>
            <a:r>
              <a:rPr lang="en-US" altLang="en-US" dirty="0"/>
              <a:t>Maybe a question on how the ‘services’ are without bound and changes over time. </a:t>
            </a:r>
          </a:p>
          <a:p>
            <a:pPr lvl="1">
              <a:spcBef>
                <a:spcPts val="0"/>
              </a:spcBef>
              <a:buFont typeface="Arial" panose="020B0604020202020204" pitchFamily="34" charset="0"/>
              <a:buChar char="•"/>
            </a:pPr>
            <a:r>
              <a:rPr lang="en-US" altLang="en-US" dirty="0"/>
              <a:t>It does seem early to minimize data bases,  need to let the technologies stabilize. </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04106"/>
            <a:ext cx="7770813" cy="5371307"/>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GHz and single voice from IEEE 802.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a:t>
            </a:r>
            <a:r>
              <a:rPr lang="en-US" altLang="en-US" sz="1800" strike="dblStrike" dirty="0"/>
              <a:t>26 Sept, </a:t>
            </a:r>
            <a:r>
              <a:rPr lang="en-US" altLang="en-US" sz="1800" dirty="0"/>
              <a:t>23 Oct, 15 Nov)</a:t>
            </a:r>
          </a:p>
          <a:p>
            <a:pPr lvl="2">
              <a:spcBef>
                <a:spcPts val="0"/>
              </a:spcBef>
              <a:buFont typeface="Arial" panose="020B0604020202020204" pitchFamily="34" charset="0"/>
              <a:buChar char="•"/>
            </a:pPr>
            <a:r>
              <a:rPr lang="en-US" altLang="en-US" sz="1600" dirty="0"/>
              <a:t>The time frame for comments and reply comments should be in this.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Next step continues on where the 11ax CoEx document goes.</a:t>
            </a:r>
          </a:p>
          <a:p>
            <a:pPr lvl="2">
              <a:spcBef>
                <a:spcPts val="0"/>
              </a:spcBef>
              <a:buFont typeface="Arial" panose="020B0604020202020204" pitchFamily="34" charset="0"/>
              <a:buChar char="•"/>
            </a:pPr>
            <a:r>
              <a:rPr lang="en-US" altLang="en-US" sz="1600" dirty="0"/>
              <a:t>There is a draft of the CoEx document comment resolutions and status:  </a:t>
            </a:r>
          </a:p>
          <a:p>
            <a:pPr lvl="2">
              <a:spcBef>
                <a:spcPts val="0"/>
              </a:spcBef>
              <a:buFont typeface="Arial" panose="020B0604020202020204" pitchFamily="34" charset="0"/>
              <a:buChar char="•"/>
            </a:pPr>
            <a:r>
              <a:rPr lang="en-US" altLang="en-US" sz="1600" dirty="0">
                <a:hlinkClick r:id="rId3"/>
              </a:rPr>
              <a:t>https://mentor.ieee.org/802-ec/dcn/18/ec-18-0169-00-WCSG-2018-waikoloa-802-11ax-coexistence-comment-status.docx</a:t>
            </a:r>
            <a:r>
              <a:rPr lang="en-US" altLang="en-US" sz="1600" dirty="0"/>
              <a:t> </a:t>
            </a:r>
          </a:p>
          <a:p>
            <a:pPr lvl="2">
              <a:spcBef>
                <a:spcPts val="0"/>
              </a:spcBef>
              <a:buFont typeface="Arial" panose="020B0604020202020204" pitchFamily="34" charset="0"/>
              <a:buChar char="•"/>
            </a:pPr>
            <a:r>
              <a:rPr lang="en-US" altLang="en-US" sz="1600" dirty="0"/>
              <a:t>Plan is to have CoEx document in place by the November Plenary.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If the NPRM comes out before IEEE 802 has a single voice, the .18 chair will call teleconference (s?) to work on the plan for NPRM response. </a:t>
            </a:r>
          </a:p>
          <a:p>
            <a:pPr lvl="2">
              <a:spcBef>
                <a:spcPts val="0"/>
              </a:spcBef>
              <a:buFont typeface="Arial" panose="020B0604020202020204" pitchFamily="34" charset="0"/>
              <a:buChar char="•"/>
            </a:pPr>
            <a:r>
              <a:rPr lang="en-US" altLang="en-US" sz="1600" dirty="0"/>
              <a:t>See more later in the slides, for discussion on Thursday.</a:t>
            </a:r>
          </a:p>
          <a:p>
            <a:pPr marL="457200" lvl="1" indent="0">
              <a:spcBef>
                <a:spcPts val="0"/>
              </a:spcBef>
            </a:pPr>
            <a:endParaRPr lang="en-US" altLang="en-US" sz="1800" dirty="0"/>
          </a:p>
          <a:p>
            <a:pPr lvl="1">
              <a:spcBef>
                <a:spcPts val="0"/>
              </a:spcBef>
              <a:buFont typeface="Arial" panose="020B0604020202020204" pitchFamily="34" charset="0"/>
              <a:buChar char="•"/>
            </a:pPr>
            <a:r>
              <a:rPr lang="en-US" altLang="en-US" sz="1800" dirty="0"/>
              <a:t>Here is the link to the document discussed at the July Plenary with several of the EC Chairs, that talks to some options.  </a:t>
            </a:r>
          </a:p>
          <a:p>
            <a:pPr lvl="2">
              <a:spcBef>
                <a:spcPts val="0"/>
              </a:spcBef>
              <a:buFont typeface="Arial" panose="020B0604020202020204" pitchFamily="34" charset="0"/>
              <a:buChar char="•"/>
            </a:pPr>
            <a:r>
              <a:rPr lang="en-US" altLang="en-US" sz="1600" dirty="0">
                <a:hlinkClick r:id="rId4"/>
              </a:rPr>
              <a:t>https://mentor.ieee.org/802-ec/dcn/18/ec-18-0133-00-00EC-how-can-ieee-802-get-to-a-single-voice-for-6ghz-band.pptx</a:t>
            </a:r>
            <a:r>
              <a:rPr lang="en-US" alt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5371307"/>
          </a:xfrm>
        </p:spPr>
        <p:txBody>
          <a:bodyPr/>
          <a:lstStyle/>
          <a:p>
            <a:pPr>
              <a:spcBef>
                <a:spcPts val="0"/>
              </a:spcBef>
              <a:buFont typeface="Arial" panose="020B0604020202020204" pitchFamily="34" charset="0"/>
              <a:buChar char="•"/>
            </a:pPr>
            <a:r>
              <a:rPr lang="en-US" sz="2000" dirty="0"/>
              <a:t>IEEE EU spectrum management statement</a:t>
            </a:r>
          </a:p>
          <a:p>
            <a:pPr lvl="1">
              <a:spcBef>
                <a:spcPts val="0"/>
              </a:spcBef>
              <a:buFont typeface="Arial" panose="020B0604020202020204" pitchFamily="34" charset="0"/>
              <a:buChar char="•"/>
            </a:pPr>
            <a:r>
              <a:rPr lang="en-US" sz="1800" dirty="0"/>
              <a:t>Summary was the IEEE EU should consider using the IEEE SA Intelligent Spectrum Allocation and Management statement: </a:t>
            </a:r>
          </a:p>
          <a:p>
            <a:pPr lvl="1">
              <a:spcBef>
                <a:spcPts val="0"/>
              </a:spcBef>
              <a:buFont typeface="Arial" panose="020B0604020202020204" pitchFamily="34" charset="0"/>
              <a:buChar char="•"/>
            </a:pPr>
            <a:r>
              <a:rPr lang="en-US" altLang="en-US" sz="1800" dirty="0">
                <a:hlinkClick r:id="rId3"/>
              </a:rPr>
              <a:t>https://mentor.ieee.org/802.18/dcn/18/18-18-0010-10-0000-sa-use-of-spectrum-draft-position-06dec17.docx</a:t>
            </a:r>
            <a:r>
              <a:rPr lang="en-US" altLang="en-US" sz="1800" dirty="0"/>
              <a:t>	</a:t>
            </a:r>
          </a:p>
          <a:p>
            <a:pPr lvl="1">
              <a:spcBef>
                <a:spcPts val="0"/>
              </a:spcBef>
              <a:buFont typeface="Arial" panose="020B0604020202020204" pitchFamily="34" charset="0"/>
              <a:buChar char="•"/>
            </a:pPr>
            <a:r>
              <a:rPr lang="en-US" sz="1800" dirty="0"/>
              <a:t>Email sent to GPPC and </a:t>
            </a:r>
            <a:r>
              <a:rPr lang="en-US" sz="1800" dirty="0" err="1"/>
              <a:t>cc:’d</a:t>
            </a:r>
            <a:r>
              <a:rPr lang="en-US" sz="1800" dirty="0"/>
              <a:t> the IEEE EU spectrum group contact. </a:t>
            </a:r>
            <a:r>
              <a:rPr lang="en-US" sz="1600" dirty="0"/>
              <a:t>	</a:t>
            </a:r>
          </a:p>
          <a:p>
            <a:pPr lvl="2">
              <a:spcBef>
                <a:spcPts val="0"/>
              </a:spcBef>
              <a:buFont typeface="Arial" panose="020B0604020202020204" pitchFamily="34" charset="0"/>
              <a:buChar char="•"/>
            </a:pPr>
            <a:r>
              <a:rPr lang="en-US" sz="1600" dirty="0"/>
              <a:t>No reply at this point.</a:t>
            </a:r>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560289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8458200" cy="5371307"/>
          </a:xfrm>
        </p:spPr>
        <p:txBody>
          <a:bodyPr/>
          <a:lstStyle/>
          <a:p>
            <a:pPr>
              <a:spcBef>
                <a:spcPts val="0"/>
              </a:spcBef>
              <a:buFont typeface="Arial" panose="020B0604020202020204" pitchFamily="34" charset="0"/>
              <a:buChar char="•"/>
            </a:pPr>
            <a:r>
              <a:rPr lang="en-US" altLang="en-US" sz="2000" dirty="0"/>
              <a:t>Since July Plenary: </a:t>
            </a:r>
          </a:p>
          <a:p>
            <a:pPr>
              <a:spcBef>
                <a:spcPts val="0"/>
              </a:spcBef>
              <a:buFont typeface="Arial" panose="020B0604020202020204" pitchFamily="34" charset="0"/>
              <a:buChar char="•"/>
            </a:pPr>
            <a:r>
              <a:rPr lang="en-US" altLang="en-US" sz="2000" dirty="0"/>
              <a:t>Uganda Consultation Approved and sent to UCC. </a:t>
            </a:r>
          </a:p>
          <a:p>
            <a:pPr lvl="1">
              <a:buFont typeface="Arial" panose="020B0604020202020204" pitchFamily="34" charset="0"/>
              <a:buChar char="•"/>
            </a:pPr>
            <a:r>
              <a:rPr lang="en-US" sz="1600" dirty="0"/>
              <a:t>The (Uganda) Commission has developed TV White Spaces (TVWS) guidelines to guide its management of the TVWS radio spectrum use in Uganda.</a:t>
            </a:r>
          </a:p>
          <a:p>
            <a:pPr lvl="1">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lvl="1">
              <a:buFont typeface="Arial" panose="020B0604020202020204" pitchFamily="34" charset="0"/>
              <a:buChar char="•"/>
            </a:pPr>
            <a:r>
              <a:rPr lang="en-US" sz="1600" dirty="0"/>
              <a:t>EC approved:  </a:t>
            </a:r>
            <a:r>
              <a:rPr lang="en-US" sz="1600" dirty="0">
                <a:solidFill>
                  <a:schemeClr val="tx1"/>
                </a:solidFill>
                <a:hlinkClick r:id="rId2"/>
              </a:rPr>
              <a:t>https://mentor.ieee.org/802.18/dcn/18/18-18-0086-04-0000-uganda-tvws-comments-to-guidelines-for-consultation.docx</a:t>
            </a:r>
            <a:r>
              <a:rPr lang="en-US" sz="1600" dirty="0">
                <a:solidFill>
                  <a:schemeClr val="tx1"/>
                </a:solidFill>
              </a:rPr>
              <a:t> </a:t>
            </a:r>
            <a:endParaRPr lang="en-US" sz="1600" dirty="0">
              <a:solidFill>
                <a:schemeClr val="tx1"/>
              </a:solidFill>
              <a:highlight>
                <a:srgbClr val="FFFF00"/>
              </a:highlight>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Ofcom Consultation, RR-TAG approved, EC Ballot done this week</a:t>
            </a:r>
          </a:p>
          <a:p>
            <a:pPr lvl="1">
              <a:spcBef>
                <a:spcPts val="0"/>
              </a:spcBef>
              <a:buFont typeface="Arial" panose="020B0604020202020204" pitchFamily="34" charset="0"/>
              <a:buChar char="•"/>
            </a:pPr>
            <a:r>
              <a:rPr lang="en-US" sz="1600" b="0" dirty="0"/>
              <a:t>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a:t>
            </a:r>
          </a:p>
          <a:p>
            <a:pPr lvl="1">
              <a:spcBef>
                <a:spcPts val="0"/>
              </a:spcBef>
              <a:buFont typeface="Arial" panose="020B0604020202020204" pitchFamily="34" charset="0"/>
              <a:buChar char="•"/>
            </a:pPr>
            <a:r>
              <a:rPr lang="en-US" sz="1600" dirty="0"/>
              <a:t>RR-TAG approved: </a:t>
            </a:r>
            <a:r>
              <a:rPr lang="en-US" sz="1600" b="0" dirty="0"/>
              <a:t>. </a:t>
            </a:r>
            <a:r>
              <a:rPr lang="en-US" sz="1600" dirty="0"/>
              <a:t> </a:t>
            </a:r>
            <a:r>
              <a:rPr lang="en-US" sz="1600" dirty="0">
                <a:solidFill>
                  <a:schemeClr val="bg1">
                    <a:lumMod val="65000"/>
                  </a:schemeClr>
                </a:solidFill>
                <a:hlinkClick r:id="rId3"/>
              </a:rPr>
              <a:t>https://mentor.ieee.org/802.18/dcn/18/18-18-0088-03-0000-ofcom-consultation-comments-on-prep-for-wrc19.docx</a:t>
            </a:r>
            <a:r>
              <a:rPr lang="en-US" sz="1600" dirty="0">
                <a:solidFill>
                  <a:schemeClr val="bg1">
                    <a:lumMod val="65000"/>
                  </a:schemeClr>
                </a:solidFill>
              </a:rPr>
              <a:t> </a:t>
            </a:r>
            <a:r>
              <a:rPr lang="en-US" sz="1600" dirty="0">
                <a:solidFill>
                  <a:schemeClr val="tx1"/>
                </a:solidFill>
              </a:rPr>
              <a:t>;</a:t>
            </a:r>
            <a:endParaRPr lang="en-US" alt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58268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800" y="1066800"/>
            <a:ext cx="8305800" cy="5486400"/>
          </a:xfrm>
        </p:spPr>
        <p:txBody>
          <a:bodyPr/>
          <a:lstStyle/>
          <a:p>
            <a:pPr>
              <a:buFont typeface="Arial" panose="020B0604020202020204" pitchFamily="34" charset="0"/>
              <a:buChar char="•"/>
            </a:pPr>
            <a:r>
              <a:rPr lang="en-US" sz="1800" dirty="0"/>
              <a:t>FCC – Flexible Use of the 3.7 to 4.2 GHz Band, Order &amp; NPRM</a:t>
            </a:r>
          </a:p>
          <a:p>
            <a:pPr lvl="1">
              <a:buFont typeface="Arial" panose="020B0604020202020204" pitchFamily="34" charset="0"/>
              <a:buChar char="•"/>
            </a:pPr>
            <a:r>
              <a:rPr lang="en-US" sz="1600" dirty="0"/>
              <a:t>ECFS: </a:t>
            </a:r>
            <a:r>
              <a:rPr lang="en-US" sz="1200" dirty="0">
                <a:hlinkClick r:id="rId3"/>
              </a:rPr>
              <a:t>https://www.fcc.gov/ecfs/search/filings?proceedings_name=18-122&amp;sort=date_disseminated,DESC</a:t>
            </a:r>
            <a:r>
              <a:rPr lang="en-US" sz="1200" dirty="0"/>
              <a:t>   </a:t>
            </a:r>
            <a:endParaRPr lang="en-US" sz="1600" dirty="0"/>
          </a:p>
          <a:p>
            <a:pPr lvl="1">
              <a:buFont typeface="Arial" panose="020B0604020202020204" pitchFamily="34" charset="0"/>
              <a:buChar char="•"/>
            </a:pPr>
            <a:r>
              <a:rPr lang="en-US" sz="1600" dirty="0"/>
              <a:t>Mentor:  </a:t>
            </a:r>
            <a:r>
              <a:rPr lang="en-US" sz="1200" dirty="0">
                <a:hlinkClick r:id="rId4"/>
              </a:rPr>
              <a:t>https://mentor.ieee.org/802.18/dcn/18/18-18-0076-01-0000-nprm-3-7-4-2ghz-gn-18-122.pdf</a:t>
            </a:r>
            <a:r>
              <a:rPr lang="en-US" sz="1200" dirty="0"/>
              <a:t>   </a:t>
            </a:r>
            <a:endParaRPr lang="en-US" sz="1600" dirty="0"/>
          </a:p>
          <a:p>
            <a:pPr marL="457200" lvl="1" indent="0"/>
            <a:r>
              <a:rPr lang="en-US" sz="1400" dirty="0"/>
              <a:t>The Commission then seeks comment on various proposals for transitioning all or part of the band for flexible use, terrestrial mobile spectrum, with clearing for flexible use beginning at 3.7 GHz and moving higher up in the band as more spectrum is cleared. </a:t>
            </a:r>
            <a:r>
              <a:rPr lang="en-US" sz="1400" b="1" u="sng" dirty="0"/>
              <a:t>The Commission also seeks comment on potential changes to the Commission's rules to promote more efficient and intensive fixed use of the band on a shared basis </a:t>
            </a:r>
            <a:r>
              <a:rPr lang="en-US" sz="1400" dirty="0"/>
              <a:t>starting in the top segment of the band and moving down the band. </a:t>
            </a:r>
            <a:r>
              <a:rPr lang="en-US" sz="1400" b="1" u="sng" dirty="0"/>
              <a:t>To add a mobile</a:t>
            </a:r>
            <a:r>
              <a:rPr lang="en-US" sz="1400" dirty="0"/>
              <a:t>, except aeronautical mobile, allocation and to develop rules that would enable the band to be transitioned for more intensive fixed and flexible uses, the Commission encourages commenters to discuss and quantify the costs and benefits associated with any proposed approach along with other helpful technical or procedural details.</a:t>
            </a:r>
            <a:endParaRPr lang="en-US" sz="1200" dirty="0"/>
          </a:p>
          <a:p>
            <a:pPr lvl="1">
              <a:buFont typeface="Arial" panose="020B0604020202020204" pitchFamily="34" charset="0"/>
              <a:buChar char="•"/>
            </a:pPr>
            <a:r>
              <a:rPr lang="en-US" sz="1600" dirty="0"/>
              <a:t>Questions were brought up in 802.24 meeting at the plenary and 802.22 at the leadership meeting that Saturday, to watch this one. </a:t>
            </a:r>
          </a:p>
          <a:p>
            <a:pPr lvl="1">
              <a:buFont typeface="Arial" panose="020B0604020202020204" pitchFamily="34" charset="0"/>
              <a:buChar char="•"/>
            </a:pPr>
            <a:r>
              <a:rPr lang="en-US" sz="1800" b="1" dirty="0"/>
              <a:t>NPRM came out in Federal Register on 29 Aug:    </a:t>
            </a:r>
            <a:r>
              <a:rPr lang="en-US" sz="1800" b="1" dirty="0">
                <a:hlinkClick r:id="rId5"/>
              </a:rPr>
              <a:t>&lt;click here&gt;</a:t>
            </a:r>
            <a:r>
              <a:rPr lang="en-US" sz="1800" b="1" dirty="0"/>
              <a:t> </a:t>
            </a:r>
          </a:p>
          <a:p>
            <a:pPr lvl="2">
              <a:buFont typeface="Arial" panose="020B0604020202020204" pitchFamily="34" charset="0"/>
              <a:buChar char="•"/>
            </a:pPr>
            <a:r>
              <a:rPr lang="en-US" dirty="0"/>
              <a:t>Comments are due on or before October 29, 2018; </a:t>
            </a:r>
          </a:p>
          <a:p>
            <a:pPr lvl="2">
              <a:buFont typeface="Arial" panose="020B0604020202020204" pitchFamily="34" charset="0"/>
              <a:buChar char="•"/>
            </a:pPr>
            <a:r>
              <a:rPr lang="en-US" dirty="0"/>
              <a:t>Reply comments are due on or before November 27, 2018.</a:t>
            </a:r>
          </a:p>
          <a:p>
            <a:pPr lvl="2">
              <a:buFont typeface="Arial" panose="020B0604020202020204" pitchFamily="34" charset="0"/>
              <a:buChar char="•"/>
            </a:pPr>
            <a:r>
              <a:rPr lang="en-US" dirty="0"/>
              <a:t>.18 chair sent to .11, .15, .22 and .24 chairs.</a:t>
            </a:r>
            <a:r>
              <a:rPr lang="en-US" dirty="0">
                <a:solidFill>
                  <a:srgbClr val="00B0F0"/>
                </a:solidFill>
              </a:rPr>
              <a:t> </a:t>
            </a:r>
          </a:p>
          <a:p>
            <a:pPr lvl="1">
              <a:buFont typeface="Arial" panose="020B0604020202020204" pitchFamily="34" charset="0"/>
              <a:buChar char="•"/>
            </a:pPr>
            <a:r>
              <a:rPr lang="en-US" dirty="0"/>
              <a:t>If no contributions will plan to move to monitor.  </a:t>
            </a:r>
            <a:r>
              <a:rPr lang="en-US" sz="1800" dirty="0"/>
              <a:t>(At the Thursday meeting we decided to drop.) </a:t>
            </a:r>
          </a:p>
          <a:p>
            <a:pPr lvl="4">
              <a:buFont typeface="Arial" panose="020B0604020202020204" pitchFamily="34" charset="0"/>
              <a:buChar char="•"/>
            </a:pPr>
            <a:endParaRPr lang="en-US" sz="80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altLang="en-US" sz="1400" dirty="0">
                <a:solidFill>
                  <a:schemeClr val="tx1"/>
                </a:solidFill>
              </a:rPr>
              <a:t>Attendance server is open</a:t>
            </a:r>
            <a:endParaRPr lang="en-US" sz="1400" dirty="0">
              <a:solidFill>
                <a:schemeClr val="tx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11-13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476956491"/>
              </p:ext>
            </p:extLst>
          </p:nvPr>
        </p:nvGraphicFramePr>
        <p:xfrm>
          <a:off x="7125810" y="5794375"/>
          <a:ext cx="2044694" cy="771525"/>
        </p:xfrm>
        <a:graphic>
          <a:graphicData uri="http://schemas.openxmlformats.org/presentationml/2006/ole">
            <mc:AlternateContent xmlns:mc="http://schemas.openxmlformats.org/markup-compatibility/2006">
              <mc:Choice xmlns:v="urn:schemas-microsoft-com:vml" Requires="v">
                <p:oleObj spid="_x0000_s570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125810" y="5794375"/>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Recess </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kern="0" dirty="0"/>
              <a:t> AOB before Recess to Thursday AM1.</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a:p>
            <a:pPr>
              <a:buFont typeface="Arial" panose="020B0604020202020204" pitchFamily="34" charset="0"/>
              <a:buChar char="•"/>
            </a:pPr>
            <a:r>
              <a:rPr lang="en-US" altLang="en-US" kern="0" dirty="0">
                <a:solidFill>
                  <a:schemeClr val="tx1"/>
                </a:solidFill>
              </a:rPr>
              <a:t>We are recessed until Thursday AM1. </a:t>
            </a:r>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dirty="0">
              <a:solidFill>
                <a:srgbClr val="0070C0"/>
              </a:solidFill>
            </a:endParaRPr>
          </a:p>
          <a:p>
            <a:pPr>
              <a:buFont typeface="Arial" panose="020B0604020202020204" pitchFamily="34" charset="0"/>
              <a:buChar char="•"/>
            </a:pPr>
            <a:r>
              <a:rPr lang="en-US" altLang="en-US" sz="2000" dirty="0">
                <a:solidFill>
                  <a:srgbClr val="0070C0"/>
                </a:solidFill>
              </a:rPr>
              <a:t>Need a recording secretary </a:t>
            </a:r>
          </a:p>
          <a:p>
            <a:pPr lvl="1">
              <a:buFont typeface="Arial" panose="020B0604020202020204" pitchFamily="34" charset="0"/>
              <a:buChar char="•"/>
            </a:pPr>
            <a:r>
              <a:rPr lang="en-US" altLang="en-US" sz="1600" dirty="0">
                <a:solidFill>
                  <a:schemeClr val="tx1"/>
                </a:solidFill>
              </a:rPr>
              <a:t>Peter Ecclesine (Cisco Systems) volunteered.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altLang="en-US" sz="1600" kern="0" dirty="0"/>
              <a:t>Anything we can do to prepare for 6 GHz NPRM?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3112827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2000" b="0" dirty="0"/>
              <a:t>From Tuesday: </a:t>
            </a:r>
          </a:p>
          <a:p>
            <a:pPr>
              <a:spcBef>
                <a:spcPts val="0"/>
              </a:spcBef>
              <a:buFont typeface="Arial" panose="020B0604020202020204" pitchFamily="34" charset="0"/>
              <a:buChar char="•"/>
            </a:pPr>
            <a:endParaRPr lang="en-US" altLang="en-US" sz="2000" b="0" dirty="0"/>
          </a:p>
          <a:p>
            <a:pPr>
              <a:spcBef>
                <a:spcPts val="0"/>
              </a:spcBef>
              <a:buFont typeface="Arial" panose="020B0604020202020204" pitchFamily="34" charset="0"/>
              <a:buChar char="•"/>
            </a:pPr>
            <a:r>
              <a:rPr lang="en-US" altLang="en-US" sz="2000" b="0" dirty="0"/>
              <a:t>Should see the NPRM ‘draft’ text 3 weeks before the FCC Open meeting  this is on the agenda.  (Open meeting dates:  </a:t>
            </a:r>
            <a:r>
              <a:rPr lang="en-US" altLang="en-US" sz="2000" b="0" strike="dblStrike" dirty="0"/>
              <a:t>26 Sept, </a:t>
            </a:r>
            <a:r>
              <a:rPr lang="en-US" altLang="en-US" sz="2000" b="0" dirty="0"/>
              <a:t>23 Oct, 15 Nov)</a:t>
            </a:r>
          </a:p>
          <a:p>
            <a:pPr lvl="1">
              <a:spcBef>
                <a:spcPts val="0"/>
              </a:spcBef>
              <a:buFont typeface="Arial" panose="020B0604020202020204" pitchFamily="34" charset="0"/>
              <a:buChar char="•"/>
            </a:pPr>
            <a:r>
              <a:rPr lang="en-US" altLang="en-US" sz="1600" dirty="0"/>
              <a:t>The time frame for comments and reply comments should be in this.  </a:t>
            </a:r>
          </a:p>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Next step continues on where the 11ax CoEx document goes.</a:t>
            </a:r>
          </a:p>
          <a:p>
            <a:pPr lvl="1">
              <a:spcBef>
                <a:spcPts val="0"/>
              </a:spcBef>
              <a:buFont typeface="Arial" panose="020B0604020202020204" pitchFamily="34" charset="0"/>
              <a:buChar char="•"/>
            </a:pPr>
            <a:r>
              <a:rPr lang="en-US" altLang="en-US" sz="1600" dirty="0"/>
              <a:t>There is a draft of the CoEx document comment resolutions and status:  </a:t>
            </a:r>
          </a:p>
          <a:p>
            <a:pPr lvl="1">
              <a:spcBef>
                <a:spcPts val="0"/>
              </a:spcBef>
              <a:buFont typeface="Arial" panose="020B0604020202020204" pitchFamily="34" charset="0"/>
              <a:buChar char="•"/>
            </a:pPr>
            <a:r>
              <a:rPr lang="en-US" altLang="en-US" sz="1600" dirty="0">
                <a:hlinkClick r:id="rId3"/>
              </a:rPr>
              <a:t>https://mentor.ieee.org/802-ec/dcn/18/ec-18-0169-00-WCSG-2018-waikoloa-802-11ax-coexistence-comment-status.docx</a:t>
            </a:r>
            <a:r>
              <a:rPr lang="en-US" altLang="en-US" sz="1600" dirty="0"/>
              <a:t> </a:t>
            </a:r>
          </a:p>
          <a:p>
            <a:pPr lvl="1">
              <a:spcBef>
                <a:spcPts val="0"/>
              </a:spcBef>
              <a:buFont typeface="Arial" panose="020B0604020202020204" pitchFamily="34" charset="0"/>
              <a:buChar char="•"/>
            </a:pPr>
            <a:r>
              <a:rPr lang="en-US" altLang="en-US" sz="1600" dirty="0"/>
              <a:t>Plan is to have CoEx document in place by the November Plenary. </a:t>
            </a:r>
          </a:p>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b="0" dirty="0"/>
              <a:t>Here is the link to the document discussed at the July Plenary with several of the EC Chairs, that talks to some options.  </a:t>
            </a:r>
          </a:p>
          <a:p>
            <a:pPr lvl="1">
              <a:spcBef>
                <a:spcPts val="0"/>
              </a:spcBef>
              <a:buFont typeface="Arial" panose="020B0604020202020204" pitchFamily="34" charset="0"/>
              <a:buChar char="•"/>
            </a:pPr>
            <a:r>
              <a:rPr lang="en-US" altLang="en-US" sz="1600" dirty="0">
                <a:hlinkClick r:id="rId4"/>
              </a:rPr>
              <a:t>https://mentor.ieee.org/802-ec/dcn/18/ec-18-0133-00-00EC-how-can-ieee-802-get-to-a-single-voice-for-6ghz-band.pptx</a:t>
            </a:r>
            <a:r>
              <a:rPr lang="en-US" altLang="en-US" sz="1600" dirty="0"/>
              <a:t> </a:t>
            </a:r>
          </a:p>
          <a:p>
            <a:pPr lvl="4">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r>
              <a:rPr lang="en-US" altLang="en-US" sz="2000" b="0" dirty="0"/>
              <a:t>If the NPRM comes out before IEEE 802 has a single voice, the .18 chair will call teleconference (s?) to work on the plan for NPRM response. </a:t>
            </a:r>
          </a:p>
          <a:p>
            <a:pPr lvl="5">
              <a:spcBef>
                <a:spcPts val="0"/>
              </a:spcBef>
              <a:buFont typeface="Arial" panose="020B0604020202020204" pitchFamily="34" charset="0"/>
              <a:buChar char="•"/>
            </a:pPr>
            <a:endParaRPr lang="en-US" altLang="en-US" sz="105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4163078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a:t>
            </a:r>
            <a:endParaRPr lang="en-US" sz="1200" dirty="0"/>
          </a:p>
        </p:txBody>
      </p:sp>
      <p:sp>
        <p:nvSpPr>
          <p:cNvPr id="3" name="Content Placeholder 2"/>
          <p:cNvSpPr>
            <a:spLocks noGrp="1"/>
          </p:cNvSpPr>
          <p:nvPr>
            <p:ph idx="1"/>
          </p:nvPr>
        </p:nvSpPr>
        <p:spPr>
          <a:xfrm>
            <a:off x="685800" y="870743"/>
            <a:ext cx="8229600" cy="5604670"/>
          </a:xfrm>
        </p:spPr>
        <p:txBody>
          <a:bodyPr/>
          <a:lstStyle/>
          <a:p>
            <a:pPr lvl="5">
              <a:spcBef>
                <a:spcPts val="0"/>
              </a:spcBef>
              <a:buFont typeface="Arial" panose="020B0604020202020204" pitchFamily="34" charset="0"/>
              <a:buChar char="•"/>
            </a:pPr>
            <a:endParaRPr lang="en-US" altLang="en-US" sz="700" b="0" dirty="0"/>
          </a:p>
          <a:p>
            <a:pPr>
              <a:spcBef>
                <a:spcPts val="0"/>
              </a:spcBef>
              <a:buFont typeface="Arial" panose="020B0604020202020204" pitchFamily="34" charset="0"/>
              <a:buChar char="•"/>
            </a:pPr>
            <a:r>
              <a:rPr lang="en-US" altLang="en-US" sz="2000" b="0" dirty="0"/>
              <a:t>For today/Thursday, is there anything we could do ahead of time to prepare for the calls? </a:t>
            </a:r>
          </a:p>
          <a:p>
            <a:pPr lvl="5">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sz="1800" dirty="0"/>
              <a:t>There are just a few of the many filings posted we should look at it that is indicating the direction(s) of the overall proceeding.</a:t>
            </a:r>
          </a:p>
          <a:p>
            <a:pPr lvl="2">
              <a:spcBef>
                <a:spcPts val="0"/>
              </a:spcBef>
              <a:buFont typeface="Arial" panose="020B0604020202020204" pitchFamily="34" charset="0"/>
              <a:buChar char="•"/>
            </a:pPr>
            <a:r>
              <a:rPr lang="en-US" altLang="en-US" sz="1600" dirty="0"/>
              <a:t>See next couple of slides. </a:t>
            </a:r>
          </a:p>
          <a:p>
            <a:pPr lvl="1">
              <a:spcBef>
                <a:spcPts val="0"/>
              </a:spcBef>
              <a:buFont typeface="Arial" panose="020B0604020202020204" pitchFamily="34" charset="0"/>
              <a:buChar char="•"/>
            </a:pPr>
            <a:r>
              <a:rPr lang="en-US" altLang="en-US" sz="1800" dirty="0"/>
              <a:t>.18 chair will add to agenda for 27 September  teleconference to get feedback from members on these filings and if or how they may help IEEE 802 get to a single voice. </a:t>
            </a:r>
            <a:endParaRPr lang="en-US" altLang="en-US" sz="1400" dirty="0"/>
          </a:p>
          <a:p>
            <a:pPr lvl="2">
              <a:spcBef>
                <a:spcPts val="0"/>
              </a:spcBef>
              <a:buFont typeface="Arial" panose="020B0604020202020204" pitchFamily="34" charset="0"/>
              <a:buChar char="•"/>
            </a:pPr>
            <a:r>
              <a:rPr lang="en-US" altLang="en-US" sz="1600" dirty="0"/>
              <a:t>We will also define some color coding on triage of the NPRM as many folks will be reviewing the NPRM and trying to help coordinate.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If the draft NPRM comes out on 03 October, the agenda for our weekly teleconference on 04 October will focus on the NPRM.</a:t>
            </a:r>
          </a:p>
          <a:p>
            <a:pPr lvl="2">
              <a:spcBef>
                <a:spcPts val="0"/>
              </a:spcBef>
              <a:buFont typeface="Arial" panose="020B0604020202020204" pitchFamily="34" charset="0"/>
              <a:buChar char="•"/>
            </a:pPr>
            <a:r>
              <a:rPr lang="en-US" altLang="en-US" sz="1400" dirty="0"/>
              <a:t>Side note, </a:t>
            </a:r>
            <a:r>
              <a:rPr lang="en-US" altLang="en-US" sz="1400" dirty="0">
                <a:solidFill>
                  <a:srgbClr val="00B0F0"/>
                </a:solidFill>
              </a:rPr>
              <a:t>the .18 chair will be sure a good word document is on the .18 Mentor site. </a:t>
            </a:r>
          </a:p>
          <a:p>
            <a:pPr lvl="1">
              <a:spcBef>
                <a:spcPts val="0"/>
              </a:spcBef>
              <a:buFont typeface="Arial" panose="020B0604020202020204" pitchFamily="34" charset="0"/>
              <a:buChar char="•"/>
            </a:pPr>
            <a:r>
              <a:rPr lang="en-US" altLang="en-US" sz="1800" b="0" dirty="0"/>
              <a:t>Remember, </a:t>
            </a:r>
            <a:r>
              <a:rPr lang="en-US" altLang="en-US" sz="1800" dirty="0"/>
              <a:t>NPRMs have 2 primary categories to consider. </a:t>
            </a:r>
          </a:p>
          <a:p>
            <a:pPr lvl="2">
              <a:spcBef>
                <a:spcPts val="0"/>
              </a:spcBef>
              <a:buFont typeface="Arial" panose="020B0604020202020204" pitchFamily="34" charset="0"/>
              <a:buChar char="•"/>
            </a:pPr>
            <a:r>
              <a:rPr lang="en-US" altLang="en-US" sz="1600" b="0" dirty="0"/>
              <a:t>Actual proposed rules to comment on.</a:t>
            </a:r>
            <a:endParaRPr lang="en-US" altLang="en-US" sz="1400" b="0" dirty="0"/>
          </a:p>
          <a:p>
            <a:pPr lvl="2">
              <a:spcBef>
                <a:spcPts val="0"/>
              </a:spcBef>
              <a:buFont typeface="Arial" panose="020B0604020202020204" pitchFamily="34" charset="0"/>
              <a:buChar char="•"/>
            </a:pPr>
            <a:r>
              <a:rPr lang="en-US" altLang="en-US" sz="1600" dirty="0"/>
              <a:t>And answering appropriate ‘seek comment’ questions.  There could be many. </a:t>
            </a:r>
            <a:endParaRPr lang="en-US" altLang="en-US" sz="1600" b="0" dirty="0"/>
          </a:p>
          <a:p>
            <a:pPr lvl="4">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r>
              <a:rPr lang="en-US" altLang="en-US" sz="1800" dirty="0"/>
              <a:t>There is 2+ weeks before the FCC open meeting for initial feedback to the FCC, which could update the final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1078719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a:t>
            </a:r>
            <a:endParaRPr lang="en-US" sz="1200" dirty="0"/>
          </a:p>
        </p:txBody>
      </p:sp>
      <p:sp>
        <p:nvSpPr>
          <p:cNvPr id="3" name="Content Placeholder 2"/>
          <p:cNvSpPr>
            <a:spLocks noGrp="1"/>
          </p:cNvSpPr>
          <p:nvPr>
            <p:ph idx="1"/>
          </p:nvPr>
        </p:nvSpPr>
        <p:spPr>
          <a:xfrm>
            <a:off x="689113" y="990600"/>
            <a:ext cx="8229600" cy="5371307"/>
          </a:xfrm>
        </p:spPr>
        <p:txBody>
          <a:bodyPr/>
          <a:lstStyle/>
          <a:p>
            <a:pPr>
              <a:spcBef>
                <a:spcPts val="0"/>
              </a:spcBef>
              <a:buFont typeface="Arial" panose="020B0604020202020204" pitchFamily="34" charset="0"/>
              <a:buChar char="•"/>
            </a:pPr>
            <a:r>
              <a:rPr lang="en-US" altLang="en-US" sz="18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600" dirty="0">
                <a:hlinkClick r:id="rId3"/>
              </a:rPr>
              <a:t>https://ecfsapi.fcc.gov/file/109113089205438/SPA%20Comments%20(Sep%2011%202018)(FINAL).pdf</a:t>
            </a:r>
            <a:endParaRPr lang="en-US" altLang="en-US" sz="16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600" dirty="0">
                <a:hlinkClick r:id="rId4"/>
              </a:rPr>
              <a:t>https://ecfsapi.fcc.gov/file/109112152615349/Wi-Fi%20Alliance%20Comments%20on%20Spectrum%20Pipeline%20Act%20Report.pdf</a:t>
            </a:r>
            <a:r>
              <a:rPr lang="en-US" altLang="en-US" sz="16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600" dirty="0">
                <a:hlinkClick r:id="rId5"/>
              </a:rPr>
              <a:t>https://ecfsapi.fcc.gov/file/1090794008994/WInnForum%20Comments%20on%20Spectrum%20Pipeline%20Act%20PN%20-%20Final.pdf</a:t>
            </a:r>
            <a:r>
              <a:rPr lang="en-US" altLang="en-US" sz="16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600" dirty="0">
                <a:hlinkClick r:id="rId6"/>
              </a:rPr>
              <a:t>https://ecfsapi.fcc.gov/file/1082899870012/2018-08-28%20ExP%20RLAN%20issues%20AS%20FILED%20(01229194xB3D1E).pdf</a:t>
            </a:r>
            <a:endParaRPr lang="en-US" altLang="en-US" sz="16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600" dirty="0">
                <a:hlinkClick r:id="rId7"/>
              </a:rPr>
              <a:t>https://ecfsapi.fcc.gov/file/10824085329605/Commscope%208.22.18%20Mtg%20Ex%20Parte.pdf</a:t>
            </a:r>
            <a:r>
              <a:rPr lang="en-US" altLang="en-US" sz="16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600" dirty="0">
                <a:hlinkClick r:id="rId8"/>
              </a:rPr>
              <a:t>https://ecfsapi.fcc.gov/file/108080219920074/WFA%20Ex%20Parte%20Letter.pdf</a:t>
            </a:r>
            <a:r>
              <a:rPr lang="en-US" altLang="en-US" sz="1600" dirty="0"/>
              <a:t>  </a:t>
            </a:r>
            <a:endParaRPr lang="en-US" altLang="en-US" sz="1200" dirty="0"/>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600" dirty="0">
                <a:hlinkClick r:id="rId9"/>
              </a:rPr>
              <a:t>https://ecfsapi.fcc.gov/file/10717207604667/17-183%20FWCC%20ExP%20Notice%202018-07-17%20--%20AS%20FILED.pdf</a:t>
            </a:r>
            <a:r>
              <a:rPr lang="en-US" altLang="en-US" sz="1600" dirty="0"/>
              <a:t> </a:t>
            </a:r>
            <a:endParaRPr lang="en-US" altLang="en-US" sz="1400" dirty="0"/>
          </a:p>
          <a:p>
            <a:pPr lvl="2">
              <a:spcBef>
                <a:spcPts val="0"/>
              </a:spcBef>
              <a:buFont typeface="Arial" panose="020B0604020202020204" pitchFamily="34" charset="0"/>
              <a:buChar char="•"/>
            </a:pPr>
            <a:r>
              <a:rPr lang="en-US" altLang="en-US" sz="1400" dirty="0"/>
              <a:t>Read attachment.  </a:t>
            </a:r>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a:t>
            </a:r>
            <a:endParaRPr lang="en-US" sz="1200" dirty="0"/>
          </a:p>
        </p:txBody>
      </p:sp>
      <p:sp>
        <p:nvSpPr>
          <p:cNvPr id="3" name="Content Placeholder 2"/>
          <p:cNvSpPr>
            <a:spLocks noGrp="1"/>
          </p:cNvSpPr>
          <p:nvPr>
            <p:ph idx="1"/>
          </p:nvPr>
        </p:nvSpPr>
        <p:spPr>
          <a:xfrm>
            <a:off x="533400" y="958850"/>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https://ecfsapi.fcc.gov/file/1070541429397/7-5-18%20SES-Intelsat%20ex%20parte%20for%20McGrath%20and%20Javed.pdf</a:t>
            </a:r>
            <a:r>
              <a:rPr lang="en-US" altLang="en-US" sz="16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r>
              <a:rPr lang="en-US" altLang="en-US" sz="1600" dirty="0">
                <a:hlinkClick r:id="rId4"/>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altLang="en-US" sz="1600" dirty="0"/>
              <a:t>This came in later.</a:t>
            </a:r>
            <a:endParaRPr lang="en-US" sz="1800" dirty="0">
              <a:hlinkClick r:id="rId5"/>
            </a:endParaRPr>
          </a:p>
          <a:p>
            <a:pPr lvl="1">
              <a:spcBef>
                <a:spcPts val="0"/>
              </a:spcBef>
              <a:buFont typeface="Arial" panose="020B0604020202020204" pitchFamily="34" charset="0"/>
              <a:buChar char="•"/>
            </a:pPr>
            <a:r>
              <a:rPr lang="en-US" sz="1600" dirty="0">
                <a:hlinkClick r:id="rId5"/>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6"/>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084073"/>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b="0" dirty="0">
                <a:solidFill>
                  <a:srgbClr val="00B0F0"/>
                </a:solidFill>
              </a:rPr>
              <a:t>.18 chair to send out note for 27 September teleconference to remind all to review 6 GHz filings so we all can be on same page where the proceeding is heading.</a:t>
            </a:r>
          </a:p>
          <a:p>
            <a:pPr lvl="1">
              <a:spcBef>
                <a:spcPts val="0"/>
              </a:spcBef>
              <a:buFont typeface="Arial" panose="020B0604020202020204" pitchFamily="34" charset="0"/>
              <a:buChar char="•"/>
            </a:pPr>
            <a:r>
              <a:rPr lang="en-US" altLang="en-US" sz="1400" dirty="0"/>
              <a:t>Remember some previous options for 6 GHz and single voice from IEEE 802 is at: </a:t>
            </a:r>
            <a:r>
              <a:rPr lang="en-US" altLang="en-US" sz="1400" dirty="0">
                <a:hlinkClick r:id="rId2"/>
              </a:rPr>
              <a:t>&lt;doc&gt;</a:t>
            </a:r>
            <a:endParaRPr lang="en-US" altLang="en-US" sz="1400" dirty="0"/>
          </a:p>
          <a:p>
            <a:pPr>
              <a:spcBef>
                <a:spcPts val="0"/>
              </a:spcBef>
              <a:buFont typeface="Arial" panose="020B0604020202020204" pitchFamily="34" charset="0"/>
              <a:buChar char="•"/>
            </a:pPr>
            <a:r>
              <a:rPr lang="en-US" altLang="en-US" sz="1800" b="0" dirty="0">
                <a:solidFill>
                  <a:srgbClr val="00B0F0"/>
                </a:solidFill>
              </a:rPr>
              <a:t>.18 chair to send out special notice for 04 October teleconference if the draft NPRM does come out 03 October. </a:t>
            </a:r>
          </a:p>
          <a:p>
            <a:pPr lvl="1">
              <a:spcBef>
                <a:spcPts val="0"/>
              </a:spcBef>
              <a:buFont typeface="Arial" panose="020B0604020202020204" pitchFamily="34" charset="0"/>
              <a:buChar char="•"/>
            </a:pPr>
            <a:r>
              <a:rPr lang="en-US" altLang="en-US" sz="1400" dirty="0">
                <a:solidFill>
                  <a:srgbClr val="00B0F0"/>
                </a:solidFill>
              </a:rPr>
              <a:t>(.18 Chair will post NPRM on mentor)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b="0" dirty="0">
                <a:solidFill>
                  <a:srgbClr val="00B0F0"/>
                </a:solidFill>
              </a:rPr>
              <a:t>Outline on spectrum management / multiple data bases, for .18 discussion.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3"/>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4"/>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b="0" dirty="0"/>
              <a:t>A perspective on regardless of everything we do, the available spectrum has a hard limit </a:t>
            </a:r>
            <a:r>
              <a:rPr lang="en-US" altLang="en-US" sz="1400" b="0" dirty="0">
                <a:hlinkClick r:id="rId6"/>
              </a:rPr>
              <a:t>&lt;doc&gt;</a:t>
            </a:r>
            <a:r>
              <a:rPr lang="en-US" altLang="en-US" sz="1400" b="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a:p>
            <a:pPr>
              <a:spcBef>
                <a:spcPts val="0"/>
              </a:spcBef>
              <a:buFont typeface="Arial" panose="020B0604020202020204" pitchFamily="34" charset="0"/>
              <a:buChar char="•"/>
            </a:pPr>
            <a:endParaRPr lang="en-US" altLang="en-US" sz="2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11-13 Sept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1800" dirty="0"/>
              <a:t>Note, the November Plenary meeting in Bangkok announcement is out.   </a:t>
            </a:r>
          </a:p>
          <a:p>
            <a:pPr lvl="2">
              <a:buFont typeface="Arial" panose="020B0604020202020204" pitchFamily="34" charset="0"/>
              <a:buChar char="•"/>
            </a:pPr>
            <a:r>
              <a:rPr lang="en-US" sz="1600" dirty="0"/>
              <a:t>If we need additional sessions, will do Ad </a:t>
            </a:r>
            <a:r>
              <a:rPr lang="en-US" sz="1600" dirty="0" err="1"/>
              <a:t>Hocs</a:t>
            </a:r>
            <a:r>
              <a:rPr lang="en-US" sz="1600" dirty="0"/>
              <a:t>. </a:t>
            </a:r>
          </a:p>
          <a:p>
            <a:pPr lvl="2">
              <a:buFont typeface="Arial" panose="020B0604020202020204" pitchFamily="34" charset="0"/>
              <a:buChar char="•"/>
            </a:pPr>
            <a:r>
              <a:rPr lang="en-US" sz="1600" dirty="0"/>
              <a:t>(Will leave Thursday AM2, as an extra time slot due to NPRM possibility)  </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  7</a:t>
            </a:r>
          </a:p>
          <a:p>
            <a:pPr lvl="2"/>
            <a:r>
              <a:rPr lang="en-US" sz="2200" dirty="0"/>
              <a:t>No – 	#  5</a:t>
            </a:r>
          </a:p>
          <a:p>
            <a:pPr lvl="1"/>
            <a:r>
              <a:rPr lang="en-US" dirty="0"/>
              <a:t>Like the Social –  		# 9</a:t>
            </a:r>
          </a:p>
          <a:p>
            <a:pPr lvl="1"/>
            <a:r>
              <a:rPr lang="en-US" dirty="0"/>
              <a:t>Disliked the Social –  	# 0</a:t>
            </a:r>
          </a:p>
          <a:p>
            <a:pPr lvl="1"/>
            <a:r>
              <a:rPr lang="en-US" dirty="0"/>
              <a:t>Did not go to Social – 	#  2</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11-13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Sept 2018 – </a:t>
            </a:r>
            <a:r>
              <a:rPr lang="en-US" sz="2000" i="1" u="sng" dirty="0"/>
              <a:t>15:00 – &lt;15:55</a:t>
            </a:r>
            <a:r>
              <a:rPr lang="en-US" sz="2000" dirty="0"/>
              <a:t> ET</a:t>
            </a:r>
          </a:p>
          <a:p>
            <a:pPr lvl="1">
              <a:buFont typeface="Arial" panose="020B0604020202020204" pitchFamily="34" charset="0"/>
              <a:buChar char="•"/>
            </a:pPr>
            <a:r>
              <a:rPr lang="en-US" sz="1800" dirty="0"/>
              <a:t>Note:  No teleconference on 20 September. </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4">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 AM2 as extra)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09:17 local time, 13 Sept 2018 </a:t>
            </a:r>
          </a:p>
          <a:p>
            <a:pPr lvl="5">
              <a:buFont typeface="Arial" panose="020B0604020202020204" pitchFamily="34" charset="0"/>
              <a:buChar char="•"/>
            </a:pPr>
            <a:endParaRPr lang="en-US"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11-13 Sept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11-13 Sept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11-13 Sept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5486400"/>
          </a:xfrm>
        </p:spPr>
        <p:txBody>
          <a:bodyPr/>
          <a:lstStyle/>
          <a:p>
            <a:pPr>
              <a:buFont typeface="Arial" panose="020B0604020202020204" pitchFamily="34" charset="0"/>
              <a:buChar char="•"/>
            </a:pPr>
            <a:r>
              <a:rPr lang="en-US" sz="1800" dirty="0">
                <a:solidFill>
                  <a:schemeClr val="tx1"/>
                </a:solidFill>
              </a:rPr>
              <a:t>Ofcom </a:t>
            </a:r>
            <a:r>
              <a:rPr lang="en-US" sz="18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https://mentor.ieee.org/802.18/dcn/18/18-18-0069-01-0000-ofcom-consultation-on-preparations-for-wrc-19.pdf</a:t>
            </a:r>
            <a:r>
              <a:rPr lang="en-US" sz="1600" dirty="0"/>
              <a:t>   </a:t>
            </a:r>
            <a:r>
              <a:rPr lang="en-US" sz="1200" dirty="0"/>
              <a:t>(with some 802.18 comments started.) </a:t>
            </a:r>
          </a:p>
          <a:p>
            <a:pPr lvl="1">
              <a:buFont typeface="Arial" panose="020B0604020202020204" pitchFamily="34" charset="0"/>
              <a:buChar char="•"/>
            </a:pPr>
            <a:r>
              <a:rPr lang="en-US" sz="1600" dirty="0">
                <a:solidFill>
                  <a:schemeClr val="tx1"/>
                </a:solidFill>
                <a:hlinkClick r:id="rId4"/>
              </a:rPr>
              <a:t>https://mentor.ieee.org/802.18/dcn/18/18-18-0088-03-0000-ofcom-consultation-comments-on-prep-for-wrc19.docx</a:t>
            </a:r>
            <a:r>
              <a:rPr lang="en-US" sz="1600" dirty="0">
                <a:solidFill>
                  <a:schemeClr val="tx1"/>
                </a:solidFill>
              </a:rPr>
              <a:t>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endParaRPr lang="en-US" sz="2000" dirty="0">
              <a:solidFill>
                <a:schemeClr val="tx1"/>
              </a:solidFill>
            </a:endParaRPr>
          </a:p>
          <a:p>
            <a:pPr>
              <a:spcBef>
                <a:spcPts val="0"/>
              </a:spcBef>
              <a:buFont typeface="Arial" panose="020B0604020202020204" pitchFamily="34" charset="0"/>
              <a:buChar char="•"/>
            </a:pPr>
            <a:r>
              <a:rPr lang="en-US" sz="1800" b="0" dirty="0">
                <a:solidFill>
                  <a:schemeClr val="tx1"/>
                </a:solidFill>
              </a:rPr>
              <a:t>From last week, if we want to send additional AI 10 input, what do we need to do? </a:t>
            </a:r>
          </a:p>
          <a:p>
            <a:pPr lvl="1">
              <a:spcBef>
                <a:spcPts val="0"/>
              </a:spcBef>
              <a:buFont typeface="Arial" panose="020B0604020202020204" pitchFamily="34" charset="0"/>
              <a:buChar char="•"/>
            </a:pPr>
            <a:r>
              <a:rPr lang="en-US" sz="1400" dirty="0">
                <a:solidFill>
                  <a:schemeClr val="tx1"/>
                </a:solidFill>
              </a:rPr>
              <a:t>The proposal was for Ofcom to not propose any 6 GHz band AIs in WRC-23. </a:t>
            </a:r>
            <a:endParaRPr lang="en-US" sz="14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What is happening is there are notable other paths and groups that will cover what was proposed, so not that urgent if IEEE 802 adds or not.  We will go to monitor.</a:t>
            </a:r>
          </a:p>
          <a:p>
            <a:pPr marL="0" indent="0">
              <a:spcBef>
                <a:spcPts val="0"/>
              </a:spcBef>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05" y="511541"/>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976435"/>
            <a:ext cx="8382000" cy="5332412"/>
          </a:xfrm>
        </p:spPr>
        <p:txBody>
          <a:bodyPr/>
          <a:lstStyle/>
          <a:p>
            <a:pPr>
              <a:buFont typeface="Arial" panose="020B0604020202020204" pitchFamily="34" charset="0"/>
              <a:buChar char="•"/>
            </a:pPr>
            <a:r>
              <a:rPr lang="en-US" sz="2000" dirty="0">
                <a:solidFill>
                  <a:schemeClr val="tx1"/>
                </a:solidFill>
              </a:rPr>
              <a:t>From last week,  What do we do about question 32 and AI 10?</a:t>
            </a:r>
            <a:r>
              <a:rPr lang="en-US" sz="1600" dirty="0">
                <a:solidFill>
                  <a:schemeClr val="tx1"/>
                </a:solidFill>
              </a:rPr>
              <a:t> </a:t>
            </a:r>
            <a:endParaRPr lang="en-US" sz="1600" dirty="0"/>
          </a:p>
          <a:p>
            <a:pPr lvl="1">
              <a:buFont typeface="Arial" panose="020B0604020202020204" pitchFamily="34" charset="0"/>
              <a:buChar char="•"/>
            </a:pPr>
            <a:r>
              <a:rPr lang="en-US" sz="1600" dirty="0"/>
              <a:t>Proposed Response to begin: "IEEE 802 urges the UK to oppose any attempts to have a new WRC-2023 Agenda Item associated with the 5925-7125 MHz range. Consideration of the 5925-7125 MHz range under a WRC-2023 Agenda Item would be highly disruptive to future planned RLAN deployments / services and would further delay provisions of high-speed internet. In adopting the ECC Work Item (5925-6425 MHz) there was an expectation that spectrum above 6425 MHz may be considered for future RLAN deployments." </a:t>
            </a:r>
            <a:br>
              <a:rPr lang="en-US" sz="1600" dirty="0"/>
            </a:br>
            <a:r>
              <a:rPr lang="en-US" sz="1600" dirty="0"/>
              <a:t>== followed by proposed TVWS text in 18-88r3 == </a:t>
            </a:r>
            <a:endParaRPr lang="en-US" sz="1600" dirty="0">
              <a:solidFill>
                <a:schemeClr val="tx1"/>
              </a:solidFill>
            </a:endParaRPr>
          </a:p>
          <a:p>
            <a:pPr lvl="6">
              <a:buFont typeface="Arial" panose="020B0604020202020204" pitchFamily="34" charset="0"/>
              <a:buChar char="•"/>
            </a:pPr>
            <a:endParaRPr lang="en-US" sz="1000" b="1" dirty="0">
              <a:solidFill>
                <a:schemeClr val="tx1"/>
              </a:solidFill>
            </a:endParaRPr>
          </a:p>
          <a:p>
            <a:pPr lvl="1">
              <a:spcBef>
                <a:spcPts val="0"/>
              </a:spcBef>
              <a:buFont typeface="Arial" panose="020B0604020202020204" pitchFamily="34" charset="0"/>
              <a:buChar char="•"/>
            </a:pPr>
            <a:r>
              <a:rPr lang="en-US" sz="1600" dirty="0">
                <a:solidFill>
                  <a:schemeClr val="tx1"/>
                </a:solidFill>
              </a:rPr>
              <a:t>With this not in the approved IEEE 802 viewpoints </a:t>
            </a:r>
            <a:r>
              <a:rPr lang="en-US" sz="1600" dirty="0">
                <a:solidFill>
                  <a:schemeClr val="tx1"/>
                </a:solidFill>
                <a:hlinkClick r:id="rId2"/>
              </a:rPr>
              <a:t>&lt;doc&gt;</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Can add to the view points once we know what to put. </a:t>
            </a:r>
          </a:p>
          <a:p>
            <a:pPr lvl="1">
              <a:buFont typeface="Arial" panose="020B0604020202020204" pitchFamily="34" charset="0"/>
              <a:buChar char="•"/>
            </a:pPr>
            <a:r>
              <a:rPr lang="en-US" sz="1600" dirty="0">
                <a:solidFill>
                  <a:schemeClr val="tx1"/>
                </a:solidFill>
              </a:rPr>
              <a:t>And without an IEEE 802 as a whole single voice on 6GHz yet,</a:t>
            </a:r>
          </a:p>
          <a:p>
            <a:pPr lvl="2">
              <a:buFont typeface="Arial" panose="020B0604020202020204" pitchFamily="34" charset="0"/>
              <a:buChar char="•"/>
            </a:pPr>
            <a:r>
              <a:rPr lang="en-US" sz="1400" dirty="0">
                <a:solidFill>
                  <a:schemeClr val="tx1"/>
                </a:solidFill>
              </a:rPr>
              <a:t>This is a different activity, should we start there?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600" dirty="0">
                <a:solidFill>
                  <a:schemeClr val="tx1"/>
                </a:solidFill>
              </a:rPr>
              <a:t>For question brought up on clarification of ‘oppose’, will work after answering above. </a:t>
            </a:r>
            <a:endParaRPr lang="en-US" sz="14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to please leave the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11-13 Sept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11-13 Sept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11-13 Sept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600" dirty="0">
                <a:solidFill>
                  <a:srgbClr val="0070C0"/>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tx1"/>
                </a:solidFill>
              </a:rPr>
              <a:t>Any interest in being the 802.18 Vice-Chair?</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Congratulations </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altLang="en-US" sz="1600" dirty="0">
                <a:solidFill>
                  <a:schemeClr val="tx1"/>
                </a:solidFill>
              </a:rPr>
              <a:t>Google waiver request</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343400" y="992187"/>
            <a:ext cx="47402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Congratulations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457200" lvl="1" indent="0">
              <a:spcBef>
                <a:spcPts val="0"/>
              </a:spcBef>
            </a:pPr>
            <a:endParaRPr lang="en-US" altLang="en-US" sz="1000" b="0" kern="0" dirty="0"/>
          </a:p>
          <a:p>
            <a:pPr>
              <a:spcBef>
                <a:spcPts val="0"/>
              </a:spcBef>
              <a:buFont typeface="Arial" panose="020B0604020202020204" pitchFamily="34" charset="0"/>
              <a:buChar char="•"/>
            </a:pPr>
            <a:r>
              <a:rPr lang="en-US" altLang="en-US" sz="1400" b="0" kern="0" dirty="0"/>
              <a:t>Google waiver request, NCTA feedback request</a:t>
            </a:r>
          </a:p>
          <a:p>
            <a:pPr lvl="1">
              <a:spcBef>
                <a:spcPts val="0"/>
              </a:spcBef>
              <a:buFont typeface="Arial" panose="020B0604020202020204" pitchFamily="34" charset="0"/>
              <a:buChar char="•"/>
            </a:pPr>
            <a:r>
              <a:rPr lang="en-US" altLang="en-US" sz="1400" kern="0" dirty="0"/>
              <a:t>No one stepping up to ex </a:t>
            </a:r>
            <a:r>
              <a:rPr lang="en-US" altLang="en-US" sz="1400" kern="0" dirty="0" err="1"/>
              <a:t>Parte</a:t>
            </a:r>
            <a:endParaRPr lang="en-US" altLang="en-US" sz="140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Additional FS Protection ex </a:t>
            </a:r>
            <a:r>
              <a:rPr lang="en-US" sz="1400" dirty="0" err="1"/>
              <a:t>parte</a:t>
            </a:r>
            <a:endParaRPr lang="en-US" altLang="en-US" sz="1400" dirty="0">
              <a:solidFill>
                <a:schemeClr val="tx1"/>
              </a:solidFill>
            </a:endParaRPr>
          </a:p>
          <a:p>
            <a:pPr lvl="1">
              <a:buFont typeface="Arial" panose="020B0604020202020204" pitchFamily="34" charset="0"/>
              <a:buChar char="•"/>
            </a:pPr>
            <a:r>
              <a:rPr lang="en-US" sz="1400" dirty="0"/>
              <a:t>6 (5-7) GHz and single voice from IEEE 802. </a:t>
            </a:r>
          </a:p>
          <a:p>
            <a:pPr lvl="1">
              <a:buFont typeface="Arial" panose="020B0604020202020204" pitchFamily="34" charset="0"/>
              <a:buChar char="•"/>
            </a:pPr>
            <a:r>
              <a:rPr lang="en-US" sz="1400" dirty="0"/>
              <a:t>IEEE EU Spectrum Management Statement</a:t>
            </a:r>
            <a:endParaRPr lang="en-US" altLang="en-US" sz="1400" kern="0" dirty="0"/>
          </a:p>
          <a:p>
            <a:pPr lvl="1">
              <a:buFont typeface="Arial" panose="020B0604020202020204" pitchFamily="34" charset="0"/>
              <a:buChar char="•"/>
            </a:pPr>
            <a:r>
              <a:rPr lang="en-US" sz="1400" dirty="0"/>
              <a:t>Since July plenary. (Uganda and Ofcom) </a:t>
            </a:r>
          </a:p>
          <a:p>
            <a:pPr lvl="1">
              <a:buFont typeface="Arial" panose="020B0604020202020204" pitchFamily="34" charset="0"/>
              <a:buChar char="•"/>
            </a:pPr>
            <a:r>
              <a:rPr lang="en-US" sz="1400" dirty="0"/>
              <a:t>NPRM, Expanding Flexible Use of 3.7 to 4.2GHz Band</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66800"/>
            <a:ext cx="7772400" cy="5332413"/>
          </a:xfrm>
        </p:spPr>
        <p:txBody>
          <a:bodyPr/>
          <a:lstStyle/>
          <a:p>
            <a:pPr>
              <a:buFont typeface="Arial" panose="020B0604020202020204" pitchFamily="34" charset="0"/>
              <a:buChar char="•"/>
            </a:pPr>
            <a:r>
              <a:rPr lang="en-US" altLang="en-US" sz="1600" dirty="0"/>
              <a:t>Need a recording secretary for this Wireless Interim in Waikoloa, anyone please?  </a:t>
            </a:r>
          </a:p>
          <a:p>
            <a:pPr lvl="1">
              <a:buFont typeface="Arial" panose="020B0604020202020204" pitchFamily="34" charset="0"/>
              <a:buChar char="•"/>
            </a:pPr>
            <a:r>
              <a:rPr lang="en-US" altLang="en-US" sz="1400" dirty="0"/>
              <a:t>Ben Rolf (</a:t>
            </a:r>
            <a:r>
              <a:rPr lang="en-US" altLang="en-US" sz="1400" dirty="0" err="1"/>
              <a:t>BlindCreek</a:t>
            </a:r>
            <a:r>
              <a:rPr lang="en-US" altLang="en-US" sz="1400" dirty="0"/>
              <a:t> Assoc. and UWB Alliance) volunteered.</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b="0" dirty="0"/>
              <a:t>Moved by:  	John Notor (Notor Research)</a:t>
            </a:r>
          </a:p>
          <a:p>
            <a:r>
              <a:rPr lang="en-US" altLang="en-US" sz="1600" b="0" dirty="0"/>
              <a:t>		Seconded by:  </a:t>
            </a:r>
            <a:r>
              <a:rPr lang="en-US" altLang="en-US" sz="1600" b="0" dirty="0">
                <a:solidFill>
                  <a:schemeClr val="tx1"/>
                </a:solidFill>
              </a:rPr>
              <a:t>	Billy Verso (</a:t>
            </a:r>
            <a:r>
              <a:rPr lang="en-US" altLang="en-US" sz="1600" b="0" dirty="0" err="1">
                <a:solidFill>
                  <a:schemeClr val="tx1"/>
                </a:solidFill>
              </a:rPr>
              <a:t>Decawave</a:t>
            </a:r>
            <a:r>
              <a:rPr lang="en-US" altLang="en-US" sz="1600" b="0" dirty="0">
                <a:solidFill>
                  <a:schemeClr val="tx1"/>
                </a:solidFill>
              </a:rPr>
              <a:t>) </a:t>
            </a:r>
          </a:p>
          <a:p>
            <a:pPr lvl="1"/>
            <a:r>
              <a:rPr lang="en-US" altLang="en-US" sz="1600" dirty="0"/>
              <a:t>Discussion?  </a:t>
            </a:r>
          </a:p>
          <a:p>
            <a:pPr lvl="1"/>
            <a:r>
              <a:rPr lang="en-US" altLang="en-US" sz="1600" dirty="0"/>
              <a:t>Vote:  </a:t>
            </a:r>
            <a:r>
              <a:rPr lang="en-US" altLang="en-US" sz="1600" dirty="0">
                <a:solidFill>
                  <a:schemeClr val="tx1"/>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on 10-12 July 2018 in San Diego, CA, USA in document: </a:t>
            </a:r>
            <a:r>
              <a:rPr lang="en-US" altLang="en-US" sz="1600" dirty="0">
                <a:hlinkClick r:id="rId2"/>
              </a:rPr>
              <a:t>https://mentor.ieee.org/802.18/dcn/18/18-18-0110-00-0000-meeting-minutes-july-2018-f2f-san-diego.docx</a:t>
            </a:r>
            <a:r>
              <a:rPr lang="en-US" altLang="en-US" sz="1600" dirty="0"/>
              <a:t> Posted: </a:t>
            </a:r>
            <a:r>
              <a:rPr lang="en-US" sz="1600" dirty="0"/>
              <a:t>08-Sep-2018 11:30:35 ET</a:t>
            </a:r>
          </a:p>
          <a:p>
            <a:pPr>
              <a:buFont typeface="Arial" panose="020B0604020202020204" pitchFamily="34" charset="0"/>
              <a:buChar char="•"/>
            </a:pPr>
            <a:r>
              <a:rPr lang="en-US" altLang="en-US" sz="1400" b="0" dirty="0"/>
              <a:t>	</a:t>
            </a:r>
            <a:r>
              <a:rPr lang="en-US" altLang="en-US" sz="1600" b="0" dirty="0"/>
              <a:t>Moved by: 	John Notor (Notor Research)</a:t>
            </a:r>
            <a:endParaRPr lang="en-US" altLang="en-US" sz="1600" b="0" dirty="0">
              <a:solidFill>
                <a:schemeClr val="bg1">
                  <a:lumMod val="75000"/>
                </a:schemeClr>
              </a:solidFill>
            </a:endParaRPr>
          </a:p>
          <a:p>
            <a:pPr marL="0" indent="0"/>
            <a:r>
              <a:rPr lang="en-US" altLang="en-US" sz="1600" b="0" dirty="0"/>
              <a:t>	Seconded by: 	Tim Godfrey (EPRI)</a:t>
            </a:r>
            <a:endParaRPr lang="en-US" altLang="en-US" sz="1600" b="0" dirty="0">
              <a:solidFill>
                <a:schemeClr val="bg1">
                  <a:lumMod val="75000"/>
                </a:schemeClr>
              </a:solidFill>
            </a:endParaRPr>
          </a:p>
          <a:p>
            <a:pPr lvl="1"/>
            <a:r>
              <a:rPr lang="en-US" altLang="en-US" sz="1600" dirty="0"/>
              <a:t>Discussion? </a:t>
            </a:r>
          </a:p>
          <a:p>
            <a:pPr lvl="1"/>
            <a:r>
              <a:rPr lang="en-US" altLang="en-US" sz="1600" dirty="0"/>
              <a:t>Vote</a:t>
            </a:r>
            <a:r>
              <a:rPr lang="en-US" altLang="en-US" sz="1600" dirty="0">
                <a:solidFill>
                  <a:schemeClr val="tx1"/>
                </a:solidFill>
              </a:rPr>
              <a:t>:  Unanimous consent</a:t>
            </a:r>
          </a:p>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600" dirty="0"/>
              <a:t>Does anyone have an interest in being the 802.18 Vice-Chair? No one spoke up. </a:t>
            </a:r>
          </a:p>
          <a:p>
            <a:pPr lvl="1">
              <a:buFont typeface="Arial" panose="020B0604020202020204" pitchFamily="34" charset="0"/>
              <a:buChar char="•"/>
            </a:pPr>
            <a:r>
              <a:rPr lang="en-US" altLang="en-US" sz="1400" b="1" dirty="0">
                <a:solidFill>
                  <a:schemeClr val="tx1"/>
                </a:solidFill>
              </a:rPr>
              <a:t>See next slides</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WG Vice Chair</a:t>
            </a:r>
          </a:p>
        </p:txBody>
      </p:sp>
      <p:sp>
        <p:nvSpPr>
          <p:cNvPr id="3" name="Content Placeholder 2"/>
          <p:cNvSpPr>
            <a:spLocks noGrp="1"/>
          </p:cNvSpPr>
          <p:nvPr>
            <p:ph idx="1"/>
          </p:nvPr>
        </p:nvSpPr>
        <p:spPr>
          <a:xfrm>
            <a:off x="695474" y="1142999"/>
            <a:ext cx="8296126" cy="4113213"/>
          </a:xfrm>
        </p:spPr>
        <p:txBody>
          <a:bodyPr/>
          <a:lstStyle/>
          <a:p>
            <a:r>
              <a:rPr lang="en-US" sz="1600" dirty="0"/>
              <a:t> </a:t>
            </a:r>
            <a:r>
              <a:rPr lang="en-US" sz="1400" dirty="0"/>
              <a:t>3.4.2 Vice Chair(s)</a:t>
            </a:r>
          </a:p>
          <a:p>
            <a:r>
              <a:rPr lang="en-US" sz="1400" dirty="0"/>
              <a:t>	The responsibilities of the Vice Chair(s) shall include:</a:t>
            </a:r>
          </a:p>
          <a:p>
            <a:pPr lvl="1"/>
            <a:r>
              <a:rPr lang="en-US" sz="1100" dirty="0"/>
              <a:t>a) </a:t>
            </a:r>
            <a:r>
              <a:rPr lang="en-US" sz="1200" u="sng" dirty="0"/>
              <a:t>Carrying out the Chair's duties if the Chair is temporarily unable to do so</a:t>
            </a:r>
            <a:r>
              <a:rPr lang="en-US" sz="1200" dirty="0"/>
              <a:t> or chooses to recuse himself or herself (i.e., to give a technical opinion) or chooses to delegate specific duties.</a:t>
            </a:r>
          </a:p>
          <a:p>
            <a:pPr lvl="1"/>
            <a:r>
              <a:rPr lang="en-US" sz="1200" dirty="0"/>
              <a:t>b) Being knowledgeable in IEEE standards processes and parliamentary procedures and assisting the Chair in ensuring that the processes and procedures are followed.</a:t>
            </a:r>
          </a:p>
          <a:p>
            <a:pPr lvl="1"/>
            <a:r>
              <a:rPr lang="en-US" sz="1200" dirty="0"/>
              <a:t>c) Being familiar with training materials available through IEEE Standards Development Online.</a:t>
            </a:r>
          </a:p>
          <a:p>
            <a:pPr>
              <a:buFont typeface="Arial" panose="020B0604020202020204" pitchFamily="34" charset="0"/>
              <a:buChar char="•"/>
            </a:pPr>
            <a:r>
              <a:rPr lang="en-US" sz="1200" dirty="0"/>
              <a:t>---------- Some specifics for the RR-TAG ---------------</a:t>
            </a:r>
          </a:p>
          <a:p>
            <a:pPr lvl="0">
              <a:buFont typeface="Arial" panose="020B0604020202020204" pitchFamily="34" charset="0"/>
              <a:buChar char="•"/>
            </a:pPr>
            <a:r>
              <a:rPr lang="en-US" sz="1200" dirty="0"/>
              <a:t>Needs to be a member of the IEEE SA.</a:t>
            </a:r>
          </a:p>
          <a:p>
            <a:pPr lvl="0">
              <a:buFont typeface="Arial" panose="020B0604020202020204" pitchFamily="34" charset="0"/>
              <a:buChar char="•"/>
            </a:pPr>
            <a:r>
              <a:rPr lang="en-US" sz="1200" dirty="0"/>
              <a:t>Declaration of term commitment and affiliation letters to the EC.</a:t>
            </a:r>
          </a:p>
          <a:p>
            <a:pPr lvl="0">
              <a:buFont typeface="Arial" panose="020B0604020202020204" pitchFamily="34" charset="0"/>
              <a:buChar char="•"/>
            </a:pPr>
            <a:r>
              <a:rPr lang="en-US" sz="1200" dirty="0"/>
              <a:t>Expected to be in attendance at all face to face meetings and most all the teleconferences. </a:t>
            </a:r>
          </a:p>
          <a:p>
            <a:pPr lvl="1">
              <a:buFont typeface="Arial" panose="020B0604020202020204" pitchFamily="34" charset="0"/>
              <a:buChar char="•"/>
            </a:pPr>
            <a:r>
              <a:rPr lang="en-US" sz="1100" dirty="0"/>
              <a:t>Should consider to attend </a:t>
            </a:r>
            <a:r>
              <a:rPr lang="en-US" sz="1100" dirty="0" err="1"/>
              <a:t>sunday</a:t>
            </a:r>
            <a:r>
              <a:rPr lang="en-US" sz="1100" dirty="0"/>
              <a:t> wireless chair meeting and rules,  EC open and EC close meetings during a plenary. </a:t>
            </a:r>
            <a:endParaRPr lang="en-US" sz="800" dirty="0"/>
          </a:p>
          <a:p>
            <a:pPr lvl="0">
              <a:buFont typeface="Arial" panose="020B0604020202020204" pitchFamily="34" charset="0"/>
              <a:buChar char="•"/>
            </a:pPr>
            <a:r>
              <a:rPr lang="en-US" sz="1200" dirty="0"/>
              <a:t>Stand in for the Chair or Secretary if one of them is not able to attend a meeting or call or activity. </a:t>
            </a:r>
          </a:p>
          <a:p>
            <a:pPr lvl="1">
              <a:buFont typeface="Arial" panose="020B0604020202020204" pitchFamily="34" charset="0"/>
              <a:buChar char="•"/>
            </a:pPr>
            <a:r>
              <a:rPr lang="en-US" sz="1050" dirty="0"/>
              <a:t>e.g. at the Plenary EC opening and closing meetings if the Chair can not make it. </a:t>
            </a:r>
          </a:p>
          <a:p>
            <a:pPr lvl="1">
              <a:buFont typeface="Arial" panose="020B0604020202020204" pitchFamily="34" charset="0"/>
              <a:buChar char="•"/>
            </a:pPr>
            <a:r>
              <a:rPr lang="en-US" sz="1050" dirty="0"/>
              <a:t>Learn how and be able to update the website and attendance / approved voters process.. </a:t>
            </a:r>
          </a:p>
          <a:p>
            <a:pPr lvl="0">
              <a:buFont typeface="Arial" panose="020B0604020202020204" pitchFamily="34" charset="0"/>
              <a:buChar char="•"/>
            </a:pPr>
            <a:r>
              <a:rPr lang="en-US" sz="1200" dirty="0"/>
              <a:t>Support the Chair and secretary in general</a:t>
            </a:r>
          </a:p>
          <a:p>
            <a:pPr lvl="1">
              <a:buFont typeface="Arial" panose="020B0604020202020204" pitchFamily="34" charset="0"/>
              <a:buChar char="•"/>
            </a:pPr>
            <a:r>
              <a:rPr lang="en-US" sz="1200" dirty="0"/>
              <a:t>Including feedback to the chair and secretary on  improved processes, e.g. meetings, calls, docs, procedures, etc. </a:t>
            </a:r>
            <a:endParaRPr lang="en-US" sz="800" dirty="0"/>
          </a:p>
          <a:p>
            <a:pPr lvl="0">
              <a:buFont typeface="Arial" panose="020B0604020202020204" pitchFamily="34" charset="0"/>
              <a:buChar char="•"/>
            </a:pPr>
            <a:r>
              <a:rPr lang="en-US" sz="1200" dirty="0"/>
              <a:t>Currently amount of time is not anticipated too much on the day to day basis</a:t>
            </a:r>
          </a:p>
          <a:p>
            <a:pPr marL="800100" lvl="1" indent="-342900">
              <a:buFont typeface="Arial" panose="020B0604020202020204" pitchFamily="34" charset="0"/>
              <a:buChar char="•"/>
            </a:pPr>
            <a:r>
              <a:rPr lang="en-US" sz="1100" b="1" dirty="0"/>
              <a:t>Though busier if some research is needed for a topic, help on comments, etc.  </a:t>
            </a:r>
            <a:endParaRPr lang="en-US" sz="1100" dirty="0"/>
          </a:p>
          <a:p>
            <a:pPr marL="1200150" lvl="2" indent="-285750">
              <a:buFont typeface="Arial" panose="020B0604020202020204" pitchFamily="34" charset="0"/>
              <a:buChar char="•"/>
            </a:pPr>
            <a:r>
              <a:rPr lang="en-US" sz="1050" b="1" dirty="0"/>
              <a:t>Maybe once a month or so.  It will vary.  </a:t>
            </a:r>
            <a:endParaRPr lang="en-US" sz="1050" dirty="0"/>
          </a:p>
          <a:p>
            <a:pPr marL="800100" lvl="1" indent="-342900">
              <a:buFont typeface="Arial" panose="020B0604020202020204" pitchFamily="34" charset="0"/>
              <a:buChar char="•"/>
            </a:pPr>
            <a:r>
              <a:rPr lang="en-US" sz="1100" b="1" dirty="0"/>
              <a:t>There may be helping/supporting the Chair with prep for the face to faces and occasionally for teleconferences.</a:t>
            </a:r>
          </a:p>
          <a:p>
            <a:pPr marL="800100" lvl="1" indent="-342900">
              <a:buFont typeface="Arial" panose="020B0604020202020204" pitchFamily="34" charset="0"/>
              <a:buChar char="•"/>
            </a:pPr>
            <a:r>
              <a:rPr lang="en-US" sz="1100" b="1" dirty="0"/>
              <a:t>Would look at a periodic touch point with the chair depending on activity. </a:t>
            </a:r>
            <a:endParaRPr lang="en-US" sz="11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05 July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Congratulations </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Want to Congratulate Rich Kennedy for being awarded:  </a:t>
            </a:r>
          </a:p>
          <a:p>
            <a:pPr>
              <a:buFont typeface="Arial" panose="020B0604020202020204" pitchFamily="34" charset="0"/>
              <a:buChar char="•"/>
            </a:pPr>
            <a:endParaRPr lang="en-US" sz="2000" dirty="0"/>
          </a:p>
          <a:p>
            <a:pPr>
              <a:buFont typeface="Arial" panose="020B0604020202020204" pitchFamily="34" charset="0"/>
              <a:buChar char="•"/>
            </a:pPr>
            <a:r>
              <a:rPr lang="en-US" sz="2000" dirty="0"/>
              <a:t>IEEE-SA Standards Medallion </a:t>
            </a:r>
            <a:endParaRPr lang="en-US" altLang="en-US" sz="2000" dirty="0"/>
          </a:p>
          <a:p>
            <a:pPr>
              <a:buFont typeface="Arial" panose="020B0604020202020204" pitchFamily="34" charset="0"/>
              <a:buChar char="•"/>
            </a:pPr>
            <a:r>
              <a:rPr lang="en-US" altLang="en-US" sz="1600" dirty="0"/>
              <a:t> </a:t>
            </a:r>
            <a:r>
              <a:rPr lang="en-US" sz="1800" i="1" dirty="0"/>
              <a:t>“For being a driving force to achieve the worldwide harmonization of spectrum for IEEE 802</a:t>
            </a:r>
            <a:r>
              <a:rPr lang="en-US" sz="1800" i="1" baseline="30000" dirty="0"/>
              <a:t>TM</a:t>
            </a:r>
            <a:r>
              <a:rPr lang="en-US" sz="1800" i="1" dirty="0"/>
              <a:t> Wireless Networks (e.g. Wi-Fi).”</a:t>
            </a:r>
            <a:endParaRPr lang="en-US" altLang="en-US" sz="1800" dirty="0"/>
          </a:p>
          <a:p>
            <a:pPr>
              <a:buFont typeface="Arial" panose="020B0604020202020204" pitchFamily="34" charset="0"/>
              <a:buChar char="•"/>
            </a:pPr>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11-13 Sept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331389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29238</TotalTime>
  <Words>7602</Words>
  <Application>Microsoft Office PowerPoint</Application>
  <PresentationFormat>On-screen Show (4:3)</PresentationFormat>
  <Paragraphs>815</Paragraphs>
  <Slides>44</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Waikoloa Wireless Interim Agenda</vt:lpstr>
      <vt:lpstr>Call to Order / Administrative Items</vt:lpstr>
      <vt:lpstr>Other Guidelines for IEEE WG Meetings</vt:lpstr>
      <vt:lpstr>Participation in IEEE 802 Meetings</vt:lpstr>
      <vt:lpstr>Agenda</vt:lpstr>
      <vt:lpstr>Administrative – Motions and more</vt:lpstr>
      <vt:lpstr>Responsibilities of Working Group Officers</vt:lpstr>
      <vt:lpstr>Responsibilities of WG Vice Chair</vt:lpstr>
      <vt:lpstr>Congratulations </vt:lpstr>
      <vt:lpstr>EU items to share </vt:lpstr>
      <vt:lpstr>EU items to share </vt:lpstr>
      <vt:lpstr>EU items -2 </vt:lpstr>
      <vt:lpstr>Google Wavier -1</vt:lpstr>
      <vt:lpstr>Google Wavier -2</vt:lpstr>
      <vt:lpstr>General Discussion Items -0</vt:lpstr>
      <vt:lpstr>General Discussion Items -1</vt:lpstr>
      <vt:lpstr>General Discussion Items -2</vt:lpstr>
      <vt:lpstr>General Discussion Items -3</vt:lpstr>
      <vt:lpstr>General Discussion Items -4</vt:lpstr>
      <vt:lpstr>PowerPoint Presentation</vt:lpstr>
      <vt:lpstr>PowerPoint Presentation</vt:lpstr>
      <vt:lpstr>6 GHz and single voice from IEEE 802</vt:lpstr>
      <vt:lpstr>6 GHz and single voice from IEEE 802</vt:lpstr>
      <vt:lpstr>6 GHz and single voice from IEEE 802</vt:lpstr>
      <vt:lpstr>6 GHz and single voice from IEEE 802</vt:lpstr>
      <vt:lpstr>Actions Required</vt:lpstr>
      <vt:lpstr>Any Other Business</vt:lpstr>
      <vt:lpstr>Adjourn</vt:lpstr>
      <vt:lpstr>PowerPoint Presentation</vt:lpstr>
      <vt:lpstr>General Discussion Items -4</vt:lpstr>
      <vt:lpstr>Ofcom -  WRC-19 AIs Consultation </vt:lpstr>
      <vt:lpstr>Ofcom - WRC-19 AIs Consultation -2</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832</cp:revision>
  <cp:lastPrinted>1601-01-01T00:00:00Z</cp:lastPrinted>
  <dcterms:created xsi:type="dcterms:W3CDTF">2016-03-03T14:54:45Z</dcterms:created>
  <dcterms:modified xsi:type="dcterms:W3CDTF">2018-09-17T20:08:23Z</dcterms:modified>
</cp:coreProperties>
</file>