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55"/>
  </p:notesMasterIdLst>
  <p:handoutMasterIdLst>
    <p:handoutMasterId r:id="rId56"/>
  </p:handoutMasterIdLst>
  <p:sldIdLst>
    <p:sldId id="256" r:id="rId2"/>
    <p:sldId id="341" r:id="rId3"/>
    <p:sldId id="354" r:id="rId4"/>
    <p:sldId id="355" r:id="rId5"/>
    <p:sldId id="396" r:id="rId6"/>
    <p:sldId id="397" r:id="rId7"/>
    <p:sldId id="398" r:id="rId8"/>
    <p:sldId id="342" r:id="rId9"/>
    <p:sldId id="351" r:id="rId10"/>
    <p:sldId id="399" r:id="rId11"/>
    <p:sldId id="400" r:id="rId12"/>
    <p:sldId id="401" r:id="rId13"/>
    <p:sldId id="404" r:id="rId14"/>
    <p:sldId id="359" r:id="rId15"/>
    <p:sldId id="360" r:id="rId16"/>
    <p:sldId id="366" r:id="rId17"/>
    <p:sldId id="402" r:id="rId18"/>
    <p:sldId id="403" r:id="rId19"/>
    <p:sldId id="407" r:id="rId20"/>
    <p:sldId id="405" r:id="rId21"/>
    <p:sldId id="406" r:id="rId22"/>
    <p:sldId id="363" r:id="rId23"/>
    <p:sldId id="364" r:id="rId24"/>
    <p:sldId id="367" r:id="rId25"/>
    <p:sldId id="368" r:id="rId26"/>
    <p:sldId id="408" r:id="rId27"/>
    <p:sldId id="409" r:id="rId28"/>
    <p:sldId id="413" r:id="rId29"/>
    <p:sldId id="414" r:id="rId30"/>
    <p:sldId id="415" r:id="rId31"/>
    <p:sldId id="416" r:id="rId32"/>
    <p:sldId id="417" r:id="rId33"/>
    <p:sldId id="410" r:id="rId34"/>
    <p:sldId id="374" r:id="rId35"/>
    <p:sldId id="375" r:id="rId36"/>
    <p:sldId id="412" r:id="rId37"/>
    <p:sldId id="418" r:id="rId38"/>
    <p:sldId id="380" r:id="rId39"/>
    <p:sldId id="419" r:id="rId40"/>
    <p:sldId id="420" r:id="rId41"/>
    <p:sldId id="421" r:id="rId42"/>
    <p:sldId id="422" r:id="rId43"/>
    <p:sldId id="423" r:id="rId44"/>
    <p:sldId id="424" r:id="rId45"/>
    <p:sldId id="426" r:id="rId46"/>
    <p:sldId id="425" r:id="rId47"/>
    <p:sldId id="427" r:id="rId48"/>
    <p:sldId id="428" r:id="rId49"/>
    <p:sldId id="429" r:id="rId50"/>
    <p:sldId id="431" r:id="rId51"/>
    <p:sldId id="432" r:id="rId52"/>
    <p:sldId id="433" r:id="rId53"/>
    <p:sldId id="345" r:id="rId54"/>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5DFFF"/>
    <a:srgbClr val="D5F4FF"/>
    <a:srgbClr val="9900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830" autoAdjust="0"/>
    <p:restoredTop sz="93108" autoAdjust="0"/>
  </p:normalViewPr>
  <p:slideViewPr>
    <p:cSldViewPr>
      <p:cViewPr varScale="1">
        <p:scale>
          <a:sx n="79" d="100"/>
          <a:sy n="79" d="100"/>
        </p:scale>
        <p:origin x="1810" y="82"/>
      </p:cViewPr>
      <p:guideLst>
        <p:guide orient="horz" pos="2160"/>
        <p:guide pos="2880"/>
      </p:guideLst>
    </p:cSldViewPr>
  </p:slideViewPr>
  <p:outlineViewPr>
    <p:cViewPr varScale="1">
      <p:scale>
        <a:sx n="170" d="200"/>
        <a:sy n="170" d="200"/>
      </p:scale>
      <p:origin x="0" y="-165486"/>
    </p:cViewPr>
  </p:outlineViewPr>
  <p:notesTextViewPr>
    <p:cViewPr>
      <p:scale>
        <a:sx n="100" d="100"/>
        <a:sy n="100" d="100"/>
      </p:scale>
      <p:origin x="0" y="0"/>
    </p:cViewPr>
  </p:notesTextViewPr>
  <p:sorterViewPr>
    <p:cViewPr varScale="1">
      <p:scale>
        <a:sx n="100" d="100"/>
        <a:sy n="100" d="100"/>
      </p:scale>
      <p:origin x="0" y="-1315"/>
    </p:cViewPr>
  </p:sorterViewPr>
  <p:notesViewPr>
    <p:cSldViewPr>
      <p:cViewPr varScale="1">
        <p:scale>
          <a:sx n="86" d="100"/>
          <a:sy n="86" d="100"/>
        </p:scale>
        <p:origin x="2670"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handoutMaster" Target="handoutMasters/handoutMaster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12/2/2019</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smtClean="0"/>
              <a:t>doc.: IEEE 802.11-yy/xxxxr0</a:t>
            </a:r>
            <a:endParaRPr lang="en-US" dirty="0"/>
          </a:p>
        </p:txBody>
      </p:sp>
      <p:sp>
        <p:nvSpPr>
          <p:cNvPr id="5" name="Date Placeholder 4"/>
          <p:cNvSpPr>
            <a:spLocks noGrp="1"/>
          </p:cNvSpPr>
          <p:nvPr>
            <p:ph type="dt" idx="11"/>
          </p:nvPr>
        </p:nvSpPr>
        <p:spPr/>
        <p:txBody>
          <a:bodyPr/>
          <a:lstStyle/>
          <a:p>
            <a:r>
              <a:rPr lang="en-US" smtClean="0"/>
              <a:t>Month Year</a:t>
            </a:r>
            <a:endParaRPr lang="en-US" dirty="0"/>
          </a:p>
        </p:txBody>
      </p:sp>
      <p:sp>
        <p:nvSpPr>
          <p:cNvPr id="6" name="Footer Placeholder 5"/>
          <p:cNvSpPr>
            <a:spLocks noGrp="1"/>
          </p:cNvSpPr>
          <p:nvPr>
            <p:ph type="ftr" idx="12"/>
          </p:nvPr>
        </p:nvSpPr>
        <p:spPr/>
        <p:txBody>
          <a:bodyPr/>
          <a:lstStyle/>
          <a:p>
            <a:r>
              <a:rPr lang="en-US" smtClean="0"/>
              <a:t>John Doe, Some Company</a:t>
            </a:r>
            <a:endParaRPr lang="en-US" dirty="0"/>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53</a:t>
            </a:fld>
            <a:endParaRPr lang="en-US" dirty="0"/>
          </a:p>
        </p:txBody>
      </p:sp>
    </p:spTree>
    <p:extLst>
      <p:ext uri="{BB962C8B-B14F-4D97-AF65-F5344CB8AC3E}">
        <p14:creationId xmlns:p14="http://schemas.microsoft.com/office/powerpoint/2010/main" val="428916312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4267200" y="6475413"/>
            <a:ext cx="606425"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2" name="Rectangle 3"/>
          <p:cNvSpPr>
            <a:spLocks noGrp="1" noChangeArrowheads="1"/>
          </p:cNvSpPr>
          <p:nvPr>
            <p:ph type="dt" idx="15"/>
          </p:nvPr>
        </p:nvSpPr>
        <p:spPr bwMode="auto">
          <a:xfrm>
            <a:off x="685800" y="304800"/>
            <a:ext cx="2286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December 2019</a:t>
            </a:r>
            <a:endParaRPr lang="en-GB" dirty="0"/>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684213" y="382970"/>
            <a:ext cx="2211387" cy="273050"/>
          </a:xfrm>
        </p:spPr>
        <p:txBody>
          <a:bodyPr/>
          <a:lstStyle>
            <a:lvl1pPr>
              <a:defRPr/>
            </a:lvl1pPr>
          </a:lstStyle>
          <a:p>
            <a:r>
              <a:rPr lang="en-US" dirty="0" smtClean="0"/>
              <a:t>December 2019</a:t>
            </a:r>
            <a:endParaRPr lang="en-GB" dirty="0"/>
          </a:p>
        </p:txBody>
      </p:sp>
      <p:sp>
        <p:nvSpPr>
          <p:cNvPr id="3" name="Footer Placeholder 2"/>
          <p:cNvSpPr>
            <a:spLocks noGrp="1"/>
          </p:cNvSpPr>
          <p:nvPr>
            <p:ph type="ftr" idx="11"/>
          </p:nvPr>
        </p:nvSpPr>
        <p:spPr/>
        <p:txBody>
          <a:bodyPr/>
          <a:lstStyle>
            <a:lvl1pPr>
              <a:defRPr/>
            </a:lvl1pPr>
          </a:lstStyle>
          <a:p>
            <a:r>
              <a:rPr lang="en-US" dirty="0"/>
              <a:t>Jay Holcomb (Itron)</a:t>
            </a:r>
            <a:endParaRPr lang="en-GB" dirty="0"/>
          </a:p>
        </p:txBody>
      </p:sp>
      <p:sp>
        <p:nvSpPr>
          <p:cNvPr id="4" name="Slide Number Placeholder 3"/>
          <p:cNvSpPr>
            <a:spLocks noGrp="1"/>
          </p:cNvSpPr>
          <p:nvPr>
            <p:ph type="sldNum" idx="12"/>
          </p:nvPr>
        </p:nvSpPr>
        <p:spPr>
          <a:xfrm>
            <a:off x="4191000" y="6475413"/>
            <a:ext cx="682625"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684213" y="382970"/>
            <a:ext cx="2211387"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December 2019</a:t>
            </a:r>
            <a:endParaRPr lang="en-GB" dirty="0"/>
          </a:p>
        </p:txBody>
      </p:sp>
      <p:sp>
        <p:nvSpPr>
          <p:cNvPr id="1028" name="Rectangle 4"/>
          <p:cNvSpPr>
            <a:spLocks noGrp="1" noChangeArrowheads="1"/>
          </p:cNvSpPr>
          <p:nvPr>
            <p:ph type="ftr"/>
          </p:nvPr>
        </p:nvSpPr>
        <p:spPr bwMode="auto">
          <a:xfrm>
            <a:off x="5334000"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smtClean="0"/>
              <a:t>Edward Au (Huawei)</a:t>
            </a:r>
            <a:endParaRPr lang="en-GB" dirty="0"/>
          </a:p>
        </p:txBody>
      </p:sp>
      <p:sp>
        <p:nvSpPr>
          <p:cNvPr id="1029" name="Rectangle 5"/>
          <p:cNvSpPr>
            <a:spLocks noGrp="1" noChangeArrowheads="1"/>
          </p:cNvSpPr>
          <p:nvPr>
            <p:ph type="sldNum"/>
          </p:nvPr>
        </p:nvSpPr>
        <p:spPr bwMode="auto">
          <a:xfrm>
            <a:off x="4191000" y="6475413"/>
            <a:ext cx="682625"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728690" y="597222"/>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smtClean="0">
                <a:solidFill>
                  <a:srgbClr val="000000"/>
                </a:solidFill>
              </a:rPr>
              <a:t>Submission</a:t>
            </a:r>
            <a:endParaRPr lang="en-GB" sz="1200" dirty="0">
              <a:solidFill>
                <a:srgbClr val="000000"/>
              </a:solidFill>
            </a:endParaRP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802.18-19/0</a:t>
            </a:r>
            <a:r>
              <a:rPr kumimoji="0" lang="en-US"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152</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-00</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emf"/><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image" Target="../media/image7.emf"/><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3" Type="http://schemas.openxmlformats.org/officeDocument/2006/relationships/image" Target="../media/image10.emf"/><Relationship Id="rId2" Type="http://schemas.openxmlformats.org/officeDocument/2006/relationships/image" Target="../media/image9.emf"/><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hyperlink" Target="http://www.ieee802.org/11/Reports/tgbd_update.htm" TargetMode="External"/><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3" Type="http://schemas.openxmlformats.org/officeDocument/2006/relationships/hyperlink" Target="https://www.itu.int/en/ITU-R/conferences/wrc/2019/Documents/PFA-WRC19-E.pdf" TargetMode="External"/><Relationship Id="rId7" Type="http://schemas.openxmlformats.org/officeDocument/2006/relationships/hyperlink" Target="https://mentor.ieee.org/802.18/dcn/19/18-19-0096-05-0000-apt-wp6-wrc-19-ais-10-ieee-802-views.pdf" TargetMode="External"/><Relationship Id="rId2" Type="http://schemas.openxmlformats.org/officeDocument/2006/relationships/notesSlide" Target="../notesSlides/notesSlide2.xml"/><Relationship Id="rId1" Type="http://schemas.openxmlformats.org/officeDocument/2006/relationships/slideLayout" Target="../slideLayouts/slideLayout1.xml"/><Relationship Id="rId6" Type="http://schemas.openxmlformats.org/officeDocument/2006/relationships/hyperlink" Target="https://mentor.ieee.org/802.18/dcn/19/18-19-0095-05-0000-apt-wp2-wrc-19-ais-1-13-1-16-9-1-5-ieee-802-views.pdf" TargetMode="External"/><Relationship Id="rId5" Type="http://schemas.openxmlformats.org/officeDocument/2006/relationships/hyperlink" Target="https://mentor.ieee.org/802.18/dcn/19/18-19-0094-05-0000-apt-wp1-wrc-19-ais-1-12-1-15-ieee-802-views.pdf" TargetMode="External"/><Relationship Id="rId4" Type="http://schemas.openxmlformats.org/officeDocument/2006/relationships/hyperlink" Target="https://www.itu.int/md/R15-CPM19.02-R-0001/en"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smtClean="0"/>
              <a:t>December 2019</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US" dirty="0" smtClean="0"/>
              <a:t>Edward Au (Huawei)</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304800" y="685800"/>
            <a:ext cx="83820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smtClean="0">
                <a:latin typeface="Times New Roman" charset="0"/>
              </a:rPr>
              <a:t>Summary of the decisions of selected agenda items in WRC-19</a:t>
            </a:r>
            <a:endParaRPr lang="en-GB" dirty="0"/>
          </a:p>
        </p:txBody>
      </p:sp>
      <p:sp>
        <p:nvSpPr>
          <p:cNvPr id="3076" name="Rectangle 4"/>
          <p:cNvSpPr>
            <a:spLocks noChangeArrowheads="1"/>
          </p:cNvSpPr>
          <p:nvPr/>
        </p:nvSpPr>
        <p:spPr bwMode="auto">
          <a:xfrm>
            <a:off x="616167" y="2558948"/>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smtClean="0">
                <a:solidFill>
                  <a:srgbClr val="000000"/>
                </a:solidFill>
              </a:rPr>
              <a:t>Author:</a:t>
            </a:r>
            <a:endParaRPr lang="en-GB" sz="2000" dirty="0">
              <a:solidFill>
                <a:srgbClr val="000000"/>
              </a:solidFill>
            </a:endParaRPr>
          </a:p>
        </p:txBody>
      </p:sp>
      <p:graphicFrame>
        <p:nvGraphicFramePr>
          <p:cNvPr id="9" name="Object 11"/>
          <p:cNvGraphicFramePr>
            <a:graphicFrameLocks noChangeAspect="1"/>
          </p:cNvGraphicFramePr>
          <p:nvPr>
            <p:extLst>
              <p:ext uri="{D42A27DB-BD31-4B8C-83A1-F6EECF244321}">
                <p14:modId xmlns:p14="http://schemas.microsoft.com/office/powerpoint/2010/main" val="751859917"/>
              </p:ext>
            </p:extLst>
          </p:nvPr>
        </p:nvGraphicFramePr>
        <p:xfrm>
          <a:off x="669925" y="3038475"/>
          <a:ext cx="7804150" cy="1000125"/>
        </p:xfrm>
        <a:graphic>
          <a:graphicData uri="http://schemas.openxmlformats.org/presentationml/2006/ole">
            <mc:AlternateContent xmlns:mc="http://schemas.openxmlformats.org/markup-compatibility/2006">
              <mc:Choice xmlns:v="urn:schemas-microsoft-com:vml" Requires="v">
                <p:oleObj spid="_x0000_s6869" name="Document" r:id="rId4" imgW="8227229" imgH="998269" progId="Word.Document.8">
                  <p:embed/>
                </p:oleObj>
              </mc:Choice>
              <mc:Fallback>
                <p:oleObj name="Document" r:id="rId4" imgW="8227229" imgH="998269" progId="Word.Document.8">
                  <p:embed/>
                  <p:pic>
                    <p:nvPicPr>
                      <p:cNvPr id="0" name=""/>
                      <p:cNvPicPr>
                        <a:picLocks noChangeAspect="1" noChangeArrowheads="1"/>
                      </p:cNvPicPr>
                      <p:nvPr/>
                    </p:nvPicPr>
                    <p:blipFill>
                      <a:blip r:embed="rId5"/>
                      <a:srcRect/>
                      <a:stretch>
                        <a:fillRect/>
                      </a:stretch>
                    </p:blipFill>
                    <p:spPr bwMode="auto">
                      <a:xfrm>
                        <a:off x="669925" y="3038475"/>
                        <a:ext cx="7804150" cy="1000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3600" dirty="0" smtClean="0">
                <a:latin typeface="Times New Roman" charset="0"/>
              </a:rPr>
              <a:t>Item 1.13 (3)</a:t>
            </a:r>
            <a:endParaRPr lang="en-US" sz="3600" dirty="0">
              <a:latin typeface="Times New Roman" charset="0"/>
            </a:endParaRPr>
          </a:p>
        </p:txBody>
      </p:sp>
      <p:sp>
        <p:nvSpPr>
          <p:cNvPr id="5123" name="Content Placeholder 2"/>
          <p:cNvSpPr>
            <a:spLocks noGrp="1"/>
          </p:cNvSpPr>
          <p:nvPr>
            <p:ph idx="1"/>
          </p:nvPr>
        </p:nvSpPr>
        <p:spPr>
          <a:xfrm>
            <a:off x="660816" y="1752600"/>
            <a:ext cx="7644983" cy="4042682"/>
          </a:xfrm>
        </p:spPr>
        <p:txBody>
          <a:bodyPr/>
          <a:lstStyle/>
          <a:p>
            <a:pPr algn="just">
              <a:buFont typeface="Arial" panose="020B0604020202020204" pitchFamily="34" charset="0"/>
              <a:buChar char="•"/>
            </a:pPr>
            <a:r>
              <a:rPr lang="en-GB" dirty="0" smtClean="0">
                <a:ea typeface="BatangChe" panose="02030609000101010101" pitchFamily="49" charset="-127"/>
              </a:rPr>
              <a:t>IEEE 802’s position [3]:</a:t>
            </a:r>
          </a:p>
          <a:p>
            <a:pPr lvl="1" algn="just">
              <a:buFont typeface="Arial" panose="020B0604020202020204" pitchFamily="34" charset="0"/>
              <a:buChar char="•"/>
            </a:pPr>
            <a:r>
              <a:rPr lang="en-US" sz="1600" dirty="0" smtClean="0"/>
              <a:t>IEEE </a:t>
            </a:r>
            <a:r>
              <a:rPr lang="en-US" sz="1600" dirty="0"/>
              <a:t>802 strongly supports 66-71 GHz band for unlicensed operation</a:t>
            </a:r>
            <a:r>
              <a:rPr lang="en-US" sz="1600" dirty="0" smtClean="0"/>
              <a:t>.</a:t>
            </a:r>
          </a:p>
          <a:p>
            <a:pPr lvl="1" algn="just">
              <a:buFont typeface="Arial" panose="020B0604020202020204" pitchFamily="34" charset="0"/>
              <a:buChar char="•"/>
            </a:pPr>
            <a:r>
              <a:rPr lang="en-US" sz="1600" dirty="0" smtClean="0"/>
              <a:t>//</a:t>
            </a:r>
          </a:p>
          <a:p>
            <a:pPr lvl="1" algn="just">
              <a:buFont typeface="Arial" panose="020B0604020202020204" pitchFamily="34" charset="0"/>
              <a:buChar char="•"/>
            </a:pPr>
            <a:r>
              <a:rPr lang="en-US" sz="1600" dirty="0"/>
              <a:t>We believe that a wide variety of 5G services and use-cases will be deployed in this band globally without the need for an IMT identification. </a:t>
            </a:r>
            <a:r>
              <a:rPr lang="en-US" sz="1600" dirty="0" smtClean="0"/>
              <a:t> Wi-Fi</a:t>
            </a:r>
            <a:r>
              <a:rPr lang="en-US" sz="1600" dirty="0"/>
              <a:t>®  plays an important role in and is an integral part of 5G. </a:t>
            </a:r>
            <a:r>
              <a:rPr lang="en-US" sz="1600" dirty="0" smtClean="0"/>
              <a:t> 5G </a:t>
            </a:r>
            <a:r>
              <a:rPr lang="en-US" sz="1600" dirty="0"/>
              <a:t>will be driven by new IEEE 802 wireless technologies not only in the sub-6 GHz spectrum such as IEEE P802.11ax and IEEE P802.11be, but also others in the </a:t>
            </a:r>
            <a:r>
              <a:rPr lang="en-US" sz="1600" dirty="0" err="1"/>
              <a:t>mmWave</a:t>
            </a:r>
            <a:r>
              <a:rPr lang="en-US" sz="1600" dirty="0"/>
              <a:t> spectrum such as IEEE </a:t>
            </a:r>
            <a:r>
              <a:rPr lang="en-US" sz="1600" dirty="0" err="1"/>
              <a:t>Std</a:t>
            </a:r>
            <a:r>
              <a:rPr lang="en-US" sz="1600" dirty="0"/>
              <a:t> 802.11ad, IEEE P802.11ay and IEEE </a:t>
            </a:r>
            <a:r>
              <a:rPr lang="en-US" sz="1600" dirty="0" err="1"/>
              <a:t>Std</a:t>
            </a:r>
            <a:r>
              <a:rPr lang="en-US" sz="1600" dirty="0"/>
              <a:t> 802.15.3. </a:t>
            </a:r>
            <a:r>
              <a:rPr lang="en-US" sz="1600" dirty="0" smtClean="0"/>
              <a:t> In </a:t>
            </a:r>
            <a:r>
              <a:rPr lang="en-US" sz="1600" dirty="0"/>
              <a:t>fact</a:t>
            </a:r>
            <a:r>
              <a:rPr lang="en-US" sz="1600" dirty="0" smtClean="0"/>
              <a:t>, we </a:t>
            </a:r>
            <a:r>
              <a:rPr lang="en-US" sz="1600" dirty="0"/>
              <a:t>are concerned that IMT identification could bar some key 5G technologies like these from operating in this band.</a:t>
            </a:r>
          </a:p>
          <a:p>
            <a:pPr lvl="1" algn="just">
              <a:buFont typeface="Arial" panose="020B0604020202020204" pitchFamily="34" charset="0"/>
              <a:buChar char="•"/>
            </a:pPr>
            <a:r>
              <a:rPr lang="en-US" sz="1600" dirty="0"/>
              <a:t>IEEE 802 recommends supporting CPM-19 Report Method J1 (Section 2/1.13/4.10.1) and would like to respectfully request MCMC to do the same.</a:t>
            </a:r>
          </a:p>
          <a:p>
            <a:pPr lvl="1" algn="just">
              <a:buFont typeface="Arial" panose="020B0604020202020204" pitchFamily="34" charset="0"/>
              <a:buChar char="•"/>
            </a:pPr>
            <a:endParaRPr lang="en-US" sz="1600" dirty="0" smtClean="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8" name="Date Placeholder 3">
            <a:extLst>
              <a:ext uri="{FF2B5EF4-FFF2-40B4-BE49-F238E27FC236}">
                <a16:creationId xmlns="" xmlns:a16="http://schemas.microsoft.com/office/drawing/2014/main" id="{B322FEBA-011B-49F1-99D6-C984930F1E34}"/>
              </a:ext>
            </a:extLst>
          </p:cNvPr>
          <p:cNvSpPr>
            <a:spLocks noGrp="1"/>
          </p:cNvSpPr>
          <p:nvPr>
            <p:ph type="dt" idx="15"/>
          </p:nvPr>
        </p:nvSpPr>
        <p:spPr>
          <a:xfrm>
            <a:off x="696912" y="333375"/>
            <a:ext cx="2303451" cy="273050"/>
          </a:xfrm>
        </p:spPr>
        <p:txBody>
          <a:bodyPr/>
          <a:lstStyle/>
          <a:p>
            <a:r>
              <a:rPr lang="en-US" dirty="0" smtClean="0"/>
              <a:t>December </a:t>
            </a:r>
            <a:r>
              <a:rPr lang="en-US" dirty="0"/>
              <a:t>2019</a:t>
            </a:r>
            <a:endParaRPr lang="en-GB" dirty="0"/>
          </a:p>
        </p:txBody>
      </p:sp>
      <p:sp>
        <p:nvSpPr>
          <p:cNvPr id="9" name="Footer Placeholder 4">
            <a:extLst>
              <a:ext uri="{FF2B5EF4-FFF2-40B4-BE49-F238E27FC236}">
                <a16:creationId xmlns="" xmlns:a16="http://schemas.microsoft.com/office/drawing/2014/main" id="{CF99F54C-F8E7-48DB-A1DB-644579F6D49A}"/>
              </a:ext>
            </a:extLst>
          </p:cNvPr>
          <p:cNvSpPr>
            <a:spLocks noGrp="1"/>
          </p:cNvSpPr>
          <p:nvPr>
            <p:ph type="ftr" idx="14"/>
          </p:nvPr>
        </p:nvSpPr>
        <p:spPr>
          <a:xfrm>
            <a:off x="5500694" y="6475413"/>
            <a:ext cx="3041644" cy="180975"/>
          </a:xfrm>
        </p:spPr>
        <p:txBody>
          <a:bodyPr/>
          <a:lstStyle/>
          <a:p>
            <a:r>
              <a:rPr lang="en-US" dirty="0"/>
              <a:t>Edward Au (Huawei)</a:t>
            </a:r>
            <a:endParaRPr lang="en-GB" dirty="0"/>
          </a:p>
        </p:txBody>
      </p:sp>
    </p:spTree>
    <p:extLst>
      <p:ext uri="{BB962C8B-B14F-4D97-AF65-F5344CB8AC3E}">
        <p14:creationId xmlns:p14="http://schemas.microsoft.com/office/powerpoint/2010/main" val="339784397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3600" dirty="0" smtClean="0">
                <a:latin typeface="Times New Roman" charset="0"/>
              </a:rPr>
              <a:t>Item 1.13 (4)</a:t>
            </a:r>
            <a:endParaRPr lang="en-US" sz="3600" dirty="0">
              <a:latin typeface="Times New Roman" charset="0"/>
            </a:endParaRPr>
          </a:p>
        </p:txBody>
      </p:sp>
      <p:sp>
        <p:nvSpPr>
          <p:cNvPr id="5123" name="Content Placeholder 2"/>
          <p:cNvSpPr>
            <a:spLocks noGrp="1"/>
          </p:cNvSpPr>
          <p:nvPr>
            <p:ph idx="1"/>
          </p:nvPr>
        </p:nvSpPr>
        <p:spPr>
          <a:xfrm>
            <a:off x="660816" y="1752600"/>
            <a:ext cx="7644983" cy="4042682"/>
          </a:xfrm>
        </p:spPr>
        <p:txBody>
          <a:bodyPr/>
          <a:lstStyle/>
          <a:p>
            <a:pPr algn="just">
              <a:buFont typeface="Arial" panose="020B0604020202020204" pitchFamily="34" charset="0"/>
              <a:buChar char="•"/>
            </a:pPr>
            <a:r>
              <a:rPr lang="en-GB" dirty="0" smtClean="0">
                <a:ea typeface="BatangChe" panose="02030609000101010101" pitchFamily="49" charset="-127"/>
              </a:rPr>
              <a:t>WRC’s resolution COM4/7 [1, pp. 389-390]:</a:t>
            </a:r>
          </a:p>
          <a:p>
            <a:pPr lvl="1" algn="just">
              <a:buFont typeface="Arial" panose="020B0604020202020204" pitchFamily="34" charset="0"/>
              <a:buChar char="•"/>
            </a:pPr>
            <a:r>
              <a:rPr lang="en-US" sz="1600" dirty="0" smtClean="0"/>
              <a:t>resolves</a:t>
            </a:r>
            <a:endParaRPr lang="en-US" sz="1600" dirty="0"/>
          </a:p>
          <a:p>
            <a:pPr marL="1257300" lvl="2" indent="-342900" algn="just">
              <a:buFont typeface="+mj-lt"/>
              <a:buAutoNum type="arabicPeriod"/>
            </a:pPr>
            <a:r>
              <a:rPr lang="en-US" sz="1600" dirty="0" smtClean="0"/>
              <a:t>that </a:t>
            </a:r>
            <a:r>
              <a:rPr lang="en-US" sz="1600" dirty="0"/>
              <a:t>administrations wishing to implement IMT make available the frequency band </a:t>
            </a:r>
            <a:r>
              <a:rPr lang="en-US" sz="1600" dirty="0" smtClean="0">
                <a:solidFill>
                  <a:srgbClr val="FF0000"/>
                </a:solidFill>
              </a:rPr>
              <a:t>66-71 </a:t>
            </a:r>
            <a:r>
              <a:rPr lang="en-US" sz="1600" dirty="0">
                <a:solidFill>
                  <a:srgbClr val="FF0000"/>
                </a:solidFill>
              </a:rPr>
              <a:t>GHz identified in No.</a:t>
            </a:r>
            <a:r>
              <a:rPr lang="en-US" sz="1600" b="1" dirty="0">
                <a:solidFill>
                  <a:srgbClr val="FF0000"/>
                </a:solidFill>
              </a:rPr>
              <a:t> 5.J113 </a:t>
            </a:r>
            <a:r>
              <a:rPr lang="en-US" sz="1600" dirty="0">
                <a:solidFill>
                  <a:srgbClr val="FF0000"/>
                </a:solidFill>
              </a:rPr>
              <a:t>for use by the terrestrial component of </a:t>
            </a:r>
            <a:r>
              <a:rPr lang="en-US" sz="1600" dirty="0" smtClean="0">
                <a:solidFill>
                  <a:srgbClr val="FF0000"/>
                </a:solidFill>
              </a:rPr>
              <a:t>IMT</a:t>
            </a:r>
            <a:r>
              <a:rPr lang="en-US" sz="1600" dirty="0" smtClean="0"/>
              <a:t>;</a:t>
            </a:r>
          </a:p>
          <a:p>
            <a:pPr marL="1257300" lvl="2" indent="-342900" algn="just">
              <a:buFont typeface="+mj-lt"/>
              <a:buAutoNum type="arabicPeriod"/>
            </a:pPr>
            <a:r>
              <a:rPr lang="en-US" sz="1600" dirty="0" smtClean="0"/>
              <a:t>that </a:t>
            </a:r>
            <a:r>
              <a:rPr lang="en-US" sz="1600" dirty="0"/>
              <a:t>administrations wishing to implement IMT in the frequency band 66-71 </a:t>
            </a:r>
            <a:r>
              <a:rPr lang="en-US" sz="1600" dirty="0" smtClean="0"/>
              <a:t>GHz, identified </a:t>
            </a:r>
            <a:r>
              <a:rPr lang="en-US" sz="1600" dirty="0"/>
              <a:t>for IMT under the provisions in No. </a:t>
            </a:r>
            <a:r>
              <a:rPr lang="en-US" sz="1600" b="1" dirty="0"/>
              <a:t>5.J113</a:t>
            </a:r>
            <a:r>
              <a:rPr lang="en-US" sz="1600" dirty="0"/>
              <a:t>, which are also wishing to implement </a:t>
            </a:r>
            <a:r>
              <a:rPr lang="en-US" sz="1600" dirty="0" smtClean="0"/>
              <a:t>other applications </a:t>
            </a:r>
            <a:r>
              <a:rPr lang="en-US" sz="1600" dirty="0"/>
              <a:t>of the mobile service, including other wireless access systems in the same </a:t>
            </a:r>
            <a:r>
              <a:rPr lang="en-US" sz="1600" dirty="0" smtClean="0"/>
              <a:t>frequency band</a:t>
            </a:r>
            <a:r>
              <a:rPr lang="en-US" sz="1600" dirty="0"/>
              <a:t>, </a:t>
            </a:r>
            <a:r>
              <a:rPr lang="en-US" sz="1600" dirty="0">
                <a:solidFill>
                  <a:srgbClr val="FF0000"/>
                </a:solidFill>
              </a:rPr>
              <a:t>consider coexistence between IMT and these </a:t>
            </a:r>
            <a:r>
              <a:rPr lang="en-US" sz="1600" dirty="0" smtClean="0">
                <a:solidFill>
                  <a:srgbClr val="FF0000"/>
                </a:solidFill>
              </a:rPr>
              <a:t>applications</a:t>
            </a:r>
            <a:endParaRPr lang="en-US" sz="1600" dirty="0">
              <a:solidFill>
                <a:srgbClr val="FF0000"/>
              </a:solidFill>
            </a:endParaRPr>
          </a:p>
          <a:p>
            <a:pPr lvl="1" algn="just">
              <a:buFont typeface="Arial" panose="020B0604020202020204" pitchFamily="34" charset="0"/>
              <a:buChar char="•"/>
            </a:pPr>
            <a:endParaRPr lang="en-US" sz="1600" dirty="0" smtClean="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11</a:t>
            </a:fld>
            <a:endParaRPr lang="en-GB" dirty="0"/>
          </a:p>
        </p:txBody>
      </p:sp>
      <p:sp>
        <p:nvSpPr>
          <p:cNvPr id="8" name="Date Placeholder 3">
            <a:extLst>
              <a:ext uri="{FF2B5EF4-FFF2-40B4-BE49-F238E27FC236}">
                <a16:creationId xmlns="" xmlns:a16="http://schemas.microsoft.com/office/drawing/2014/main" id="{B322FEBA-011B-49F1-99D6-C984930F1E34}"/>
              </a:ext>
            </a:extLst>
          </p:cNvPr>
          <p:cNvSpPr>
            <a:spLocks noGrp="1"/>
          </p:cNvSpPr>
          <p:nvPr>
            <p:ph type="dt" idx="15"/>
          </p:nvPr>
        </p:nvSpPr>
        <p:spPr>
          <a:xfrm>
            <a:off x="696912" y="333375"/>
            <a:ext cx="2303451" cy="273050"/>
          </a:xfrm>
        </p:spPr>
        <p:txBody>
          <a:bodyPr/>
          <a:lstStyle/>
          <a:p>
            <a:r>
              <a:rPr lang="en-US" dirty="0" smtClean="0"/>
              <a:t>December </a:t>
            </a:r>
            <a:r>
              <a:rPr lang="en-US" dirty="0"/>
              <a:t>2019</a:t>
            </a:r>
            <a:endParaRPr lang="en-GB" dirty="0"/>
          </a:p>
        </p:txBody>
      </p:sp>
      <p:sp>
        <p:nvSpPr>
          <p:cNvPr id="9" name="Footer Placeholder 4">
            <a:extLst>
              <a:ext uri="{FF2B5EF4-FFF2-40B4-BE49-F238E27FC236}">
                <a16:creationId xmlns="" xmlns:a16="http://schemas.microsoft.com/office/drawing/2014/main" id="{CF99F54C-F8E7-48DB-A1DB-644579F6D49A}"/>
              </a:ext>
            </a:extLst>
          </p:cNvPr>
          <p:cNvSpPr>
            <a:spLocks noGrp="1"/>
          </p:cNvSpPr>
          <p:nvPr>
            <p:ph type="ftr" idx="14"/>
          </p:nvPr>
        </p:nvSpPr>
        <p:spPr>
          <a:xfrm>
            <a:off x="5500694" y="6475413"/>
            <a:ext cx="3041644" cy="180975"/>
          </a:xfrm>
        </p:spPr>
        <p:txBody>
          <a:bodyPr/>
          <a:lstStyle/>
          <a:p>
            <a:r>
              <a:rPr lang="en-US" dirty="0"/>
              <a:t>Edward Au (Huawei)</a:t>
            </a:r>
            <a:endParaRPr lang="en-GB" dirty="0"/>
          </a:p>
        </p:txBody>
      </p:sp>
    </p:spTree>
    <p:extLst>
      <p:ext uri="{BB962C8B-B14F-4D97-AF65-F5344CB8AC3E}">
        <p14:creationId xmlns:p14="http://schemas.microsoft.com/office/powerpoint/2010/main" val="219592435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3600" dirty="0" smtClean="0">
                <a:latin typeface="Times New Roman" charset="0"/>
              </a:rPr>
              <a:t>Item 1.13 (5)</a:t>
            </a:r>
            <a:endParaRPr lang="en-US" sz="3600" dirty="0">
              <a:latin typeface="Times New Roman" charset="0"/>
            </a:endParaRPr>
          </a:p>
        </p:txBody>
      </p:sp>
      <p:sp>
        <p:nvSpPr>
          <p:cNvPr id="5123" name="Content Placeholder 2"/>
          <p:cNvSpPr>
            <a:spLocks noGrp="1"/>
          </p:cNvSpPr>
          <p:nvPr>
            <p:ph idx="1"/>
          </p:nvPr>
        </p:nvSpPr>
        <p:spPr>
          <a:xfrm>
            <a:off x="660816" y="1752600"/>
            <a:ext cx="7644983" cy="4343400"/>
          </a:xfrm>
        </p:spPr>
        <p:txBody>
          <a:bodyPr/>
          <a:lstStyle/>
          <a:p>
            <a:pPr algn="just">
              <a:buFont typeface="Arial" panose="020B0604020202020204" pitchFamily="34" charset="0"/>
              <a:buChar char="•"/>
            </a:pPr>
            <a:r>
              <a:rPr lang="en-GB" dirty="0" smtClean="0">
                <a:ea typeface="BatangChe" panose="02030609000101010101" pitchFamily="49" charset="-127"/>
              </a:rPr>
              <a:t>WRC’s resolution COM4/7 [1, pp. 389-390]:</a:t>
            </a:r>
          </a:p>
          <a:p>
            <a:pPr lvl="1" algn="just">
              <a:buFont typeface="Arial" panose="020B0604020202020204" pitchFamily="34" charset="0"/>
              <a:buChar char="•"/>
            </a:pPr>
            <a:r>
              <a:rPr lang="en-US" sz="1600" dirty="0"/>
              <a:t>i</a:t>
            </a:r>
            <a:r>
              <a:rPr lang="en-US" sz="1600" dirty="0" smtClean="0"/>
              <a:t>nvites ITU-R</a:t>
            </a:r>
            <a:endParaRPr lang="en-US" sz="1600" dirty="0"/>
          </a:p>
          <a:p>
            <a:pPr marL="1257300" lvl="2" indent="-342900" algn="just">
              <a:buFont typeface="+mj-lt"/>
              <a:buAutoNum type="arabicPeriod"/>
            </a:pPr>
            <a:r>
              <a:rPr lang="en-US" sz="1600" dirty="0"/>
              <a:t>to develop </a:t>
            </a:r>
            <a:r>
              <a:rPr lang="en-US" sz="1600" dirty="0">
                <a:solidFill>
                  <a:srgbClr val="FF0000"/>
                </a:solidFill>
              </a:rPr>
              <a:t>harmonized frequency arrangements </a:t>
            </a:r>
            <a:r>
              <a:rPr lang="en-US" sz="1600" dirty="0"/>
              <a:t>for the implementation of the </a:t>
            </a:r>
            <a:r>
              <a:rPr lang="en-US" sz="1600" dirty="0" smtClean="0"/>
              <a:t>terrestrial component </a:t>
            </a:r>
            <a:r>
              <a:rPr lang="en-US" sz="1600" dirty="0"/>
              <a:t>of IMT in the frequency band 66-71 </a:t>
            </a:r>
            <a:r>
              <a:rPr lang="en-US" sz="1600" dirty="0" smtClean="0"/>
              <a:t>GHz;</a:t>
            </a:r>
          </a:p>
          <a:p>
            <a:pPr marL="1257300" lvl="2" indent="-342900" algn="just">
              <a:buFont typeface="+mj-lt"/>
              <a:buAutoNum type="arabicPeriod"/>
            </a:pPr>
            <a:r>
              <a:rPr lang="en-US" sz="1600" dirty="0" smtClean="0"/>
              <a:t>to </a:t>
            </a:r>
            <a:r>
              <a:rPr lang="en-US" sz="1600" dirty="0"/>
              <a:t>develop ITU-R Recommendations and/or Reports, as appropriate, to </a:t>
            </a:r>
            <a:r>
              <a:rPr lang="en-US" sz="1600" dirty="0" smtClean="0"/>
              <a:t>assist administrations </a:t>
            </a:r>
            <a:r>
              <a:rPr lang="en-US" sz="1600" dirty="0"/>
              <a:t>in ensuring the efficient use of the frequency band through </a:t>
            </a:r>
            <a:r>
              <a:rPr lang="en-US" sz="1600" dirty="0">
                <a:solidFill>
                  <a:srgbClr val="FF0000"/>
                </a:solidFill>
              </a:rPr>
              <a:t>coexistence </a:t>
            </a:r>
            <a:r>
              <a:rPr lang="en-US" sz="1600" dirty="0" smtClean="0">
                <a:solidFill>
                  <a:srgbClr val="FF0000"/>
                </a:solidFill>
              </a:rPr>
              <a:t>mechanisms between </a:t>
            </a:r>
            <a:r>
              <a:rPr lang="en-US" sz="1600" dirty="0">
                <a:solidFill>
                  <a:srgbClr val="FF0000"/>
                </a:solidFill>
              </a:rPr>
              <a:t>IMT and other applications of the mobile service</a:t>
            </a:r>
            <a:r>
              <a:rPr lang="en-US" sz="1600" dirty="0"/>
              <a:t>, including other wireless access </a:t>
            </a:r>
            <a:r>
              <a:rPr lang="en-US" sz="1600" dirty="0" smtClean="0"/>
              <a:t>systems, as </a:t>
            </a:r>
            <a:r>
              <a:rPr lang="en-US" sz="1600" dirty="0"/>
              <a:t>well as between the mobile service and other services</a:t>
            </a:r>
            <a:r>
              <a:rPr lang="en-US" sz="1600" dirty="0" smtClean="0"/>
              <a:t>;</a:t>
            </a:r>
          </a:p>
          <a:p>
            <a:pPr marL="1257300" lvl="2" indent="-342900" algn="just">
              <a:buFont typeface="+mj-lt"/>
              <a:buAutoNum type="arabicPeriod"/>
            </a:pPr>
            <a:r>
              <a:rPr lang="en-US" sz="1600" dirty="0"/>
              <a:t>to regularly review, as appropriate, the impact of evolving technical and </a:t>
            </a:r>
            <a:r>
              <a:rPr lang="en-US" sz="1600" dirty="0" smtClean="0"/>
              <a:t>operational characteristics </a:t>
            </a:r>
            <a:r>
              <a:rPr lang="en-US" sz="1600" dirty="0"/>
              <a:t>of IMT systems (including base-station density) and those of systems of </a:t>
            </a:r>
            <a:r>
              <a:rPr lang="en-US" sz="1600" dirty="0" smtClean="0"/>
              <a:t>space services </a:t>
            </a:r>
            <a:r>
              <a:rPr lang="en-US" sz="1600" dirty="0"/>
              <a:t>on sharing and compatibility, and to take into account the results of these reviews in </a:t>
            </a:r>
            <a:r>
              <a:rPr lang="en-US" sz="1600" dirty="0" smtClean="0"/>
              <a:t>the development </a:t>
            </a:r>
            <a:r>
              <a:rPr lang="en-US" sz="1600" dirty="0"/>
              <a:t>and/or revision of ITU-R Recommendations/Reports addressing, </a:t>
            </a:r>
            <a:r>
              <a:rPr lang="en-US" sz="1600" i="1" dirty="0"/>
              <a:t>inter alia</a:t>
            </a:r>
            <a:r>
              <a:rPr lang="en-US" sz="1600" dirty="0"/>
              <a:t>, </a:t>
            </a:r>
            <a:r>
              <a:rPr lang="en-US" sz="1600" dirty="0" smtClean="0"/>
              <a:t>if necessary</a:t>
            </a:r>
            <a:r>
              <a:rPr lang="en-US" sz="1600" dirty="0"/>
              <a:t>, applicable measures to mitigate the risk of interference into space </a:t>
            </a:r>
            <a:r>
              <a:rPr lang="en-US" sz="1600" dirty="0" smtClean="0"/>
              <a:t>receivers.</a:t>
            </a:r>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
        <p:nvSpPr>
          <p:cNvPr id="8" name="Date Placeholder 3">
            <a:extLst>
              <a:ext uri="{FF2B5EF4-FFF2-40B4-BE49-F238E27FC236}">
                <a16:creationId xmlns="" xmlns:a16="http://schemas.microsoft.com/office/drawing/2014/main" id="{B322FEBA-011B-49F1-99D6-C984930F1E34}"/>
              </a:ext>
            </a:extLst>
          </p:cNvPr>
          <p:cNvSpPr>
            <a:spLocks noGrp="1"/>
          </p:cNvSpPr>
          <p:nvPr>
            <p:ph type="dt" idx="15"/>
          </p:nvPr>
        </p:nvSpPr>
        <p:spPr>
          <a:xfrm>
            <a:off x="696912" y="333375"/>
            <a:ext cx="2303451" cy="273050"/>
          </a:xfrm>
        </p:spPr>
        <p:txBody>
          <a:bodyPr/>
          <a:lstStyle/>
          <a:p>
            <a:r>
              <a:rPr lang="en-US" dirty="0" smtClean="0"/>
              <a:t>December </a:t>
            </a:r>
            <a:r>
              <a:rPr lang="en-US" dirty="0"/>
              <a:t>2019</a:t>
            </a:r>
            <a:endParaRPr lang="en-GB" dirty="0"/>
          </a:p>
        </p:txBody>
      </p:sp>
      <p:sp>
        <p:nvSpPr>
          <p:cNvPr id="9" name="Footer Placeholder 4">
            <a:extLst>
              <a:ext uri="{FF2B5EF4-FFF2-40B4-BE49-F238E27FC236}">
                <a16:creationId xmlns="" xmlns:a16="http://schemas.microsoft.com/office/drawing/2014/main" id="{CF99F54C-F8E7-48DB-A1DB-644579F6D49A}"/>
              </a:ext>
            </a:extLst>
          </p:cNvPr>
          <p:cNvSpPr>
            <a:spLocks noGrp="1"/>
          </p:cNvSpPr>
          <p:nvPr>
            <p:ph type="ftr" idx="14"/>
          </p:nvPr>
        </p:nvSpPr>
        <p:spPr>
          <a:xfrm>
            <a:off x="5500694" y="6475413"/>
            <a:ext cx="3041644" cy="180975"/>
          </a:xfrm>
        </p:spPr>
        <p:txBody>
          <a:bodyPr/>
          <a:lstStyle/>
          <a:p>
            <a:r>
              <a:rPr lang="en-US" dirty="0"/>
              <a:t>Edward Au (Huawei)</a:t>
            </a:r>
            <a:endParaRPr lang="en-GB" dirty="0"/>
          </a:p>
        </p:txBody>
      </p:sp>
    </p:spTree>
    <p:extLst>
      <p:ext uri="{BB962C8B-B14F-4D97-AF65-F5344CB8AC3E}">
        <p14:creationId xmlns:p14="http://schemas.microsoft.com/office/powerpoint/2010/main" val="224529626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3600" dirty="0" smtClean="0">
                <a:latin typeface="Times New Roman" charset="0"/>
              </a:rPr>
              <a:t>Item 1.13 (6)</a:t>
            </a:r>
            <a:endParaRPr lang="en-US" sz="3600" dirty="0">
              <a:latin typeface="Times New Roman" charset="0"/>
            </a:endParaRPr>
          </a:p>
        </p:txBody>
      </p:sp>
      <p:sp>
        <p:nvSpPr>
          <p:cNvPr id="5123" name="Content Placeholder 2"/>
          <p:cNvSpPr>
            <a:spLocks noGrp="1"/>
          </p:cNvSpPr>
          <p:nvPr>
            <p:ph idx="1"/>
          </p:nvPr>
        </p:nvSpPr>
        <p:spPr>
          <a:xfrm>
            <a:off x="660816" y="1752600"/>
            <a:ext cx="7644983" cy="609600"/>
          </a:xfrm>
        </p:spPr>
        <p:txBody>
          <a:bodyPr/>
          <a:lstStyle/>
          <a:p>
            <a:pPr algn="just">
              <a:buFont typeface="Arial" panose="020B0604020202020204" pitchFamily="34" charset="0"/>
              <a:buChar char="•"/>
            </a:pPr>
            <a:r>
              <a:rPr lang="en-GB" dirty="0" smtClean="0">
                <a:ea typeface="BatangChe" panose="02030609000101010101" pitchFamily="49" charset="-127"/>
              </a:rPr>
              <a:t>WRC’s Article 5 Frequency Allocation [1, pp.58-59]:</a:t>
            </a:r>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13</a:t>
            </a:fld>
            <a:endParaRPr lang="en-GB" dirty="0"/>
          </a:p>
        </p:txBody>
      </p:sp>
      <p:sp>
        <p:nvSpPr>
          <p:cNvPr id="8" name="Date Placeholder 3">
            <a:extLst>
              <a:ext uri="{FF2B5EF4-FFF2-40B4-BE49-F238E27FC236}">
                <a16:creationId xmlns="" xmlns:a16="http://schemas.microsoft.com/office/drawing/2014/main" id="{B322FEBA-011B-49F1-99D6-C984930F1E34}"/>
              </a:ext>
            </a:extLst>
          </p:cNvPr>
          <p:cNvSpPr>
            <a:spLocks noGrp="1"/>
          </p:cNvSpPr>
          <p:nvPr>
            <p:ph type="dt" idx="15"/>
          </p:nvPr>
        </p:nvSpPr>
        <p:spPr>
          <a:xfrm>
            <a:off x="696912" y="333375"/>
            <a:ext cx="2303451" cy="273050"/>
          </a:xfrm>
        </p:spPr>
        <p:txBody>
          <a:bodyPr/>
          <a:lstStyle/>
          <a:p>
            <a:r>
              <a:rPr lang="en-US" dirty="0" smtClean="0"/>
              <a:t>December </a:t>
            </a:r>
            <a:r>
              <a:rPr lang="en-US" dirty="0"/>
              <a:t>2019</a:t>
            </a:r>
            <a:endParaRPr lang="en-GB" dirty="0"/>
          </a:p>
        </p:txBody>
      </p:sp>
      <p:sp>
        <p:nvSpPr>
          <p:cNvPr id="9" name="Footer Placeholder 4">
            <a:extLst>
              <a:ext uri="{FF2B5EF4-FFF2-40B4-BE49-F238E27FC236}">
                <a16:creationId xmlns="" xmlns:a16="http://schemas.microsoft.com/office/drawing/2014/main" id="{CF99F54C-F8E7-48DB-A1DB-644579F6D49A}"/>
              </a:ext>
            </a:extLst>
          </p:cNvPr>
          <p:cNvSpPr>
            <a:spLocks noGrp="1"/>
          </p:cNvSpPr>
          <p:nvPr>
            <p:ph type="ftr" idx="14"/>
          </p:nvPr>
        </p:nvSpPr>
        <p:spPr>
          <a:xfrm>
            <a:off x="5500694" y="6475413"/>
            <a:ext cx="3041644" cy="180975"/>
          </a:xfrm>
        </p:spPr>
        <p:txBody>
          <a:bodyPr/>
          <a:lstStyle/>
          <a:p>
            <a:r>
              <a:rPr lang="en-US" dirty="0"/>
              <a:t>Edward Au (Huawei)</a:t>
            </a:r>
            <a:endParaRPr lang="en-GB" dirty="0"/>
          </a:p>
        </p:txBody>
      </p:sp>
      <p:grpSp>
        <p:nvGrpSpPr>
          <p:cNvPr id="5" name="Group 4"/>
          <p:cNvGrpSpPr/>
          <p:nvPr/>
        </p:nvGrpSpPr>
        <p:grpSpPr>
          <a:xfrm>
            <a:off x="1071956" y="2344366"/>
            <a:ext cx="7310044" cy="3714450"/>
            <a:chOff x="1686712" y="2457750"/>
            <a:chExt cx="5831469" cy="3349144"/>
          </a:xfrm>
        </p:grpSpPr>
        <p:pic>
          <p:nvPicPr>
            <p:cNvPr id="3" name="Picture 2"/>
            <p:cNvPicPr>
              <a:picLocks noChangeAspect="1"/>
            </p:cNvPicPr>
            <p:nvPr/>
          </p:nvPicPr>
          <p:blipFill>
            <a:blip r:embed="rId2"/>
            <a:stretch>
              <a:fillRect/>
            </a:stretch>
          </p:blipFill>
          <p:spPr>
            <a:xfrm>
              <a:off x="1686712" y="2457750"/>
              <a:ext cx="5770576" cy="1942500"/>
            </a:xfrm>
            <a:prstGeom prst="rect">
              <a:avLst/>
            </a:prstGeom>
          </p:spPr>
        </p:pic>
        <p:pic>
          <p:nvPicPr>
            <p:cNvPr id="4" name="Picture 3"/>
            <p:cNvPicPr>
              <a:picLocks noChangeAspect="1"/>
            </p:cNvPicPr>
            <p:nvPr/>
          </p:nvPicPr>
          <p:blipFill>
            <a:blip r:embed="rId3"/>
            <a:stretch>
              <a:fillRect/>
            </a:stretch>
          </p:blipFill>
          <p:spPr>
            <a:xfrm>
              <a:off x="1724430" y="4698561"/>
              <a:ext cx="5793751" cy="1108333"/>
            </a:xfrm>
            <a:prstGeom prst="rect">
              <a:avLst/>
            </a:prstGeom>
          </p:spPr>
        </p:pic>
      </p:grpSp>
    </p:spTree>
    <p:extLst>
      <p:ext uri="{BB962C8B-B14F-4D97-AF65-F5344CB8AC3E}">
        <p14:creationId xmlns:p14="http://schemas.microsoft.com/office/powerpoint/2010/main" val="37483076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3600" dirty="0" smtClean="0">
                <a:latin typeface="Times New Roman" charset="0"/>
              </a:rPr>
              <a:t>Item 1.15 (1)</a:t>
            </a:r>
            <a:endParaRPr lang="en-US" sz="3600" dirty="0">
              <a:latin typeface="Times New Roman" charset="0"/>
            </a:endParaRPr>
          </a:p>
        </p:txBody>
      </p:sp>
      <p:sp>
        <p:nvSpPr>
          <p:cNvPr id="5123" name="Content Placeholder 2"/>
          <p:cNvSpPr>
            <a:spLocks noGrp="1"/>
          </p:cNvSpPr>
          <p:nvPr>
            <p:ph idx="1"/>
          </p:nvPr>
        </p:nvSpPr>
        <p:spPr>
          <a:xfrm>
            <a:off x="660816" y="1752600"/>
            <a:ext cx="7644983" cy="4042682"/>
          </a:xfrm>
        </p:spPr>
        <p:txBody>
          <a:bodyPr/>
          <a:lstStyle/>
          <a:p>
            <a:pPr algn="just">
              <a:buFont typeface="Arial" panose="020B0604020202020204" pitchFamily="34" charset="0"/>
              <a:buChar char="•"/>
            </a:pPr>
            <a:r>
              <a:rPr lang="en-GB" dirty="0" smtClean="0">
                <a:ea typeface="BatangChe" panose="02030609000101010101" pitchFamily="49" charset="-127"/>
              </a:rPr>
              <a:t>To </a:t>
            </a:r>
            <a:r>
              <a:rPr lang="en-US" dirty="0" smtClean="0"/>
              <a:t>consider </a:t>
            </a:r>
            <a:r>
              <a:rPr lang="en-US" dirty="0"/>
              <a:t>identification of frequency bands for use by administrations for the </a:t>
            </a:r>
            <a:r>
              <a:rPr lang="en-US" dirty="0" smtClean="0"/>
              <a:t>land-mobile and </a:t>
            </a:r>
            <a:r>
              <a:rPr lang="en-US" dirty="0"/>
              <a:t>fixed services applications operating in the frequency range </a:t>
            </a:r>
            <a:r>
              <a:rPr lang="en-US" dirty="0" smtClean="0"/>
              <a:t>275-450 GHz</a:t>
            </a:r>
            <a:r>
              <a:rPr lang="en-US" dirty="0"/>
              <a:t>, </a:t>
            </a:r>
            <a:r>
              <a:rPr lang="en-US" dirty="0" smtClean="0"/>
              <a:t>in accordance </a:t>
            </a:r>
            <a:r>
              <a:rPr lang="en-US" dirty="0"/>
              <a:t>with Resolution 767 (WRC-15</a:t>
            </a:r>
            <a:r>
              <a:rPr lang="en-US" dirty="0" smtClean="0"/>
              <a:t>).</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14</a:t>
            </a:fld>
            <a:endParaRPr lang="en-GB" dirty="0"/>
          </a:p>
        </p:txBody>
      </p:sp>
      <p:sp>
        <p:nvSpPr>
          <p:cNvPr id="8" name="Date Placeholder 3">
            <a:extLst>
              <a:ext uri="{FF2B5EF4-FFF2-40B4-BE49-F238E27FC236}">
                <a16:creationId xmlns="" xmlns:a16="http://schemas.microsoft.com/office/drawing/2014/main" id="{B322FEBA-011B-49F1-99D6-C984930F1E34}"/>
              </a:ext>
            </a:extLst>
          </p:cNvPr>
          <p:cNvSpPr>
            <a:spLocks noGrp="1"/>
          </p:cNvSpPr>
          <p:nvPr>
            <p:ph type="dt" idx="15"/>
          </p:nvPr>
        </p:nvSpPr>
        <p:spPr>
          <a:xfrm>
            <a:off x="696912" y="333375"/>
            <a:ext cx="2303451" cy="273050"/>
          </a:xfrm>
        </p:spPr>
        <p:txBody>
          <a:bodyPr/>
          <a:lstStyle/>
          <a:p>
            <a:r>
              <a:rPr lang="en-US" dirty="0" smtClean="0"/>
              <a:t>December 2019</a:t>
            </a:r>
            <a:endParaRPr lang="en-GB" dirty="0"/>
          </a:p>
        </p:txBody>
      </p:sp>
      <p:sp>
        <p:nvSpPr>
          <p:cNvPr id="9" name="Footer Placeholder 4">
            <a:extLst>
              <a:ext uri="{FF2B5EF4-FFF2-40B4-BE49-F238E27FC236}">
                <a16:creationId xmlns="" xmlns:a16="http://schemas.microsoft.com/office/drawing/2014/main" id="{CF99F54C-F8E7-48DB-A1DB-644579F6D49A}"/>
              </a:ext>
            </a:extLst>
          </p:cNvPr>
          <p:cNvSpPr>
            <a:spLocks noGrp="1"/>
          </p:cNvSpPr>
          <p:nvPr>
            <p:ph type="ftr" idx="14"/>
          </p:nvPr>
        </p:nvSpPr>
        <p:spPr>
          <a:xfrm>
            <a:off x="5500694" y="6475413"/>
            <a:ext cx="3041644" cy="180975"/>
          </a:xfrm>
        </p:spPr>
        <p:txBody>
          <a:bodyPr/>
          <a:lstStyle/>
          <a:p>
            <a:r>
              <a:rPr lang="en-US" dirty="0"/>
              <a:t>Edward Au (Huawei)</a:t>
            </a:r>
            <a:endParaRPr lang="en-GB" dirty="0"/>
          </a:p>
        </p:txBody>
      </p:sp>
    </p:spTree>
    <p:extLst>
      <p:ext uri="{BB962C8B-B14F-4D97-AF65-F5344CB8AC3E}">
        <p14:creationId xmlns:p14="http://schemas.microsoft.com/office/powerpoint/2010/main" val="372637360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3600" dirty="0" smtClean="0">
                <a:latin typeface="Times New Roman" charset="0"/>
              </a:rPr>
              <a:t>Item 1.15 (2)</a:t>
            </a:r>
            <a:endParaRPr lang="en-US" sz="3600" dirty="0">
              <a:latin typeface="Times New Roman" charset="0"/>
            </a:endParaRPr>
          </a:p>
        </p:txBody>
      </p:sp>
      <p:sp>
        <p:nvSpPr>
          <p:cNvPr id="5123" name="Content Placeholder 2"/>
          <p:cNvSpPr>
            <a:spLocks noGrp="1"/>
          </p:cNvSpPr>
          <p:nvPr>
            <p:ph idx="1"/>
          </p:nvPr>
        </p:nvSpPr>
        <p:spPr>
          <a:xfrm>
            <a:off x="660816" y="1752600"/>
            <a:ext cx="7644983" cy="4042682"/>
          </a:xfrm>
        </p:spPr>
        <p:txBody>
          <a:bodyPr/>
          <a:lstStyle/>
          <a:p>
            <a:pPr algn="just">
              <a:buFont typeface="Arial" panose="020B0604020202020204" pitchFamily="34" charset="0"/>
              <a:buChar char="•"/>
            </a:pPr>
            <a:r>
              <a:rPr lang="en-GB" dirty="0" smtClean="0">
                <a:ea typeface="BatangChe" panose="02030609000101010101" pitchFamily="49" charset="-127"/>
              </a:rPr>
              <a:t>From the CPM report [2]:</a:t>
            </a:r>
          </a:p>
          <a:p>
            <a:pPr marL="800100" lvl="1" indent="-342900" algn="just">
              <a:buFont typeface="Arial" panose="020B0604020202020204" pitchFamily="34" charset="0"/>
              <a:buChar char="•"/>
            </a:pPr>
            <a:r>
              <a:rPr lang="en-US" sz="1600" dirty="0" smtClean="0"/>
              <a:t>1/1.15/4.1 </a:t>
            </a:r>
            <a:r>
              <a:rPr lang="en-US" sz="1600" dirty="0"/>
              <a:t>Method </a:t>
            </a:r>
            <a:r>
              <a:rPr lang="en-US" sz="1600" dirty="0" smtClean="0"/>
              <a:t>A:  </a:t>
            </a:r>
            <a:r>
              <a:rPr lang="en-US" sz="1600" b="0" dirty="0" smtClean="0"/>
              <a:t>No </a:t>
            </a:r>
            <a:r>
              <a:rPr lang="en-US" sz="1600" b="0" dirty="0"/>
              <a:t>change to the Radio </a:t>
            </a:r>
            <a:r>
              <a:rPr lang="en-US" sz="1600" b="0" dirty="0" smtClean="0"/>
              <a:t>Regulations.</a:t>
            </a:r>
          </a:p>
          <a:p>
            <a:pPr marL="800100" lvl="1" indent="-342900" algn="just">
              <a:buFont typeface="Arial" panose="020B0604020202020204" pitchFamily="34" charset="0"/>
              <a:buChar char="•"/>
            </a:pPr>
            <a:r>
              <a:rPr lang="en-US" sz="1600" dirty="0" smtClean="0"/>
              <a:t>1/1.15/4.2 </a:t>
            </a:r>
            <a:r>
              <a:rPr lang="en-US" sz="1600" dirty="0"/>
              <a:t>Method </a:t>
            </a:r>
            <a:r>
              <a:rPr lang="en-US" sz="1600" dirty="0" smtClean="0"/>
              <a:t>B:  </a:t>
            </a:r>
            <a:r>
              <a:rPr lang="en-US" sz="1600" b="0" dirty="0" smtClean="0"/>
              <a:t>Modifying </a:t>
            </a:r>
            <a:r>
              <a:rPr lang="en-US" sz="1600" b="0" dirty="0"/>
              <a:t>the existing footnote RR No. </a:t>
            </a:r>
            <a:r>
              <a:rPr lang="en-US" sz="1600" b="1" dirty="0"/>
              <a:t>5.565 </a:t>
            </a:r>
            <a:r>
              <a:rPr lang="en-US" sz="1600" b="0" dirty="0"/>
              <a:t>is proposed for FS/LMS applications in portions </a:t>
            </a:r>
            <a:r>
              <a:rPr lang="en-US" sz="1600" b="0" dirty="0" smtClean="0"/>
              <a:t>of the </a:t>
            </a:r>
            <a:r>
              <a:rPr lang="en-US" sz="1600" b="0" dirty="0"/>
              <a:t>275-450 GHz frequency </a:t>
            </a:r>
            <a:r>
              <a:rPr lang="en-US" sz="1600" b="0" dirty="0" smtClean="0"/>
              <a:t>range.</a:t>
            </a:r>
          </a:p>
          <a:p>
            <a:pPr marL="800100" lvl="1" indent="-342900" algn="just">
              <a:buFont typeface="Arial" panose="020B0604020202020204" pitchFamily="34" charset="0"/>
              <a:buChar char="•"/>
            </a:pPr>
            <a:r>
              <a:rPr lang="en-US" sz="1600" dirty="0" smtClean="0"/>
              <a:t>1/1.15/4.3 </a:t>
            </a:r>
            <a:r>
              <a:rPr lang="en-US" sz="1600" dirty="0"/>
              <a:t>Method </a:t>
            </a:r>
            <a:r>
              <a:rPr lang="en-US" sz="1600" dirty="0" smtClean="0"/>
              <a:t>C:  </a:t>
            </a:r>
            <a:r>
              <a:rPr lang="en-US" sz="1600" b="0" dirty="0" smtClean="0"/>
              <a:t>This </a:t>
            </a:r>
            <a:r>
              <a:rPr lang="en-US" sz="1600" b="0" dirty="0"/>
              <a:t>method suggests adding a new footnote to identify the 275-450 GHz frequency range for </a:t>
            </a:r>
            <a:r>
              <a:rPr lang="en-US" sz="1600" b="0" dirty="0" smtClean="0"/>
              <a:t>use by </a:t>
            </a:r>
            <a:r>
              <a:rPr lang="en-US" sz="1600" b="0" dirty="0"/>
              <a:t>FS/LMS applications, while protecting EESS (passive) and RAS using the evolving guidance </a:t>
            </a:r>
            <a:r>
              <a:rPr lang="en-US" sz="1600" b="0" dirty="0" smtClean="0"/>
              <a:t>of ITU-R </a:t>
            </a:r>
            <a:r>
              <a:rPr lang="en-US" sz="1600" b="0" dirty="0"/>
              <a:t>Recommendations and Reports, taking into account that there are no service </a:t>
            </a:r>
            <a:r>
              <a:rPr lang="en-US" sz="1600" b="0" dirty="0" smtClean="0"/>
              <a:t>allocations above </a:t>
            </a:r>
            <a:r>
              <a:rPr lang="en-US" sz="1600" b="0" dirty="0"/>
              <a:t>275 </a:t>
            </a:r>
            <a:r>
              <a:rPr lang="en-US" sz="1600" b="0" dirty="0" smtClean="0"/>
              <a:t>GHz.</a:t>
            </a:r>
          </a:p>
          <a:p>
            <a:pPr marL="800100" lvl="1" indent="-342900" algn="just">
              <a:buFont typeface="Arial" panose="020B0604020202020204" pitchFamily="34" charset="0"/>
              <a:buChar char="•"/>
            </a:pPr>
            <a:r>
              <a:rPr lang="en-US" sz="1600" b="0" dirty="0" smtClean="0"/>
              <a:t>1/1.15/4.4 </a:t>
            </a:r>
            <a:r>
              <a:rPr lang="en-US" sz="1600" b="0" dirty="0"/>
              <a:t>Method </a:t>
            </a:r>
            <a:r>
              <a:rPr lang="en-US" sz="1600" b="0" dirty="0" smtClean="0"/>
              <a:t>D:  Adding </a:t>
            </a:r>
            <a:r>
              <a:rPr lang="en-US" sz="1600" b="0" dirty="0"/>
              <a:t>a new footnote RR No. </a:t>
            </a:r>
            <a:r>
              <a:rPr lang="en-US" sz="1600" b="1" dirty="0"/>
              <a:t>5.D115</a:t>
            </a:r>
            <a:r>
              <a:rPr lang="en-US" sz="1600" dirty="0"/>
              <a:t> </a:t>
            </a:r>
            <a:r>
              <a:rPr lang="en-US" sz="1600" b="0" dirty="0"/>
              <a:t>is proposed for land mobile and fixed service </a:t>
            </a:r>
            <a:r>
              <a:rPr lang="en-US" sz="1600" b="0" dirty="0" smtClean="0"/>
              <a:t>applications: 275-296 </a:t>
            </a:r>
            <a:r>
              <a:rPr lang="en-US" sz="1600" b="0" dirty="0"/>
              <a:t>GHz, 306-313 GHz, 320-330 GHz and 356-450 GHz.</a:t>
            </a:r>
            <a:endParaRPr lang="en-US" sz="1600" b="0" dirty="0" smtClean="0"/>
          </a:p>
          <a:p>
            <a:pPr marL="800100" lvl="1" indent="-342900" algn="just">
              <a:buFont typeface="Arial" panose="020B0604020202020204" pitchFamily="34" charset="0"/>
              <a:buChar char="•"/>
            </a:pPr>
            <a:endParaRPr lang="en-US" sz="1600"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15</a:t>
            </a:fld>
            <a:endParaRPr lang="en-GB" dirty="0"/>
          </a:p>
        </p:txBody>
      </p:sp>
      <p:sp>
        <p:nvSpPr>
          <p:cNvPr id="8" name="Date Placeholder 3">
            <a:extLst>
              <a:ext uri="{FF2B5EF4-FFF2-40B4-BE49-F238E27FC236}">
                <a16:creationId xmlns="" xmlns:a16="http://schemas.microsoft.com/office/drawing/2014/main" id="{B322FEBA-011B-49F1-99D6-C984930F1E34}"/>
              </a:ext>
            </a:extLst>
          </p:cNvPr>
          <p:cNvSpPr>
            <a:spLocks noGrp="1"/>
          </p:cNvSpPr>
          <p:nvPr>
            <p:ph type="dt" idx="15"/>
          </p:nvPr>
        </p:nvSpPr>
        <p:spPr>
          <a:xfrm>
            <a:off x="696912" y="333375"/>
            <a:ext cx="2303451" cy="273050"/>
          </a:xfrm>
        </p:spPr>
        <p:txBody>
          <a:bodyPr/>
          <a:lstStyle/>
          <a:p>
            <a:r>
              <a:rPr lang="en-US" dirty="0" smtClean="0"/>
              <a:t>December </a:t>
            </a:r>
            <a:r>
              <a:rPr lang="en-US" dirty="0"/>
              <a:t>2019</a:t>
            </a:r>
            <a:endParaRPr lang="en-GB" dirty="0"/>
          </a:p>
        </p:txBody>
      </p:sp>
      <p:sp>
        <p:nvSpPr>
          <p:cNvPr id="9" name="Footer Placeholder 4">
            <a:extLst>
              <a:ext uri="{FF2B5EF4-FFF2-40B4-BE49-F238E27FC236}">
                <a16:creationId xmlns="" xmlns:a16="http://schemas.microsoft.com/office/drawing/2014/main" id="{CF99F54C-F8E7-48DB-A1DB-644579F6D49A}"/>
              </a:ext>
            </a:extLst>
          </p:cNvPr>
          <p:cNvSpPr>
            <a:spLocks noGrp="1"/>
          </p:cNvSpPr>
          <p:nvPr>
            <p:ph type="ftr" idx="14"/>
          </p:nvPr>
        </p:nvSpPr>
        <p:spPr>
          <a:xfrm>
            <a:off x="5500694" y="6475413"/>
            <a:ext cx="3041644" cy="180975"/>
          </a:xfrm>
        </p:spPr>
        <p:txBody>
          <a:bodyPr/>
          <a:lstStyle/>
          <a:p>
            <a:r>
              <a:rPr lang="en-US" dirty="0"/>
              <a:t>Edward Au (Huawei)</a:t>
            </a:r>
            <a:endParaRPr lang="en-GB" dirty="0"/>
          </a:p>
        </p:txBody>
      </p:sp>
    </p:spTree>
    <p:extLst>
      <p:ext uri="{BB962C8B-B14F-4D97-AF65-F5344CB8AC3E}">
        <p14:creationId xmlns:p14="http://schemas.microsoft.com/office/powerpoint/2010/main" val="390932781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3600" dirty="0" smtClean="0">
                <a:latin typeface="Times New Roman" charset="0"/>
              </a:rPr>
              <a:t>Item 1.15 (3)</a:t>
            </a:r>
            <a:endParaRPr lang="en-US" sz="3600" dirty="0">
              <a:latin typeface="Times New Roman" charset="0"/>
            </a:endParaRPr>
          </a:p>
        </p:txBody>
      </p:sp>
      <p:sp>
        <p:nvSpPr>
          <p:cNvPr id="5123" name="Content Placeholder 2"/>
          <p:cNvSpPr>
            <a:spLocks noGrp="1"/>
          </p:cNvSpPr>
          <p:nvPr>
            <p:ph idx="1"/>
          </p:nvPr>
        </p:nvSpPr>
        <p:spPr>
          <a:xfrm>
            <a:off x="660816" y="1752600"/>
            <a:ext cx="7644983" cy="4042682"/>
          </a:xfrm>
        </p:spPr>
        <p:txBody>
          <a:bodyPr/>
          <a:lstStyle/>
          <a:p>
            <a:pPr algn="just">
              <a:buFont typeface="Arial" panose="020B0604020202020204" pitchFamily="34" charset="0"/>
              <a:buChar char="•"/>
            </a:pPr>
            <a:r>
              <a:rPr lang="en-GB" dirty="0" smtClean="0">
                <a:ea typeface="BatangChe" panose="02030609000101010101" pitchFamily="49" charset="-127"/>
              </a:rPr>
              <a:t>From the CPM report [2] (</a:t>
            </a:r>
            <a:r>
              <a:rPr lang="en-GB" dirty="0" err="1" smtClean="0">
                <a:ea typeface="BatangChe" panose="02030609000101010101" pitchFamily="49" charset="-127"/>
              </a:rPr>
              <a:t>con’t</a:t>
            </a:r>
            <a:r>
              <a:rPr lang="en-GB" dirty="0" smtClean="0">
                <a:ea typeface="BatangChe" panose="02030609000101010101" pitchFamily="49" charset="-127"/>
              </a:rPr>
              <a:t>): </a:t>
            </a:r>
          </a:p>
          <a:p>
            <a:pPr lvl="1" algn="just">
              <a:buFont typeface="Arial" panose="020B0604020202020204" pitchFamily="34" charset="0"/>
              <a:buChar char="•"/>
            </a:pPr>
            <a:r>
              <a:rPr lang="en-US" sz="1600" b="0" dirty="0" smtClean="0"/>
              <a:t>1/1.15/4.5 </a:t>
            </a:r>
            <a:r>
              <a:rPr lang="en-US" sz="1600" b="0" dirty="0"/>
              <a:t>Method </a:t>
            </a:r>
            <a:r>
              <a:rPr lang="en-US" sz="1600" b="0" dirty="0" smtClean="0"/>
              <a:t>E:  </a:t>
            </a:r>
            <a:r>
              <a:rPr lang="en-US" sz="1600" b="0" dirty="0"/>
              <a:t>Adding a new footnote RR No. </a:t>
            </a:r>
            <a:r>
              <a:rPr lang="en-US" sz="1600" b="1" dirty="0"/>
              <a:t>5.E115</a:t>
            </a:r>
            <a:r>
              <a:rPr lang="en-US" sz="1600" dirty="0"/>
              <a:t> </a:t>
            </a:r>
            <a:r>
              <a:rPr lang="en-US" sz="1600" b="0" dirty="0"/>
              <a:t>and modifying the existing footnote RR No. </a:t>
            </a:r>
            <a:r>
              <a:rPr lang="en-US" sz="1600" dirty="0"/>
              <a:t>5.565 </a:t>
            </a:r>
            <a:r>
              <a:rPr lang="en-US" sz="1600" b="0" dirty="0" smtClean="0"/>
              <a:t>are proposed </a:t>
            </a:r>
            <a:r>
              <a:rPr lang="en-US" sz="1600" b="0" dirty="0"/>
              <a:t>for FS/LMS applications in portions of the 275-450 GHz band</a:t>
            </a:r>
            <a:r>
              <a:rPr lang="en-US" sz="1600" b="0" dirty="0" smtClean="0"/>
              <a:t>.</a:t>
            </a:r>
          </a:p>
          <a:p>
            <a:pPr lvl="1" algn="just">
              <a:buFont typeface="Arial" panose="020B0604020202020204" pitchFamily="34" charset="0"/>
              <a:buChar char="•"/>
            </a:pPr>
            <a:r>
              <a:rPr lang="en-US" sz="1600" dirty="0" smtClean="0"/>
              <a:t>1/1.15/4.6 </a:t>
            </a:r>
            <a:r>
              <a:rPr lang="en-US" sz="1600" dirty="0"/>
              <a:t>Method </a:t>
            </a:r>
            <a:r>
              <a:rPr lang="en-US" sz="1600" dirty="0" smtClean="0"/>
              <a:t>F:  </a:t>
            </a:r>
            <a:r>
              <a:rPr lang="en-US" sz="1600" b="0" dirty="0" smtClean="0"/>
              <a:t>Adding </a:t>
            </a:r>
            <a:r>
              <a:rPr lang="en-US" sz="1600" b="0" dirty="0"/>
              <a:t>a new footnote RR No. </a:t>
            </a:r>
            <a:r>
              <a:rPr lang="en-US" sz="1600" b="1" dirty="0"/>
              <a:t>5.F115</a:t>
            </a:r>
            <a:r>
              <a:rPr lang="en-US" sz="1600" dirty="0"/>
              <a:t> </a:t>
            </a:r>
            <a:r>
              <a:rPr lang="en-US" sz="1600" b="0" dirty="0"/>
              <a:t>is proposed for FS applications in portions of </a:t>
            </a:r>
            <a:r>
              <a:rPr lang="en-US" sz="1600" b="0" dirty="0" smtClean="0"/>
              <a:t>the 275-450 </a:t>
            </a:r>
            <a:r>
              <a:rPr lang="en-US" sz="1600" b="0" dirty="0"/>
              <a:t>GHz band and for LMS applications in the entire 275-450 GHz frequency band</a:t>
            </a:r>
            <a:r>
              <a:rPr lang="en-US" sz="1600" b="0" dirty="0" smtClean="0"/>
              <a:t>.</a:t>
            </a:r>
          </a:p>
          <a:p>
            <a:pPr lvl="1" algn="just">
              <a:buFont typeface="Arial" panose="020B0604020202020204" pitchFamily="34" charset="0"/>
              <a:buChar char="•"/>
            </a:pPr>
            <a:r>
              <a:rPr lang="en-US" sz="1600" dirty="0"/>
              <a:t>1/1.15/4.6 Method </a:t>
            </a:r>
            <a:r>
              <a:rPr lang="en-US" sz="1600" dirty="0" smtClean="0"/>
              <a:t>G:  </a:t>
            </a:r>
            <a:r>
              <a:rPr lang="en-US" sz="1600" b="0" dirty="0" smtClean="0"/>
              <a:t>Adding </a:t>
            </a:r>
            <a:r>
              <a:rPr lang="en-US" sz="1600" b="0" dirty="0"/>
              <a:t>a new footnote RR No. </a:t>
            </a:r>
            <a:r>
              <a:rPr lang="en-US" sz="1600" b="1" dirty="0"/>
              <a:t>5.G115</a:t>
            </a:r>
            <a:r>
              <a:rPr lang="en-US" sz="1600" dirty="0"/>
              <a:t> </a:t>
            </a:r>
            <a:r>
              <a:rPr lang="en-US" sz="1600" b="0" dirty="0"/>
              <a:t>is proposed for FS/LMS applications in portions of </a:t>
            </a:r>
            <a:r>
              <a:rPr lang="en-US" sz="1600" b="0" dirty="0" smtClean="0"/>
              <a:t>the 275-450 </a:t>
            </a:r>
            <a:r>
              <a:rPr lang="en-US" sz="1600" b="0" dirty="0"/>
              <a:t>GHz band.</a:t>
            </a:r>
            <a:endParaRPr lang="en-US" sz="1600" b="0" dirty="0" smtClean="0"/>
          </a:p>
          <a:p>
            <a:pPr marL="800100" lvl="1" indent="-342900" algn="just">
              <a:buFont typeface="Arial" panose="020B0604020202020204" pitchFamily="34" charset="0"/>
              <a:buChar char="•"/>
            </a:pPr>
            <a:endParaRPr lang="en-US" sz="1600"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16</a:t>
            </a:fld>
            <a:endParaRPr lang="en-GB" dirty="0"/>
          </a:p>
        </p:txBody>
      </p:sp>
      <p:sp>
        <p:nvSpPr>
          <p:cNvPr id="8" name="Date Placeholder 3">
            <a:extLst>
              <a:ext uri="{FF2B5EF4-FFF2-40B4-BE49-F238E27FC236}">
                <a16:creationId xmlns="" xmlns:a16="http://schemas.microsoft.com/office/drawing/2014/main" id="{B322FEBA-011B-49F1-99D6-C984930F1E34}"/>
              </a:ext>
            </a:extLst>
          </p:cNvPr>
          <p:cNvSpPr>
            <a:spLocks noGrp="1"/>
          </p:cNvSpPr>
          <p:nvPr>
            <p:ph type="dt" idx="15"/>
          </p:nvPr>
        </p:nvSpPr>
        <p:spPr>
          <a:xfrm>
            <a:off x="696912" y="333375"/>
            <a:ext cx="2303451" cy="273050"/>
          </a:xfrm>
        </p:spPr>
        <p:txBody>
          <a:bodyPr/>
          <a:lstStyle/>
          <a:p>
            <a:r>
              <a:rPr lang="en-US" dirty="0" smtClean="0"/>
              <a:t>December 2019</a:t>
            </a:r>
            <a:endParaRPr lang="en-GB" dirty="0"/>
          </a:p>
        </p:txBody>
      </p:sp>
      <p:sp>
        <p:nvSpPr>
          <p:cNvPr id="9" name="Footer Placeholder 4">
            <a:extLst>
              <a:ext uri="{FF2B5EF4-FFF2-40B4-BE49-F238E27FC236}">
                <a16:creationId xmlns="" xmlns:a16="http://schemas.microsoft.com/office/drawing/2014/main" id="{CF99F54C-F8E7-48DB-A1DB-644579F6D49A}"/>
              </a:ext>
            </a:extLst>
          </p:cNvPr>
          <p:cNvSpPr>
            <a:spLocks noGrp="1"/>
          </p:cNvSpPr>
          <p:nvPr>
            <p:ph type="ftr" idx="14"/>
          </p:nvPr>
        </p:nvSpPr>
        <p:spPr>
          <a:xfrm>
            <a:off x="5500694" y="6475413"/>
            <a:ext cx="3041644" cy="180975"/>
          </a:xfrm>
        </p:spPr>
        <p:txBody>
          <a:bodyPr/>
          <a:lstStyle/>
          <a:p>
            <a:r>
              <a:rPr lang="en-US" dirty="0"/>
              <a:t>Edward Au (Huawei)</a:t>
            </a:r>
            <a:endParaRPr lang="en-GB" dirty="0"/>
          </a:p>
        </p:txBody>
      </p:sp>
    </p:spTree>
    <p:extLst>
      <p:ext uri="{BB962C8B-B14F-4D97-AF65-F5344CB8AC3E}">
        <p14:creationId xmlns:p14="http://schemas.microsoft.com/office/powerpoint/2010/main" val="422891441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3600" dirty="0" smtClean="0">
                <a:latin typeface="Times New Roman" charset="0"/>
              </a:rPr>
              <a:t>Item 1.15 (4)</a:t>
            </a:r>
            <a:endParaRPr lang="en-US" sz="3600" dirty="0">
              <a:latin typeface="Times New Roman" charset="0"/>
            </a:endParaRPr>
          </a:p>
        </p:txBody>
      </p:sp>
      <p:sp>
        <p:nvSpPr>
          <p:cNvPr id="5123" name="Content Placeholder 2"/>
          <p:cNvSpPr>
            <a:spLocks noGrp="1"/>
          </p:cNvSpPr>
          <p:nvPr>
            <p:ph idx="1"/>
          </p:nvPr>
        </p:nvSpPr>
        <p:spPr>
          <a:xfrm>
            <a:off x="660816" y="1752599"/>
            <a:ext cx="7644983" cy="4722813"/>
          </a:xfrm>
        </p:spPr>
        <p:txBody>
          <a:bodyPr/>
          <a:lstStyle/>
          <a:p>
            <a:pPr algn="just">
              <a:buFont typeface="Arial" panose="020B0604020202020204" pitchFamily="34" charset="0"/>
              <a:buChar char="•"/>
            </a:pPr>
            <a:r>
              <a:rPr lang="en-GB" dirty="0" smtClean="0">
                <a:ea typeface="BatangChe" panose="02030609000101010101" pitchFamily="49" charset="-127"/>
              </a:rPr>
              <a:t>IEEE 802’s position [3]: </a:t>
            </a:r>
          </a:p>
          <a:p>
            <a:pPr lvl="1" algn="just">
              <a:buFont typeface="Arial" panose="020B0604020202020204" pitchFamily="34" charset="0"/>
              <a:buChar char="•"/>
            </a:pPr>
            <a:r>
              <a:rPr lang="en-US" sz="1600" dirty="0" smtClean="0"/>
              <a:t>//</a:t>
            </a:r>
          </a:p>
          <a:p>
            <a:pPr lvl="1" algn="just">
              <a:buFont typeface="Arial" panose="020B0604020202020204" pitchFamily="34" charset="0"/>
              <a:buChar char="•"/>
            </a:pPr>
            <a:r>
              <a:rPr lang="en-US" sz="1600" dirty="0" smtClean="0"/>
              <a:t>We </a:t>
            </a:r>
            <a:r>
              <a:rPr lang="en-US" sz="1600" dirty="0"/>
              <a:t>believe that the identification (by a new footnote or modification of the existing one RR No. 5.565) of at least the bands 275-296, 306-313, 320-330 and 356-450 GHz for LMS and FS will provide proper protection of the passive services. </a:t>
            </a:r>
            <a:r>
              <a:rPr lang="en-US" sz="1600" dirty="0" smtClean="0"/>
              <a:t> As </a:t>
            </a:r>
            <a:r>
              <a:rPr lang="en-US" sz="1600" dirty="0"/>
              <a:t>an improvement to the current situation, this identification will provide clear guidance to manufacturers and administrations which bands should not be used in order to protect the passive services</a:t>
            </a:r>
            <a:r>
              <a:rPr lang="en-US" sz="1600" dirty="0" smtClean="0"/>
              <a:t>.</a:t>
            </a:r>
          </a:p>
          <a:p>
            <a:pPr lvl="1" algn="just">
              <a:buFont typeface="Arial" panose="020B0604020202020204" pitchFamily="34" charset="0"/>
              <a:buChar char="•"/>
            </a:pPr>
            <a:r>
              <a:rPr lang="en-US" sz="1600" dirty="0"/>
              <a:t>We believe that the identification of these bands is very important today for backhaul and </a:t>
            </a:r>
            <a:r>
              <a:rPr lang="en-US" sz="1600" dirty="0" err="1"/>
              <a:t>fronthaul</a:t>
            </a:r>
            <a:r>
              <a:rPr lang="en-US" sz="1600" dirty="0"/>
              <a:t> links supporting 100+ </a:t>
            </a:r>
            <a:r>
              <a:rPr lang="en-US" sz="1600" dirty="0" err="1"/>
              <a:t>Gbit</a:t>
            </a:r>
            <a:r>
              <a:rPr lang="en-US" sz="1600" dirty="0"/>
              <a:t>/s for 5G and enables future applications such as kiosk downloading, reconfigurable wireless links for data centers in addition to fibers and intra-device communications.</a:t>
            </a:r>
          </a:p>
          <a:p>
            <a:pPr lvl="1" algn="just">
              <a:buFont typeface="Arial" panose="020B0604020202020204" pitchFamily="34" charset="0"/>
              <a:buChar char="•"/>
            </a:pPr>
            <a:r>
              <a:rPr lang="en-US" sz="1600" dirty="0"/>
              <a:t>However, IEEE 802 has a process to </a:t>
            </a:r>
            <a:r>
              <a:rPr lang="en-US" sz="1600" dirty="0" smtClean="0"/>
              <a:t>will IEEE </a:t>
            </a:r>
            <a:r>
              <a:rPr lang="en-US" sz="1600" dirty="0" err="1"/>
              <a:t>Std</a:t>
            </a:r>
            <a:r>
              <a:rPr lang="en-US" sz="1600" dirty="0"/>
              <a:t> 802.15.3 according to the outcome of WRC-19 if necessary and may also develop a standard for bands above 325 GHz which were less promising in 2014 when the development of the standard was initiated.</a:t>
            </a:r>
          </a:p>
          <a:p>
            <a:pPr lvl="1" algn="just">
              <a:buFont typeface="Arial" panose="020B0604020202020204" pitchFamily="34" charset="0"/>
              <a:buChar char="•"/>
            </a:pPr>
            <a:endParaRPr lang="en-US" sz="1600" dirty="0" smtClean="0"/>
          </a:p>
          <a:p>
            <a:pPr lvl="1" algn="just">
              <a:buFont typeface="Arial" panose="020B0604020202020204" pitchFamily="34" charset="0"/>
              <a:buChar char="•"/>
            </a:pPr>
            <a:endParaRPr lang="en-US" sz="1600" b="0" dirty="0" smtClean="0"/>
          </a:p>
          <a:p>
            <a:pPr marL="800100" lvl="1" indent="-342900" algn="just">
              <a:buFont typeface="Arial" panose="020B0604020202020204" pitchFamily="34" charset="0"/>
              <a:buChar char="•"/>
            </a:pPr>
            <a:endParaRPr lang="en-US" sz="1600"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17</a:t>
            </a:fld>
            <a:endParaRPr lang="en-GB" dirty="0"/>
          </a:p>
        </p:txBody>
      </p:sp>
      <p:sp>
        <p:nvSpPr>
          <p:cNvPr id="8" name="Date Placeholder 3">
            <a:extLst>
              <a:ext uri="{FF2B5EF4-FFF2-40B4-BE49-F238E27FC236}">
                <a16:creationId xmlns="" xmlns:a16="http://schemas.microsoft.com/office/drawing/2014/main" id="{B322FEBA-011B-49F1-99D6-C984930F1E34}"/>
              </a:ext>
            </a:extLst>
          </p:cNvPr>
          <p:cNvSpPr>
            <a:spLocks noGrp="1"/>
          </p:cNvSpPr>
          <p:nvPr>
            <p:ph type="dt" idx="15"/>
          </p:nvPr>
        </p:nvSpPr>
        <p:spPr>
          <a:xfrm>
            <a:off x="696912" y="333375"/>
            <a:ext cx="2303451" cy="273050"/>
          </a:xfrm>
        </p:spPr>
        <p:txBody>
          <a:bodyPr/>
          <a:lstStyle/>
          <a:p>
            <a:r>
              <a:rPr lang="en-US" dirty="0" smtClean="0"/>
              <a:t>December 2019</a:t>
            </a:r>
            <a:endParaRPr lang="en-GB" dirty="0"/>
          </a:p>
        </p:txBody>
      </p:sp>
      <p:sp>
        <p:nvSpPr>
          <p:cNvPr id="9" name="Footer Placeholder 4">
            <a:extLst>
              <a:ext uri="{FF2B5EF4-FFF2-40B4-BE49-F238E27FC236}">
                <a16:creationId xmlns="" xmlns:a16="http://schemas.microsoft.com/office/drawing/2014/main" id="{CF99F54C-F8E7-48DB-A1DB-644579F6D49A}"/>
              </a:ext>
            </a:extLst>
          </p:cNvPr>
          <p:cNvSpPr>
            <a:spLocks noGrp="1"/>
          </p:cNvSpPr>
          <p:nvPr>
            <p:ph type="ftr" idx="14"/>
          </p:nvPr>
        </p:nvSpPr>
        <p:spPr>
          <a:xfrm>
            <a:off x="5500694" y="6475413"/>
            <a:ext cx="3041644" cy="180975"/>
          </a:xfrm>
        </p:spPr>
        <p:txBody>
          <a:bodyPr/>
          <a:lstStyle/>
          <a:p>
            <a:r>
              <a:rPr lang="en-US" dirty="0"/>
              <a:t>Edward Au (Huawei)</a:t>
            </a:r>
            <a:endParaRPr lang="en-GB" dirty="0"/>
          </a:p>
        </p:txBody>
      </p:sp>
    </p:spTree>
    <p:extLst>
      <p:ext uri="{BB962C8B-B14F-4D97-AF65-F5344CB8AC3E}">
        <p14:creationId xmlns:p14="http://schemas.microsoft.com/office/powerpoint/2010/main" val="244768718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3600" dirty="0" smtClean="0">
                <a:latin typeface="Times New Roman" charset="0"/>
              </a:rPr>
              <a:t>Item 1.15 (5)</a:t>
            </a:r>
            <a:endParaRPr lang="en-US" sz="3600" dirty="0">
              <a:latin typeface="Times New Roman" charset="0"/>
            </a:endParaRPr>
          </a:p>
        </p:txBody>
      </p:sp>
      <p:sp>
        <p:nvSpPr>
          <p:cNvPr id="5123" name="Content Placeholder 2"/>
          <p:cNvSpPr>
            <a:spLocks noGrp="1"/>
          </p:cNvSpPr>
          <p:nvPr>
            <p:ph idx="1"/>
          </p:nvPr>
        </p:nvSpPr>
        <p:spPr>
          <a:xfrm>
            <a:off x="660816" y="1752599"/>
            <a:ext cx="7644983" cy="4722813"/>
          </a:xfrm>
        </p:spPr>
        <p:txBody>
          <a:bodyPr/>
          <a:lstStyle/>
          <a:p>
            <a:pPr algn="just">
              <a:buFont typeface="Arial" panose="020B0604020202020204" pitchFamily="34" charset="0"/>
              <a:buChar char="•"/>
            </a:pPr>
            <a:r>
              <a:rPr lang="en-GB" dirty="0" smtClean="0">
                <a:ea typeface="BatangChe" panose="02030609000101010101" pitchFamily="49" charset="-127"/>
              </a:rPr>
              <a:t>WRC’s resolution 731 [1, pp. 334-335]: </a:t>
            </a:r>
          </a:p>
          <a:p>
            <a:pPr lvl="1" algn="just">
              <a:buFont typeface="Arial" panose="020B0604020202020204" pitchFamily="34" charset="0"/>
              <a:buChar char="•"/>
            </a:pPr>
            <a:r>
              <a:rPr lang="en-US" sz="1600" dirty="0" smtClean="0"/>
              <a:t>resolves</a:t>
            </a:r>
          </a:p>
          <a:p>
            <a:pPr marL="1257300" lvl="2" indent="-342900" algn="just">
              <a:buFont typeface="+mj-lt"/>
              <a:buAutoNum type="arabicPeriod"/>
            </a:pPr>
            <a:r>
              <a:rPr lang="en-US" sz="1600" dirty="0"/>
              <a:t>to invite a future competent world </a:t>
            </a:r>
            <a:r>
              <a:rPr lang="en-US" sz="1600" dirty="0" err="1"/>
              <a:t>radiocommunication</a:t>
            </a:r>
            <a:r>
              <a:rPr lang="en-US" sz="1600" dirty="0"/>
              <a:t> conference to consider the results of </a:t>
            </a:r>
            <a:r>
              <a:rPr lang="en-US" sz="1600" dirty="0" smtClean="0"/>
              <a:t>ITU-R studies </a:t>
            </a:r>
            <a:r>
              <a:rPr lang="en-US" sz="1600" dirty="0"/>
              <a:t>referred to in invites ITU-R below with a view to taking the necessary action, as </a:t>
            </a:r>
            <a:r>
              <a:rPr lang="en-US" sz="1600" dirty="0" smtClean="0"/>
              <a:t>appropriate, in </a:t>
            </a:r>
            <a:r>
              <a:rPr lang="en-US" sz="1600" dirty="0"/>
              <a:t>order to accommodate the emerging requirements of active services, taking into account </a:t>
            </a:r>
            <a:r>
              <a:rPr lang="en-US" sz="1600" dirty="0" smtClean="0"/>
              <a:t>the requirements </a:t>
            </a:r>
            <a:r>
              <a:rPr lang="en-US" sz="1600" dirty="0"/>
              <a:t>of the passive services, in bands above 71 </a:t>
            </a:r>
            <a:r>
              <a:rPr lang="en-US" sz="1600" dirty="0" smtClean="0"/>
              <a:t>GHz</a:t>
            </a:r>
          </a:p>
          <a:p>
            <a:pPr lvl="1" algn="just">
              <a:buFont typeface="Arial" panose="020B0604020202020204" pitchFamily="34" charset="0"/>
              <a:buChar char="•"/>
            </a:pPr>
            <a:r>
              <a:rPr lang="en-US" sz="1600" dirty="0" smtClean="0"/>
              <a:t>urges administrations</a:t>
            </a:r>
          </a:p>
          <a:p>
            <a:pPr marL="1257300" lvl="2" indent="-342900" algn="just">
              <a:buFont typeface="+mj-lt"/>
              <a:buAutoNum type="arabicPeriod"/>
            </a:pPr>
            <a:r>
              <a:rPr lang="en-US" sz="1600" dirty="0"/>
              <a:t>to note the possibility of changes to Article 5 to accommodate emerging requirements for </a:t>
            </a:r>
            <a:r>
              <a:rPr lang="en-US" sz="1600" dirty="0" smtClean="0"/>
              <a:t>active services</a:t>
            </a:r>
            <a:r>
              <a:rPr lang="en-US" sz="1600" dirty="0"/>
              <a:t>, as indicated in this Resolution, and to take this into account in the development of </a:t>
            </a:r>
            <a:r>
              <a:rPr lang="en-US" sz="1600" dirty="0" smtClean="0"/>
              <a:t>national policies </a:t>
            </a:r>
            <a:r>
              <a:rPr lang="en-US" sz="1600" dirty="0"/>
              <a:t>and </a:t>
            </a:r>
            <a:r>
              <a:rPr lang="en-US" sz="1600" dirty="0" smtClean="0"/>
              <a:t>regulations</a:t>
            </a:r>
            <a:endParaRPr lang="en-US" sz="1600" dirty="0"/>
          </a:p>
          <a:p>
            <a:pPr lvl="1" algn="just">
              <a:buFont typeface="Arial" panose="020B0604020202020204" pitchFamily="34" charset="0"/>
              <a:buChar char="•"/>
            </a:pPr>
            <a:endParaRPr lang="en-US" sz="1600" dirty="0" smtClean="0"/>
          </a:p>
          <a:p>
            <a:pPr lvl="1" algn="just">
              <a:buFont typeface="Arial" panose="020B0604020202020204" pitchFamily="34" charset="0"/>
              <a:buChar char="•"/>
            </a:pPr>
            <a:endParaRPr lang="en-US" sz="1600" b="0" dirty="0" smtClean="0"/>
          </a:p>
          <a:p>
            <a:pPr marL="800100" lvl="1" indent="-342900" algn="just">
              <a:buFont typeface="Arial" panose="020B0604020202020204" pitchFamily="34" charset="0"/>
              <a:buChar char="•"/>
            </a:pPr>
            <a:endParaRPr lang="en-US" sz="1600"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18</a:t>
            </a:fld>
            <a:endParaRPr lang="en-GB" dirty="0"/>
          </a:p>
        </p:txBody>
      </p:sp>
      <p:sp>
        <p:nvSpPr>
          <p:cNvPr id="8" name="Date Placeholder 3">
            <a:extLst>
              <a:ext uri="{FF2B5EF4-FFF2-40B4-BE49-F238E27FC236}">
                <a16:creationId xmlns="" xmlns:a16="http://schemas.microsoft.com/office/drawing/2014/main" id="{B322FEBA-011B-49F1-99D6-C984930F1E34}"/>
              </a:ext>
            </a:extLst>
          </p:cNvPr>
          <p:cNvSpPr>
            <a:spLocks noGrp="1"/>
          </p:cNvSpPr>
          <p:nvPr>
            <p:ph type="dt" idx="15"/>
          </p:nvPr>
        </p:nvSpPr>
        <p:spPr>
          <a:xfrm>
            <a:off x="696912" y="333375"/>
            <a:ext cx="2303451" cy="273050"/>
          </a:xfrm>
        </p:spPr>
        <p:txBody>
          <a:bodyPr/>
          <a:lstStyle/>
          <a:p>
            <a:r>
              <a:rPr lang="en-US" dirty="0" smtClean="0"/>
              <a:t>December 2019</a:t>
            </a:r>
            <a:endParaRPr lang="en-GB" dirty="0"/>
          </a:p>
        </p:txBody>
      </p:sp>
      <p:sp>
        <p:nvSpPr>
          <p:cNvPr id="9" name="Footer Placeholder 4">
            <a:extLst>
              <a:ext uri="{FF2B5EF4-FFF2-40B4-BE49-F238E27FC236}">
                <a16:creationId xmlns="" xmlns:a16="http://schemas.microsoft.com/office/drawing/2014/main" id="{CF99F54C-F8E7-48DB-A1DB-644579F6D49A}"/>
              </a:ext>
            </a:extLst>
          </p:cNvPr>
          <p:cNvSpPr>
            <a:spLocks noGrp="1"/>
          </p:cNvSpPr>
          <p:nvPr>
            <p:ph type="ftr" idx="14"/>
          </p:nvPr>
        </p:nvSpPr>
        <p:spPr>
          <a:xfrm>
            <a:off x="5500694" y="6475413"/>
            <a:ext cx="3041644" cy="180975"/>
          </a:xfrm>
        </p:spPr>
        <p:txBody>
          <a:bodyPr/>
          <a:lstStyle/>
          <a:p>
            <a:r>
              <a:rPr lang="en-US" dirty="0"/>
              <a:t>Edward Au (Huawei)</a:t>
            </a:r>
            <a:endParaRPr lang="en-GB" dirty="0"/>
          </a:p>
        </p:txBody>
      </p:sp>
    </p:spTree>
    <p:extLst>
      <p:ext uri="{BB962C8B-B14F-4D97-AF65-F5344CB8AC3E}">
        <p14:creationId xmlns:p14="http://schemas.microsoft.com/office/powerpoint/2010/main" val="302831155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3600" dirty="0" smtClean="0">
                <a:latin typeface="Times New Roman" charset="0"/>
              </a:rPr>
              <a:t>Item 1.15 (6)</a:t>
            </a:r>
            <a:endParaRPr lang="en-US" sz="3600" dirty="0">
              <a:latin typeface="Times New Roman" charset="0"/>
            </a:endParaRPr>
          </a:p>
        </p:txBody>
      </p:sp>
      <p:sp>
        <p:nvSpPr>
          <p:cNvPr id="5123" name="Content Placeholder 2"/>
          <p:cNvSpPr>
            <a:spLocks noGrp="1"/>
          </p:cNvSpPr>
          <p:nvPr>
            <p:ph idx="1"/>
          </p:nvPr>
        </p:nvSpPr>
        <p:spPr>
          <a:xfrm>
            <a:off x="660816" y="1752599"/>
            <a:ext cx="7644983" cy="4722813"/>
          </a:xfrm>
        </p:spPr>
        <p:txBody>
          <a:bodyPr/>
          <a:lstStyle/>
          <a:p>
            <a:pPr algn="just">
              <a:buFont typeface="Arial" panose="020B0604020202020204" pitchFamily="34" charset="0"/>
              <a:buChar char="•"/>
            </a:pPr>
            <a:r>
              <a:rPr lang="en-GB" dirty="0" smtClean="0">
                <a:ea typeface="BatangChe" panose="02030609000101010101" pitchFamily="49" charset="-127"/>
              </a:rPr>
              <a:t>WRC’s resolution 731 [1, pp. 334-335]: </a:t>
            </a:r>
          </a:p>
          <a:p>
            <a:pPr lvl="1" algn="just">
              <a:buFont typeface="Arial" panose="020B0604020202020204" pitchFamily="34" charset="0"/>
              <a:buChar char="•"/>
            </a:pPr>
            <a:r>
              <a:rPr lang="en-US" sz="1600" dirty="0" smtClean="0"/>
              <a:t>invites ITU-R</a:t>
            </a:r>
          </a:p>
          <a:p>
            <a:pPr marL="1257300" lvl="2" indent="-342900" algn="just">
              <a:buFont typeface="+mj-lt"/>
              <a:buAutoNum type="arabicPeriod"/>
            </a:pPr>
            <a:r>
              <a:rPr lang="en-US" sz="1500" dirty="0" smtClean="0">
                <a:solidFill>
                  <a:srgbClr val="FF0000"/>
                </a:solidFill>
              </a:rPr>
              <a:t>to </a:t>
            </a:r>
            <a:r>
              <a:rPr lang="en-US" sz="1500" dirty="0">
                <a:solidFill>
                  <a:srgbClr val="FF0000"/>
                </a:solidFill>
              </a:rPr>
              <a:t>continue its studies to determine if and under what conditions sharing is </a:t>
            </a:r>
            <a:r>
              <a:rPr lang="en-US" sz="1500" dirty="0" smtClean="0">
                <a:solidFill>
                  <a:srgbClr val="FF0000"/>
                </a:solidFill>
              </a:rPr>
              <a:t>possible between </a:t>
            </a:r>
            <a:r>
              <a:rPr lang="en-US" sz="1500" dirty="0">
                <a:solidFill>
                  <a:srgbClr val="FF0000"/>
                </a:solidFill>
              </a:rPr>
              <a:t>active and passive services in the bands above 71 GHz, such as, but not limited </a:t>
            </a:r>
            <a:r>
              <a:rPr lang="en-US" sz="1500" dirty="0" smtClean="0">
                <a:solidFill>
                  <a:srgbClr val="FF0000"/>
                </a:solidFill>
              </a:rPr>
              <a:t>to, 100-102 </a:t>
            </a:r>
            <a:r>
              <a:rPr lang="en-US" sz="1500" dirty="0">
                <a:solidFill>
                  <a:srgbClr val="FF0000"/>
                </a:solidFill>
              </a:rPr>
              <a:t>GHz, 116-122.25 GHz, 148.5-151.5 GHz, 174.8-191.8 GHz, 226-231.5 GHz </a:t>
            </a:r>
            <a:r>
              <a:rPr lang="en-US" sz="1500" dirty="0" smtClean="0">
                <a:solidFill>
                  <a:srgbClr val="FF0000"/>
                </a:solidFill>
              </a:rPr>
              <a:t>and 235-238 </a:t>
            </a:r>
            <a:r>
              <a:rPr lang="en-US" sz="1500" dirty="0">
                <a:solidFill>
                  <a:srgbClr val="FF0000"/>
                </a:solidFill>
              </a:rPr>
              <a:t>GHz;</a:t>
            </a:r>
          </a:p>
          <a:p>
            <a:pPr marL="1257300" lvl="2" indent="-342900" algn="just">
              <a:buFont typeface="+mj-lt"/>
              <a:buAutoNum type="arabicPeriod"/>
            </a:pPr>
            <a:r>
              <a:rPr lang="en-US" sz="1500" dirty="0" smtClean="0"/>
              <a:t>to </a:t>
            </a:r>
            <a:r>
              <a:rPr lang="en-US" sz="1500" dirty="0"/>
              <a:t>conduct studies to determine the specific conditions to be applied to the land </a:t>
            </a:r>
            <a:r>
              <a:rPr lang="en-US" sz="1500" dirty="0" smtClean="0"/>
              <a:t>mobile and </a:t>
            </a:r>
            <a:r>
              <a:rPr lang="en-US" sz="1500" dirty="0"/>
              <a:t>fixed service applications to ensure the protection of Earth exploration-satellite </a:t>
            </a:r>
            <a:r>
              <a:rPr lang="en-US" sz="1500" dirty="0" smtClean="0"/>
              <a:t>service (passive</a:t>
            </a:r>
            <a:r>
              <a:rPr lang="en-US" sz="1500" dirty="0"/>
              <a:t>) applications in the frequency bands 296-306 GHz, 313-318 GHz and 333-356 GHz</a:t>
            </a:r>
            <a:r>
              <a:rPr lang="en-US" sz="1500" dirty="0" smtClean="0"/>
              <a:t>;</a:t>
            </a:r>
          </a:p>
          <a:p>
            <a:pPr marL="1257300" lvl="2" indent="-342900" algn="just">
              <a:buFont typeface="+mj-lt"/>
              <a:buAutoNum type="arabicPeriod"/>
            </a:pPr>
            <a:r>
              <a:rPr lang="en-US" sz="1500" dirty="0"/>
              <a:t>to study means of avoiding adjacent-band interference from space services (</a:t>
            </a:r>
            <a:r>
              <a:rPr lang="en-US" sz="1500" dirty="0" smtClean="0"/>
              <a:t>downlinks) into </a:t>
            </a:r>
            <a:r>
              <a:rPr lang="en-US" sz="1500" dirty="0"/>
              <a:t>radio astronomy bands above 71 GHz;</a:t>
            </a:r>
          </a:p>
          <a:p>
            <a:pPr marL="1257300" lvl="2" indent="-342900" algn="just">
              <a:buFont typeface="+mj-lt"/>
              <a:buAutoNum type="arabicPeriod"/>
            </a:pPr>
            <a:r>
              <a:rPr lang="en-US" sz="1500" dirty="0" smtClean="0"/>
              <a:t>to </a:t>
            </a:r>
            <a:r>
              <a:rPr lang="en-US" sz="1500" dirty="0"/>
              <a:t>take into account the principles of burden-sharing to the extent practicable in </a:t>
            </a:r>
            <a:r>
              <a:rPr lang="en-US" sz="1500" dirty="0" smtClean="0"/>
              <a:t>their studies</a:t>
            </a:r>
            <a:r>
              <a:rPr lang="en-US" sz="1500" dirty="0"/>
              <a:t>;</a:t>
            </a:r>
          </a:p>
          <a:p>
            <a:pPr marL="1257300" lvl="2" indent="-342900" algn="just">
              <a:buFont typeface="+mj-lt"/>
              <a:buAutoNum type="arabicPeriod"/>
            </a:pPr>
            <a:r>
              <a:rPr lang="en-US" sz="1500" dirty="0" smtClean="0"/>
              <a:t>to </a:t>
            </a:r>
            <a:r>
              <a:rPr lang="en-US" sz="1500" dirty="0"/>
              <a:t>complete the necessary studies when the technical characteristics of the </a:t>
            </a:r>
            <a:r>
              <a:rPr lang="en-US" sz="1500" dirty="0" smtClean="0"/>
              <a:t>active services </a:t>
            </a:r>
            <a:r>
              <a:rPr lang="en-US" sz="1500" dirty="0"/>
              <a:t>in these bands are </a:t>
            </a:r>
            <a:r>
              <a:rPr lang="en-US" sz="1500" dirty="0" smtClean="0"/>
              <a:t>known;</a:t>
            </a:r>
          </a:p>
          <a:p>
            <a:pPr marL="1257300" lvl="2" indent="-342900" algn="just">
              <a:buFont typeface="+mj-lt"/>
              <a:buAutoNum type="arabicPeriod"/>
            </a:pPr>
            <a:r>
              <a:rPr lang="en-US" sz="1500" dirty="0" smtClean="0"/>
              <a:t>to </a:t>
            </a:r>
            <a:r>
              <a:rPr lang="en-US" sz="1500" dirty="0"/>
              <a:t>develop Recommendations specifying sharing criteria for those bands where </a:t>
            </a:r>
            <a:r>
              <a:rPr lang="en-US" sz="1500" dirty="0" smtClean="0"/>
              <a:t>sharing is feasible</a:t>
            </a:r>
            <a:endParaRPr lang="en-US" sz="1500" dirty="0"/>
          </a:p>
          <a:p>
            <a:pPr lvl="1" algn="just">
              <a:buFont typeface="Arial" panose="020B0604020202020204" pitchFamily="34" charset="0"/>
              <a:buChar char="•"/>
            </a:pPr>
            <a:endParaRPr lang="en-US" sz="1600" b="0" dirty="0" smtClean="0"/>
          </a:p>
          <a:p>
            <a:pPr marL="800100" lvl="1" indent="-342900" algn="just">
              <a:buFont typeface="Arial" panose="020B0604020202020204" pitchFamily="34" charset="0"/>
              <a:buChar char="•"/>
            </a:pPr>
            <a:endParaRPr lang="en-US" sz="1600"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19</a:t>
            </a:fld>
            <a:endParaRPr lang="en-GB" dirty="0"/>
          </a:p>
        </p:txBody>
      </p:sp>
      <p:sp>
        <p:nvSpPr>
          <p:cNvPr id="8" name="Date Placeholder 3">
            <a:extLst>
              <a:ext uri="{FF2B5EF4-FFF2-40B4-BE49-F238E27FC236}">
                <a16:creationId xmlns="" xmlns:a16="http://schemas.microsoft.com/office/drawing/2014/main" id="{B322FEBA-011B-49F1-99D6-C984930F1E34}"/>
              </a:ext>
            </a:extLst>
          </p:cNvPr>
          <p:cNvSpPr>
            <a:spLocks noGrp="1"/>
          </p:cNvSpPr>
          <p:nvPr>
            <p:ph type="dt" idx="15"/>
          </p:nvPr>
        </p:nvSpPr>
        <p:spPr>
          <a:xfrm>
            <a:off x="696912" y="333375"/>
            <a:ext cx="2303451" cy="273050"/>
          </a:xfrm>
        </p:spPr>
        <p:txBody>
          <a:bodyPr/>
          <a:lstStyle/>
          <a:p>
            <a:r>
              <a:rPr lang="en-US" dirty="0" smtClean="0"/>
              <a:t>December 2019</a:t>
            </a:r>
            <a:endParaRPr lang="en-GB" dirty="0"/>
          </a:p>
        </p:txBody>
      </p:sp>
      <p:sp>
        <p:nvSpPr>
          <p:cNvPr id="9" name="Footer Placeholder 4">
            <a:extLst>
              <a:ext uri="{FF2B5EF4-FFF2-40B4-BE49-F238E27FC236}">
                <a16:creationId xmlns="" xmlns:a16="http://schemas.microsoft.com/office/drawing/2014/main" id="{CF99F54C-F8E7-48DB-A1DB-644579F6D49A}"/>
              </a:ext>
            </a:extLst>
          </p:cNvPr>
          <p:cNvSpPr>
            <a:spLocks noGrp="1"/>
          </p:cNvSpPr>
          <p:nvPr>
            <p:ph type="ftr" idx="14"/>
          </p:nvPr>
        </p:nvSpPr>
        <p:spPr>
          <a:xfrm>
            <a:off x="5500694" y="6475413"/>
            <a:ext cx="3041644" cy="180975"/>
          </a:xfrm>
        </p:spPr>
        <p:txBody>
          <a:bodyPr/>
          <a:lstStyle/>
          <a:p>
            <a:r>
              <a:rPr lang="en-US" dirty="0"/>
              <a:t>Edward Au (Huawei)</a:t>
            </a:r>
            <a:endParaRPr lang="en-GB" dirty="0"/>
          </a:p>
        </p:txBody>
      </p:sp>
    </p:spTree>
    <p:extLst>
      <p:ext uri="{BB962C8B-B14F-4D97-AF65-F5344CB8AC3E}">
        <p14:creationId xmlns:p14="http://schemas.microsoft.com/office/powerpoint/2010/main" val="96022539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altLang="ja-JP" sz="3600" dirty="0">
                <a:latin typeface="Times New Roman" charset="0"/>
              </a:rPr>
              <a:t>Background</a:t>
            </a:r>
            <a:endParaRPr lang="en-US" sz="3600" dirty="0">
              <a:latin typeface="Times New Roman" charset="0"/>
            </a:endParaRPr>
          </a:p>
        </p:txBody>
      </p:sp>
      <p:sp>
        <p:nvSpPr>
          <p:cNvPr id="5123" name="Content Placeholder 2"/>
          <p:cNvSpPr>
            <a:spLocks noGrp="1"/>
          </p:cNvSpPr>
          <p:nvPr>
            <p:ph idx="1"/>
          </p:nvPr>
        </p:nvSpPr>
        <p:spPr>
          <a:xfrm>
            <a:off x="990600" y="1712458"/>
            <a:ext cx="7315200" cy="4459742"/>
          </a:xfrm>
        </p:spPr>
        <p:txBody>
          <a:bodyPr/>
          <a:lstStyle/>
          <a:p>
            <a:pPr algn="just">
              <a:buFont typeface="Arial" panose="020B0604020202020204" pitchFamily="34" charset="0"/>
              <a:buChar char="•"/>
            </a:pPr>
            <a:r>
              <a:rPr lang="en-GB" dirty="0">
                <a:ea typeface="BatangChe" panose="02030609000101010101" pitchFamily="49" charset="-127"/>
              </a:rPr>
              <a:t>This slide deck summarizes the </a:t>
            </a:r>
            <a:r>
              <a:rPr lang="en-GB" dirty="0" smtClean="0">
                <a:ea typeface="BatangChe" panose="02030609000101010101" pitchFamily="49" charset="-127"/>
              </a:rPr>
              <a:t>decisions of selected agenda items on WRC-19 [1] that IEEE 802.18 is interested in.</a:t>
            </a:r>
          </a:p>
          <a:p>
            <a:pPr algn="just"/>
            <a:endParaRPr lang="en-US" dirty="0"/>
          </a:p>
          <a:p>
            <a:pPr lvl="1">
              <a:buFont typeface="Wingdings" panose="05000000000000000000" pitchFamily="2" charset="2"/>
              <a:buChar char="Ø"/>
            </a:pPr>
            <a:endParaRPr lang="en-US" sz="1800" dirty="0">
              <a:solidFill>
                <a:schemeClr val="tx1"/>
              </a:solidFill>
            </a:endParaRPr>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8" name="Date Placeholder 3">
            <a:extLst>
              <a:ext uri="{FF2B5EF4-FFF2-40B4-BE49-F238E27FC236}">
                <a16:creationId xmlns="" xmlns:a16="http://schemas.microsoft.com/office/drawing/2014/main" id="{B322FEBA-011B-49F1-99D6-C984930F1E34}"/>
              </a:ext>
            </a:extLst>
          </p:cNvPr>
          <p:cNvSpPr>
            <a:spLocks noGrp="1"/>
          </p:cNvSpPr>
          <p:nvPr>
            <p:ph type="dt" idx="15"/>
          </p:nvPr>
        </p:nvSpPr>
        <p:spPr>
          <a:xfrm>
            <a:off x="696912" y="333375"/>
            <a:ext cx="2303451" cy="273050"/>
          </a:xfrm>
        </p:spPr>
        <p:txBody>
          <a:bodyPr/>
          <a:lstStyle/>
          <a:p>
            <a:r>
              <a:rPr lang="en-US" dirty="0" smtClean="0"/>
              <a:t>December 2019</a:t>
            </a:r>
            <a:endParaRPr lang="en-GB" dirty="0"/>
          </a:p>
        </p:txBody>
      </p:sp>
      <p:sp>
        <p:nvSpPr>
          <p:cNvPr id="9" name="Footer Placeholder 4">
            <a:extLst>
              <a:ext uri="{FF2B5EF4-FFF2-40B4-BE49-F238E27FC236}">
                <a16:creationId xmlns="" xmlns:a16="http://schemas.microsoft.com/office/drawing/2014/main" id="{CF99F54C-F8E7-48DB-A1DB-644579F6D49A}"/>
              </a:ext>
            </a:extLst>
          </p:cNvPr>
          <p:cNvSpPr>
            <a:spLocks noGrp="1"/>
          </p:cNvSpPr>
          <p:nvPr>
            <p:ph type="ftr" idx="14"/>
          </p:nvPr>
        </p:nvSpPr>
        <p:spPr>
          <a:xfrm>
            <a:off x="5500694" y="6475413"/>
            <a:ext cx="3041644" cy="180975"/>
          </a:xfrm>
        </p:spPr>
        <p:txBody>
          <a:bodyPr/>
          <a:lstStyle/>
          <a:p>
            <a:r>
              <a:rPr lang="en-US" dirty="0"/>
              <a:t>Edward Au (Huawei)</a:t>
            </a:r>
            <a:endParaRPr lang="en-GB" dirty="0"/>
          </a:p>
        </p:txBody>
      </p:sp>
    </p:spTree>
    <p:extLst>
      <p:ext uri="{BB962C8B-B14F-4D97-AF65-F5344CB8AC3E}">
        <p14:creationId xmlns:p14="http://schemas.microsoft.com/office/powerpoint/2010/main" val="46903399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3600" dirty="0" smtClean="0">
                <a:latin typeface="Times New Roman" charset="0"/>
              </a:rPr>
              <a:t>Item 1.15 (7)</a:t>
            </a:r>
            <a:endParaRPr lang="en-US" sz="3600" dirty="0">
              <a:latin typeface="Times New Roman" charset="0"/>
            </a:endParaRPr>
          </a:p>
        </p:txBody>
      </p:sp>
      <p:sp>
        <p:nvSpPr>
          <p:cNvPr id="5123" name="Content Placeholder 2"/>
          <p:cNvSpPr>
            <a:spLocks noGrp="1"/>
          </p:cNvSpPr>
          <p:nvPr>
            <p:ph idx="1"/>
          </p:nvPr>
        </p:nvSpPr>
        <p:spPr>
          <a:xfrm>
            <a:off x="660816" y="1752599"/>
            <a:ext cx="7644983" cy="609601"/>
          </a:xfrm>
        </p:spPr>
        <p:txBody>
          <a:bodyPr/>
          <a:lstStyle/>
          <a:p>
            <a:pPr algn="just">
              <a:buFont typeface="Arial" panose="020B0604020202020204" pitchFamily="34" charset="0"/>
              <a:buChar char="•"/>
            </a:pPr>
            <a:r>
              <a:rPr lang="en-GB" dirty="0" smtClean="0">
                <a:ea typeface="BatangChe" panose="02030609000101010101" pitchFamily="49" charset="-127"/>
              </a:rPr>
              <a:t>WRC’s Article 5 Frequency Allocation [1, pp.59-60]: </a:t>
            </a:r>
          </a:p>
          <a:p>
            <a:pPr marL="457200" lvl="1" indent="0" algn="just"/>
            <a:endParaRPr lang="en-US" sz="1600" dirty="0"/>
          </a:p>
          <a:p>
            <a:pPr lvl="1" algn="just">
              <a:buFont typeface="Arial" panose="020B0604020202020204" pitchFamily="34" charset="0"/>
              <a:buChar char="•"/>
            </a:pPr>
            <a:endParaRPr lang="en-US" sz="1600" dirty="0" smtClean="0"/>
          </a:p>
          <a:p>
            <a:pPr lvl="1" algn="just">
              <a:buFont typeface="Arial" panose="020B0604020202020204" pitchFamily="34" charset="0"/>
              <a:buChar char="•"/>
            </a:pPr>
            <a:endParaRPr lang="en-US" sz="1600" b="0" dirty="0" smtClean="0"/>
          </a:p>
          <a:p>
            <a:pPr marL="800100" lvl="1" indent="-342900" algn="just">
              <a:buFont typeface="Arial" panose="020B0604020202020204" pitchFamily="34" charset="0"/>
              <a:buChar char="•"/>
            </a:pPr>
            <a:endParaRPr lang="en-US" sz="1600"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20</a:t>
            </a:fld>
            <a:endParaRPr lang="en-GB" dirty="0"/>
          </a:p>
        </p:txBody>
      </p:sp>
      <p:sp>
        <p:nvSpPr>
          <p:cNvPr id="8" name="Date Placeholder 3">
            <a:extLst>
              <a:ext uri="{FF2B5EF4-FFF2-40B4-BE49-F238E27FC236}">
                <a16:creationId xmlns="" xmlns:a16="http://schemas.microsoft.com/office/drawing/2014/main" id="{B322FEBA-011B-49F1-99D6-C984930F1E34}"/>
              </a:ext>
            </a:extLst>
          </p:cNvPr>
          <p:cNvSpPr>
            <a:spLocks noGrp="1"/>
          </p:cNvSpPr>
          <p:nvPr>
            <p:ph type="dt" idx="15"/>
          </p:nvPr>
        </p:nvSpPr>
        <p:spPr>
          <a:xfrm>
            <a:off x="696912" y="333375"/>
            <a:ext cx="2303451" cy="273050"/>
          </a:xfrm>
        </p:spPr>
        <p:txBody>
          <a:bodyPr/>
          <a:lstStyle/>
          <a:p>
            <a:r>
              <a:rPr lang="en-US" dirty="0" smtClean="0"/>
              <a:t>December 2019</a:t>
            </a:r>
            <a:endParaRPr lang="en-GB" dirty="0"/>
          </a:p>
        </p:txBody>
      </p:sp>
      <p:sp>
        <p:nvSpPr>
          <p:cNvPr id="9" name="Footer Placeholder 4">
            <a:extLst>
              <a:ext uri="{FF2B5EF4-FFF2-40B4-BE49-F238E27FC236}">
                <a16:creationId xmlns="" xmlns:a16="http://schemas.microsoft.com/office/drawing/2014/main" id="{CF99F54C-F8E7-48DB-A1DB-644579F6D49A}"/>
              </a:ext>
            </a:extLst>
          </p:cNvPr>
          <p:cNvSpPr>
            <a:spLocks noGrp="1"/>
          </p:cNvSpPr>
          <p:nvPr>
            <p:ph type="ftr" idx="14"/>
          </p:nvPr>
        </p:nvSpPr>
        <p:spPr>
          <a:xfrm>
            <a:off x="5500694" y="6475413"/>
            <a:ext cx="3041644" cy="180975"/>
          </a:xfrm>
        </p:spPr>
        <p:txBody>
          <a:bodyPr/>
          <a:lstStyle/>
          <a:p>
            <a:r>
              <a:rPr lang="en-US" dirty="0"/>
              <a:t>Edward Au (Huawei)</a:t>
            </a:r>
            <a:endParaRPr lang="en-GB" dirty="0"/>
          </a:p>
        </p:txBody>
      </p:sp>
      <p:pic>
        <p:nvPicPr>
          <p:cNvPr id="3" name="Picture 2"/>
          <p:cNvPicPr>
            <a:picLocks noChangeAspect="1"/>
          </p:cNvPicPr>
          <p:nvPr/>
        </p:nvPicPr>
        <p:blipFill>
          <a:blip r:embed="rId2"/>
          <a:stretch>
            <a:fillRect/>
          </a:stretch>
        </p:blipFill>
        <p:spPr>
          <a:xfrm>
            <a:off x="1144032" y="2209800"/>
            <a:ext cx="7398306" cy="1752600"/>
          </a:xfrm>
          <a:prstGeom prst="rect">
            <a:avLst/>
          </a:prstGeom>
        </p:spPr>
      </p:pic>
    </p:spTree>
    <p:extLst>
      <p:ext uri="{BB962C8B-B14F-4D97-AF65-F5344CB8AC3E}">
        <p14:creationId xmlns:p14="http://schemas.microsoft.com/office/powerpoint/2010/main" val="185265958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3600" dirty="0" smtClean="0">
                <a:latin typeface="Times New Roman" charset="0"/>
              </a:rPr>
              <a:t>Item 1.15 (8)</a:t>
            </a:r>
            <a:endParaRPr lang="en-US" sz="3600" dirty="0">
              <a:latin typeface="Times New Roman" charset="0"/>
            </a:endParaRPr>
          </a:p>
        </p:txBody>
      </p:sp>
      <p:sp>
        <p:nvSpPr>
          <p:cNvPr id="5123" name="Content Placeholder 2"/>
          <p:cNvSpPr>
            <a:spLocks noGrp="1"/>
          </p:cNvSpPr>
          <p:nvPr>
            <p:ph idx="1"/>
          </p:nvPr>
        </p:nvSpPr>
        <p:spPr>
          <a:xfrm>
            <a:off x="660816" y="1752599"/>
            <a:ext cx="7644983" cy="609601"/>
          </a:xfrm>
        </p:spPr>
        <p:txBody>
          <a:bodyPr/>
          <a:lstStyle/>
          <a:p>
            <a:pPr algn="just">
              <a:buFont typeface="Arial" panose="020B0604020202020204" pitchFamily="34" charset="0"/>
              <a:buChar char="•"/>
            </a:pPr>
            <a:r>
              <a:rPr lang="en-GB" dirty="0" smtClean="0">
                <a:ea typeface="BatangChe" panose="02030609000101010101" pitchFamily="49" charset="-127"/>
              </a:rPr>
              <a:t>WRC’s Article 5 Frequency Allocation [1, pp.59-60]: </a:t>
            </a:r>
          </a:p>
          <a:p>
            <a:pPr marL="457200" lvl="1" indent="0" algn="just"/>
            <a:endParaRPr lang="en-US" sz="1600" dirty="0"/>
          </a:p>
          <a:p>
            <a:pPr lvl="1" algn="just">
              <a:buFont typeface="Arial" panose="020B0604020202020204" pitchFamily="34" charset="0"/>
              <a:buChar char="•"/>
            </a:pPr>
            <a:endParaRPr lang="en-US" sz="1600" dirty="0" smtClean="0"/>
          </a:p>
          <a:p>
            <a:pPr lvl="1" algn="just">
              <a:buFont typeface="Arial" panose="020B0604020202020204" pitchFamily="34" charset="0"/>
              <a:buChar char="•"/>
            </a:pPr>
            <a:endParaRPr lang="en-US" sz="1600" b="0" dirty="0" smtClean="0"/>
          </a:p>
          <a:p>
            <a:pPr marL="800100" lvl="1" indent="-342900" algn="just">
              <a:buFont typeface="Arial" panose="020B0604020202020204" pitchFamily="34" charset="0"/>
              <a:buChar char="•"/>
            </a:pPr>
            <a:endParaRPr lang="en-US" sz="1600"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21</a:t>
            </a:fld>
            <a:endParaRPr lang="en-GB" dirty="0"/>
          </a:p>
        </p:txBody>
      </p:sp>
      <p:sp>
        <p:nvSpPr>
          <p:cNvPr id="8" name="Date Placeholder 3">
            <a:extLst>
              <a:ext uri="{FF2B5EF4-FFF2-40B4-BE49-F238E27FC236}">
                <a16:creationId xmlns="" xmlns:a16="http://schemas.microsoft.com/office/drawing/2014/main" id="{B322FEBA-011B-49F1-99D6-C984930F1E34}"/>
              </a:ext>
            </a:extLst>
          </p:cNvPr>
          <p:cNvSpPr>
            <a:spLocks noGrp="1"/>
          </p:cNvSpPr>
          <p:nvPr>
            <p:ph type="dt" idx="15"/>
          </p:nvPr>
        </p:nvSpPr>
        <p:spPr>
          <a:xfrm>
            <a:off x="696912" y="333375"/>
            <a:ext cx="2303451" cy="273050"/>
          </a:xfrm>
        </p:spPr>
        <p:txBody>
          <a:bodyPr/>
          <a:lstStyle/>
          <a:p>
            <a:r>
              <a:rPr lang="en-US" dirty="0" smtClean="0"/>
              <a:t>December 2019</a:t>
            </a:r>
            <a:endParaRPr lang="en-GB" dirty="0"/>
          </a:p>
        </p:txBody>
      </p:sp>
      <p:sp>
        <p:nvSpPr>
          <p:cNvPr id="9" name="Footer Placeholder 4">
            <a:extLst>
              <a:ext uri="{FF2B5EF4-FFF2-40B4-BE49-F238E27FC236}">
                <a16:creationId xmlns="" xmlns:a16="http://schemas.microsoft.com/office/drawing/2014/main" id="{CF99F54C-F8E7-48DB-A1DB-644579F6D49A}"/>
              </a:ext>
            </a:extLst>
          </p:cNvPr>
          <p:cNvSpPr>
            <a:spLocks noGrp="1"/>
          </p:cNvSpPr>
          <p:nvPr>
            <p:ph type="ftr" idx="14"/>
          </p:nvPr>
        </p:nvSpPr>
        <p:spPr>
          <a:xfrm>
            <a:off x="5500694" y="6475413"/>
            <a:ext cx="3041644" cy="180975"/>
          </a:xfrm>
        </p:spPr>
        <p:txBody>
          <a:bodyPr/>
          <a:lstStyle/>
          <a:p>
            <a:r>
              <a:rPr lang="en-US" dirty="0"/>
              <a:t>Edward Au (Huawei)</a:t>
            </a:r>
            <a:endParaRPr lang="en-GB" dirty="0"/>
          </a:p>
        </p:txBody>
      </p:sp>
      <p:pic>
        <p:nvPicPr>
          <p:cNvPr id="4" name="Picture 3"/>
          <p:cNvPicPr>
            <a:picLocks noChangeAspect="1"/>
          </p:cNvPicPr>
          <p:nvPr/>
        </p:nvPicPr>
        <p:blipFill>
          <a:blip r:embed="rId2"/>
          <a:stretch>
            <a:fillRect/>
          </a:stretch>
        </p:blipFill>
        <p:spPr>
          <a:xfrm>
            <a:off x="1111889" y="2328153"/>
            <a:ext cx="7394823" cy="4004350"/>
          </a:xfrm>
          <a:prstGeom prst="rect">
            <a:avLst/>
          </a:prstGeom>
        </p:spPr>
      </p:pic>
    </p:spTree>
    <p:extLst>
      <p:ext uri="{BB962C8B-B14F-4D97-AF65-F5344CB8AC3E}">
        <p14:creationId xmlns:p14="http://schemas.microsoft.com/office/powerpoint/2010/main" val="82793848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3600" dirty="0" smtClean="0">
                <a:latin typeface="Times New Roman" charset="0"/>
              </a:rPr>
              <a:t>Item 1.16 (1)</a:t>
            </a:r>
            <a:endParaRPr lang="en-US" sz="3600" dirty="0">
              <a:latin typeface="Times New Roman" charset="0"/>
            </a:endParaRPr>
          </a:p>
        </p:txBody>
      </p:sp>
      <p:sp>
        <p:nvSpPr>
          <p:cNvPr id="5123" name="Content Placeholder 2"/>
          <p:cNvSpPr>
            <a:spLocks noGrp="1"/>
          </p:cNvSpPr>
          <p:nvPr>
            <p:ph idx="1"/>
          </p:nvPr>
        </p:nvSpPr>
        <p:spPr>
          <a:xfrm>
            <a:off x="660816" y="1752600"/>
            <a:ext cx="7644983" cy="4042682"/>
          </a:xfrm>
        </p:spPr>
        <p:txBody>
          <a:bodyPr/>
          <a:lstStyle/>
          <a:p>
            <a:pPr algn="just">
              <a:buFont typeface="Arial" panose="020B0604020202020204" pitchFamily="34" charset="0"/>
              <a:buChar char="•"/>
            </a:pPr>
            <a:r>
              <a:rPr lang="en-GB" dirty="0" smtClean="0">
                <a:ea typeface="BatangChe" panose="02030609000101010101" pitchFamily="49" charset="-127"/>
              </a:rPr>
              <a:t>To </a:t>
            </a:r>
            <a:r>
              <a:rPr lang="en-US" dirty="0">
                <a:cs typeface="Times" panose="02020603050405020304" pitchFamily="18" charset="0"/>
              </a:rPr>
              <a:t>consider issues related to wireless access systems, including radio local area networks (WAS/RLAN), in the frequency bands between 5 150 MHz and 5 925 MHz, and take the appropriate regulatory actions, including additional spectrum allocations to the mobile service, in accordance with Resolution 239 (WRC-15).</a:t>
            </a:r>
          </a:p>
          <a:p>
            <a:pPr algn="just">
              <a:buFont typeface="Arial" panose="020B0604020202020204" pitchFamily="34" charset="0"/>
              <a:buChar char="•"/>
            </a:pP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22</a:t>
            </a:fld>
            <a:endParaRPr lang="en-GB" dirty="0"/>
          </a:p>
        </p:txBody>
      </p:sp>
      <p:sp>
        <p:nvSpPr>
          <p:cNvPr id="8" name="Date Placeholder 3">
            <a:extLst>
              <a:ext uri="{FF2B5EF4-FFF2-40B4-BE49-F238E27FC236}">
                <a16:creationId xmlns="" xmlns:a16="http://schemas.microsoft.com/office/drawing/2014/main" id="{B322FEBA-011B-49F1-99D6-C984930F1E34}"/>
              </a:ext>
            </a:extLst>
          </p:cNvPr>
          <p:cNvSpPr>
            <a:spLocks noGrp="1"/>
          </p:cNvSpPr>
          <p:nvPr>
            <p:ph type="dt" idx="15"/>
          </p:nvPr>
        </p:nvSpPr>
        <p:spPr>
          <a:xfrm>
            <a:off x="696912" y="333375"/>
            <a:ext cx="2303451" cy="273050"/>
          </a:xfrm>
        </p:spPr>
        <p:txBody>
          <a:bodyPr/>
          <a:lstStyle/>
          <a:p>
            <a:r>
              <a:rPr lang="en-US" dirty="0" smtClean="0"/>
              <a:t>December </a:t>
            </a:r>
            <a:r>
              <a:rPr lang="en-US" dirty="0"/>
              <a:t>2019</a:t>
            </a:r>
            <a:endParaRPr lang="en-GB" dirty="0"/>
          </a:p>
        </p:txBody>
      </p:sp>
      <p:sp>
        <p:nvSpPr>
          <p:cNvPr id="9" name="Footer Placeholder 4">
            <a:extLst>
              <a:ext uri="{FF2B5EF4-FFF2-40B4-BE49-F238E27FC236}">
                <a16:creationId xmlns="" xmlns:a16="http://schemas.microsoft.com/office/drawing/2014/main" id="{CF99F54C-F8E7-48DB-A1DB-644579F6D49A}"/>
              </a:ext>
            </a:extLst>
          </p:cNvPr>
          <p:cNvSpPr>
            <a:spLocks noGrp="1"/>
          </p:cNvSpPr>
          <p:nvPr>
            <p:ph type="ftr" idx="14"/>
          </p:nvPr>
        </p:nvSpPr>
        <p:spPr>
          <a:xfrm>
            <a:off x="5500694" y="6475413"/>
            <a:ext cx="3041644" cy="180975"/>
          </a:xfrm>
        </p:spPr>
        <p:txBody>
          <a:bodyPr/>
          <a:lstStyle/>
          <a:p>
            <a:r>
              <a:rPr lang="en-US" dirty="0"/>
              <a:t>Edward Au (Huawei)</a:t>
            </a:r>
            <a:endParaRPr lang="en-GB" dirty="0"/>
          </a:p>
        </p:txBody>
      </p:sp>
    </p:spTree>
    <p:extLst>
      <p:ext uri="{BB962C8B-B14F-4D97-AF65-F5344CB8AC3E}">
        <p14:creationId xmlns:p14="http://schemas.microsoft.com/office/powerpoint/2010/main" val="109729057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3600" dirty="0" smtClean="0">
                <a:latin typeface="Times New Roman" charset="0"/>
              </a:rPr>
              <a:t>Item 1.16 (2)</a:t>
            </a:r>
            <a:endParaRPr lang="en-US" sz="3600" dirty="0">
              <a:latin typeface="Times New Roman" charset="0"/>
            </a:endParaRPr>
          </a:p>
        </p:txBody>
      </p:sp>
      <p:sp>
        <p:nvSpPr>
          <p:cNvPr id="5123" name="Content Placeholder 2"/>
          <p:cNvSpPr>
            <a:spLocks noGrp="1"/>
          </p:cNvSpPr>
          <p:nvPr>
            <p:ph idx="1"/>
          </p:nvPr>
        </p:nvSpPr>
        <p:spPr>
          <a:xfrm>
            <a:off x="660816" y="1752600"/>
            <a:ext cx="7949784" cy="4042682"/>
          </a:xfrm>
        </p:spPr>
        <p:txBody>
          <a:bodyPr/>
          <a:lstStyle/>
          <a:p>
            <a:pPr algn="just">
              <a:buFont typeface="Arial" panose="020B0604020202020204" pitchFamily="34" charset="0"/>
              <a:buChar char="•"/>
            </a:pPr>
            <a:r>
              <a:rPr lang="en-GB" dirty="0" smtClean="0">
                <a:ea typeface="BatangChe" panose="02030609000101010101" pitchFamily="49" charset="-127"/>
              </a:rPr>
              <a:t>From the CPM report [2] on Frequency band A (5150-5250 MHz):</a:t>
            </a:r>
          </a:p>
          <a:p>
            <a:pPr lvl="1" algn="just">
              <a:buFont typeface="Arial" panose="020B0604020202020204" pitchFamily="34" charset="0"/>
              <a:buChar char="•"/>
            </a:pPr>
            <a:r>
              <a:rPr lang="en-US" sz="1600" dirty="0" smtClean="0"/>
              <a:t>2/1.16/4.1.1 </a:t>
            </a:r>
            <a:r>
              <a:rPr lang="en-US" sz="1600" dirty="0"/>
              <a:t>Method A1: No change to the </a:t>
            </a:r>
            <a:r>
              <a:rPr lang="en-US" sz="1600" dirty="0" smtClean="0"/>
              <a:t>RR</a:t>
            </a:r>
          </a:p>
          <a:p>
            <a:pPr lvl="1" algn="just">
              <a:buFont typeface="Arial" panose="020B0604020202020204" pitchFamily="34" charset="0"/>
              <a:buChar char="•"/>
            </a:pPr>
            <a:r>
              <a:rPr lang="en-US" sz="1600" dirty="0" smtClean="0"/>
              <a:t>2/1.16/4.1.2 </a:t>
            </a:r>
            <a:r>
              <a:rPr lang="en-US" sz="1600" dirty="0"/>
              <a:t>Method A2: Revision to Resolution 229 (Rev.WRC-12) to enable </a:t>
            </a:r>
            <a:r>
              <a:rPr lang="en-US" sz="1600" dirty="0" smtClean="0"/>
              <a:t>outdoor RLAN </a:t>
            </a:r>
            <a:r>
              <a:rPr lang="en-US" sz="1600" dirty="0"/>
              <a:t>operations including possible associated conditions for new </a:t>
            </a:r>
            <a:r>
              <a:rPr lang="en-US" sz="1600" dirty="0" err="1" smtClean="0"/>
              <a:t>e.i.r.p</a:t>
            </a:r>
            <a:r>
              <a:rPr lang="en-US" sz="1600" dirty="0" smtClean="0"/>
              <a:t>. limits</a:t>
            </a:r>
          </a:p>
          <a:p>
            <a:pPr lvl="1" algn="just">
              <a:buFont typeface="Arial" panose="020B0604020202020204" pitchFamily="34" charset="0"/>
              <a:buChar char="•"/>
            </a:pPr>
            <a:r>
              <a:rPr lang="en-US" sz="1600" b="0" dirty="0" smtClean="0"/>
              <a:t>2/1.16/4.1.3 </a:t>
            </a:r>
            <a:r>
              <a:rPr lang="en-US" sz="1600" b="0" dirty="0"/>
              <a:t>Method A3: Revision to Resolution 229 (Rev.WRC-12) to enable </a:t>
            </a:r>
            <a:r>
              <a:rPr lang="en-US" sz="1600" b="0" dirty="0" smtClean="0"/>
              <a:t>outdoor RLAN </a:t>
            </a:r>
            <a:r>
              <a:rPr lang="en-US" sz="1600" b="0" dirty="0"/>
              <a:t>operations by applying the same conditions of use as defined for </a:t>
            </a:r>
            <a:r>
              <a:rPr lang="en-US" sz="1600" b="0" dirty="0" smtClean="0"/>
              <a:t>the 5250-5350 </a:t>
            </a:r>
            <a:r>
              <a:rPr lang="en-US" sz="1600" b="0" dirty="0"/>
              <a:t>MHz frequency band in </a:t>
            </a:r>
            <a:r>
              <a:rPr lang="en-US" sz="1600" b="0" i="1" dirty="0"/>
              <a:t>resolves </a:t>
            </a:r>
            <a:r>
              <a:rPr lang="en-US" sz="1600" b="0" dirty="0"/>
              <a:t>4 of Resolution </a:t>
            </a:r>
            <a:r>
              <a:rPr lang="en-US" sz="1600" b="0" dirty="0" smtClean="0"/>
              <a:t>229 (Rev.WRC-12)</a:t>
            </a:r>
          </a:p>
          <a:p>
            <a:pPr lvl="1" algn="just">
              <a:buFont typeface="Arial" panose="020B0604020202020204" pitchFamily="34" charset="0"/>
              <a:buChar char="•"/>
            </a:pPr>
            <a:r>
              <a:rPr lang="en-US" sz="1600" b="0" dirty="0" smtClean="0"/>
              <a:t>2/1.16/4.1.4 </a:t>
            </a:r>
            <a:r>
              <a:rPr lang="en-US" sz="1600" b="0" dirty="0"/>
              <a:t>Method A4: Revisions to Resolution 229 (Rev.WRC-12) to facilitate </a:t>
            </a:r>
            <a:r>
              <a:rPr lang="en-US" sz="1600" b="0" dirty="0" smtClean="0"/>
              <a:t>limited RLAN </a:t>
            </a:r>
            <a:r>
              <a:rPr lang="en-US" sz="1600" b="0" dirty="0"/>
              <a:t>outdoor operation and RLAN in-vehicle (cars and trains) </a:t>
            </a:r>
            <a:r>
              <a:rPr lang="en-US" sz="1600" b="0" dirty="0" smtClean="0"/>
              <a:t>usage operation </a:t>
            </a:r>
            <a:r>
              <a:rPr lang="en-US" sz="1600" b="0" dirty="0"/>
              <a:t>with associated </a:t>
            </a:r>
            <a:r>
              <a:rPr lang="en-US" sz="1600" b="0" dirty="0" err="1"/>
              <a:t>e.i.r.p</a:t>
            </a:r>
            <a:r>
              <a:rPr lang="en-US" sz="1600" b="0" dirty="0"/>
              <a:t>. </a:t>
            </a:r>
            <a:r>
              <a:rPr lang="en-US" sz="1600" b="0" dirty="0" smtClean="0"/>
              <a:t>levels</a:t>
            </a:r>
          </a:p>
          <a:p>
            <a:pPr lvl="1" algn="just">
              <a:buFont typeface="Arial" panose="020B0604020202020204" pitchFamily="34" charset="0"/>
              <a:buChar char="•"/>
            </a:pPr>
            <a:r>
              <a:rPr lang="en-US" sz="1600" b="0" dirty="0" smtClean="0"/>
              <a:t>2/1.16/4.1.5 </a:t>
            </a:r>
            <a:r>
              <a:rPr lang="en-US" sz="1600" b="0" dirty="0"/>
              <a:t>Method A5: Revisions to Resolution 229 (Rev.WRC-12) to enable in-car </a:t>
            </a:r>
            <a:r>
              <a:rPr lang="en-US" sz="1600" b="0" dirty="0" smtClean="0"/>
              <a:t>use of </a:t>
            </a:r>
            <a:r>
              <a:rPr lang="en-US" sz="1600" b="0" dirty="0"/>
              <a:t>RLAN operation with </a:t>
            </a:r>
            <a:r>
              <a:rPr lang="en-US" sz="1600" b="0" dirty="0" err="1"/>
              <a:t>e.i.r.p</a:t>
            </a:r>
            <a:r>
              <a:rPr lang="en-US" sz="1600" b="0" dirty="0"/>
              <a:t>. up to 40 </a:t>
            </a:r>
            <a:r>
              <a:rPr lang="en-US" sz="1600" b="0" dirty="0" err="1" smtClean="0"/>
              <a:t>mW</a:t>
            </a:r>
            <a:endParaRPr lang="en-US" sz="1600" dirty="0"/>
          </a:p>
          <a:p>
            <a:pPr lvl="1" algn="just">
              <a:buFont typeface="Arial" panose="020B0604020202020204" pitchFamily="34" charset="0"/>
              <a:buChar char="•"/>
            </a:pPr>
            <a:r>
              <a:rPr lang="en-US" sz="1600" b="0" dirty="0" smtClean="0"/>
              <a:t>2/1.16/4.1.6 </a:t>
            </a:r>
            <a:r>
              <a:rPr lang="en-US" sz="1600" b="0" dirty="0"/>
              <a:t>Method A6: Revision to Resolution 229 (Rev.WRC-12) to enable </a:t>
            </a:r>
            <a:r>
              <a:rPr lang="en-US" sz="1600" b="0" dirty="0" smtClean="0"/>
              <a:t>outdoor RLAN </a:t>
            </a:r>
            <a:r>
              <a:rPr lang="en-US" sz="1600" b="0" dirty="0"/>
              <a:t>operations including associated conditions for new </a:t>
            </a:r>
            <a:r>
              <a:rPr lang="en-US" sz="1600" b="0" dirty="0" err="1"/>
              <a:t>e.i.r.p</a:t>
            </a:r>
            <a:r>
              <a:rPr lang="en-US" sz="1600" b="0" dirty="0"/>
              <a:t>. limits </a:t>
            </a:r>
            <a:r>
              <a:rPr lang="en-US" sz="1600" b="0" dirty="0" smtClean="0"/>
              <a:t>and out-of-band </a:t>
            </a:r>
            <a:r>
              <a:rPr lang="en-US" sz="1600" b="0" dirty="0"/>
              <a:t>emission limits</a:t>
            </a:r>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23</a:t>
            </a:fld>
            <a:endParaRPr lang="en-GB" dirty="0"/>
          </a:p>
        </p:txBody>
      </p:sp>
      <p:sp>
        <p:nvSpPr>
          <p:cNvPr id="8" name="Date Placeholder 3">
            <a:extLst>
              <a:ext uri="{FF2B5EF4-FFF2-40B4-BE49-F238E27FC236}">
                <a16:creationId xmlns="" xmlns:a16="http://schemas.microsoft.com/office/drawing/2014/main" id="{B322FEBA-011B-49F1-99D6-C984930F1E34}"/>
              </a:ext>
            </a:extLst>
          </p:cNvPr>
          <p:cNvSpPr>
            <a:spLocks noGrp="1"/>
          </p:cNvSpPr>
          <p:nvPr>
            <p:ph type="dt" idx="15"/>
          </p:nvPr>
        </p:nvSpPr>
        <p:spPr>
          <a:xfrm>
            <a:off x="696912" y="333375"/>
            <a:ext cx="2303451" cy="273050"/>
          </a:xfrm>
        </p:spPr>
        <p:txBody>
          <a:bodyPr/>
          <a:lstStyle/>
          <a:p>
            <a:r>
              <a:rPr lang="en-US" dirty="0" smtClean="0"/>
              <a:t>December </a:t>
            </a:r>
            <a:r>
              <a:rPr lang="en-US" dirty="0"/>
              <a:t>2019</a:t>
            </a:r>
            <a:endParaRPr lang="en-GB" dirty="0"/>
          </a:p>
        </p:txBody>
      </p:sp>
      <p:sp>
        <p:nvSpPr>
          <p:cNvPr id="9" name="Footer Placeholder 4">
            <a:extLst>
              <a:ext uri="{FF2B5EF4-FFF2-40B4-BE49-F238E27FC236}">
                <a16:creationId xmlns="" xmlns:a16="http://schemas.microsoft.com/office/drawing/2014/main" id="{CF99F54C-F8E7-48DB-A1DB-644579F6D49A}"/>
              </a:ext>
            </a:extLst>
          </p:cNvPr>
          <p:cNvSpPr>
            <a:spLocks noGrp="1"/>
          </p:cNvSpPr>
          <p:nvPr>
            <p:ph type="ftr" idx="14"/>
          </p:nvPr>
        </p:nvSpPr>
        <p:spPr>
          <a:xfrm>
            <a:off x="5500694" y="6475413"/>
            <a:ext cx="3041644" cy="180975"/>
          </a:xfrm>
        </p:spPr>
        <p:txBody>
          <a:bodyPr/>
          <a:lstStyle/>
          <a:p>
            <a:r>
              <a:rPr lang="en-US" dirty="0"/>
              <a:t>Edward Au (Huawei)</a:t>
            </a:r>
            <a:endParaRPr lang="en-GB" dirty="0"/>
          </a:p>
        </p:txBody>
      </p:sp>
    </p:spTree>
    <p:extLst>
      <p:ext uri="{BB962C8B-B14F-4D97-AF65-F5344CB8AC3E}">
        <p14:creationId xmlns:p14="http://schemas.microsoft.com/office/powerpoint/2010/main" val="250101974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3600" dirty="0" smtClean="0">
                <a:latin typeface="Times New Roman" charset="0"/>
              </a:rPr>
              <a:t>Item 1.16 (3)</a:t>
            </a:r>
            <a:endParaRPr lang="en-US" sz="3600" dirty="0">
              <a:latin typeface="Times New Roman" charset="0"/>
            </a:endParaRPr>
          </a:p>
        </p:txBody>
      </p:sp>
      <p:sp>
        <p:nvSpPr>
          <p:cNvPr id="5123" name="Content Placeholder 2"/>
          <p:cNvSpPr>
            <a:spLocks noGrp="1"/>
          </p:cNvSpPr>
          <p:nvPr>
            <p:ph idx="1"/>
          </p:nvPr>
        </p:nvSpPr>
        <p:spPr>
          <a:xfrm>
            <a:off x="660816" y="1752600"/>
            <a:ext cx="7949784" cy="4042682"/>
          </a:xfrm>
        </p:spPr>
        <p:txBody>
          <a:bodyPr/>
          <a:lstStyle/>
          <a:p>
            <a:pPr algn="just">
              <a:buFont typeface="Arial" panose="020B0604020202020204" pitchFamily="34" charset="0"/>
              <a:buChar char="•"/>
            </a:pPr>
            <a:r>
              <a:rPr lang="en-GB" dirty="0" smtClean="0">
                <a:ea typeface="BatangChe" panose="02030609000101010101" pitchFamily="49" charset="-127"/>
              </a:rPr>
              <a:t>From the CPM report [2] on Frequency band B (5250-5350 MHz):</a:t>
            </a:r>
          </a:p>
          <a:p>
            <a:pPr lvl="1" algn="just">
              <a:buFont typeface="Arial" panose="020B0604020202020204" pitchFamily="34" charset="0"/>
              <a:buChar char="•"/>
            </a:pPr>
            <a:r>
              <a:rPr lang="en-US" sz="1600" dirty="0"/>
              <a:t>2/1.16/4.2.1 Method B: No change to the </a:t>
            </a:r>
            <a:r>
              <a:rPr lang="en-US" sz="1600" dirty="0" smtClean="0"/>
              <a:t>RR</a:t>
            </a:r>
          </a:p>
          <a:p>
            <a:pPr lvl="1" algn="just">
              <a:buFont typeface="Arial" panose="020B0604020202020204" pitchFamily="34" charset="0"/>
              <a:buChar char="•"/>
            </a:pPr>
            <a:endParaRPr lang="en-US" sz="1600" dirty="0"/>
          </a:p>
          <a:p>
            <a:pPr algn="just">
              <a:buFont typeface="Arial" panose="020B0604020202020204" pitchFamily="34" charset="0"/>
              <a:buChar char="•"/>
            </a:pPr>
            <a:r>
              <a:rPr lang="en-GB" dirty="0">
                <a:ea typeface="BatangChe" panose="02030609000101010101" pitchFamily="49" charset="-127"/>
              </a:rPr>
              <a:t>From the CPM report </a:t>
            </a:r>
            <a:r>
              <a:rPr lang="en-GB" dirty="0" smtClean="0">
                <a:ea typeface="BatangChe" panose="02030609000101010101" pitchFamily="49" charset="-127"/>
              </a:rPr>
              <a:t>[2] </a:t>
            </a:r>
            <a:r>
              <a:rPr lang="en-GB" dirty="0">
                <a:ea typeface="BatangChe" panose="02030609000101010101" pitchFamily="49" charset="-127"/>
              </a:rPr>
              <a:t>on Frequency band </a:t>
            </a:r>
            <a:r>
              <a:rPr lang="en-GB" dirty="0" smtClean="0">
                <a:ea typeface="BatangChe" panose="02030609000101010101" pitchFamily="49" charset="-127"/>
              </a:rPr>
              <a:t>C </a:t>
            </a:r>
            <a:r>
              <a:rPr lang="en-GB" dirty="0">
                <a:ea typeface="BatangChe" panose="02030609000101010101" pitchFamily="49" charset="-127"/>
              </a:rPr>
              <a:t>(</a:t>
            </a:r>
            <a:r>
              <a:rPr lang="en-GB" dirty="0" smtClean="0">
                <a:ea typeface="BatangChe" panose="02030609000101010101" pitchFamily="49" charset="-127"/>
              </a:rPr>
              <a:t>5350-5470 </a:t>
            </a:r>
            <a:r>
              <a:rPr lang="en-GB" dirty="0">
                <a:ea typeface="BatangChe" panose="02030609000101010101" pitchFamily="49" charset="-127"/>
              </a:rPr>
              <a:t>MHz</a:t>
            </a:r>
            <a:r>
              <a:rPr lang="en-GB" dirty="0" smtClean="0">
                <a:ea typeface="BatangChe" panose="02030609000101010101" pitchFamily="49" charset="-127"/>
              </a:rPr>
              <a:t>):</a:t>
            </a:r>
            <a:endParaRPr lang="en-GB" dirty="0">
              <a:ea typeface="BatangChe" panose="02030609000101010101" pitchFamily="49" charset="-127"/>
            </a:endParaRPr>
          </a:p>
          <a:p>
            <a:pPr lvl="1" algn="just">
              <a:buFont typeface="Arial" panose="020B0604020202020204" pitchFamily="34" charset="0"/>
              <a:buChar char="•"/>
            </a:pPr>
            <a:r>
              <a:rPr lang="en-US" sz="1600" dirty="0" smtClean="0"/>
              <a:t>2/1.16/4.3.1 </a:t>
            </a:r>
            <a:r>
              <a:rPr lang="en-US" sz="1600" dirty="0"/>
              <a:t>Method C: No change to the RR</a:t>
            </a:r>
          </a:p>
          <a:p>
            <a:pPr lvl="1" algn="just">
              <a:buFont typeface="Arial" panose="020B0604020202020204" pitchFamily="34" charset="0"/>
              <a:buChar char="•"/>
            </a:pPr>
            <a:endParaRPr lang="en-US" sz="1600"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24</a:t>
            </a:fld>
            <a:endParaRPr lang="en-GB" dirty="0"/>
          </a:p>
        </p:txBody>
      </p:sp>
      <p:sp>
        <p:nvSpPr>
          <p:cNvPr id="8" name="Date Placeholder 3">
            <a:extLst>
              <a:ext uri="{FF2B5EF4-FFF2-40B4-BE49-F238E27FC236}">
                <a16:creationId xmlns="" xmlns:a16="http://schemas.microsoft.com/office/drawing/2014/main" id="{B322FEBA-011B-49F1-99D6-C984930F1E34}"/>
              </a:ext>
            </a:extLst>
          </p:cNvPr>
          <p:cNvSpPr>
            <a:spLocks noGrp="1"/>
          </p:cNvSpPr>
          <p:nvPr>
            <p:ph type="dt" idx="15"/>
          </p:nvPr>
        </p:nvSpPr>
        <p:spPr>
          <a:xfrm>
            <a:off x="696912" y="333375"/>
            <a:ext cx="2303451" cy="273050"/>
          </a:xfrm>
        </p:spPr>
        <p:txBody>
          <a:bodyPr/>
          <a:lstStyle/>
          <a:p>
            <a:r>
              <a:rPr lang="en-US" dirty="0" smtClean="0"/>
              <a:t>December </a:t>
            </a:r>
            <a:r>
              <a:rPr lang="en-US" dirty="0"/>
              <a:t>2019</a:t>
            </a:r>
            <a:endParaRPr lang="en-GB" dirty="0"/>
          </a:p>
        </p:txBody>
      </p:sp>
      <p:sp>
        <p:nvSpPr>
          <p:cNvPr id="9" name="Footer Placeholder 4">
            <a:extLst>
              <a:ext uri="{FF2B5EF4-FFF2-40B4-BE49-F238E27FC236}">
                <a16:creationId xmlns="" xmlns:a16="http://schemas.microsoft.com/office/drawing/2014/main" id="{CF99F54C-F8E7-48DB-A1DB-644579F6D49A}"/>
              </a:ext>
            </a:extLst>
          </p:cNvPr>
          <p:cNvSpPr>
            <a:spLocks noGrp="1"/>
          </p:cNvSpPr>
          <p:nvPr>
            <p:ph type="ftr" idx="14"/>
          </p:nvPr>
        </p:nvSpPr>
        <p:spPr>
          <a:xfrm>
            <a:off x="5500694" y="6475413"/>
            <a:ext cx="3041644" cy="180975"/>
          </a:xfrm>
        </p:spPr>
        <p:txBody>
          <a:bodyPr/>
          <a:lstStyle/>
          <a:p>
            <a:r>
              <a:rPr lang="en-US" dirty="0"/>
              <a:t>Edward Au (Huawei)</a:t>
            </a:r>
            <a:endParaRPr lang="en-GB" dirty="0"/>
          </a:p>
        </p:txBody>
      </p:sp>
    </p:spTree>
    <p:extLst>
      <p:ext uri="{BB962C8B-B14F-4D97-AF65-F5344CB8AC3E}">
        <p14:creationId xmlns:p14="http://schemas.microsoft.com/office/powerpoint/2010/main" val="136672010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3600" dirty="0" smtClean="0">
                <a:latin typeface="Times New Roman" charset="0"/>
              </a:rPr>
              <a:t>Item 1.16 (4)</a:t>
            </a:r>
            <a:endParaRPr lang="en-US" sz="3600" dirty="0">
              <a:latin typeface="Times New Roman" charset="0"/>
            </a:endParaRPr>
          </a:p>
        </p:txBody>
      </p:sp>
      <p:sp>
        <p:nvSpPr>
          <p:cNvPr id="5123" name="Content Placeholder 2"/>
          <p:cNvSpPr>
            <a:spLocks noGrp="1"/>
          </p:cNvSpPr>
          <p:nvPr>
            <p:ph idx="1"/>
          </p:nvPr>
        </p:nvSpPr>
        <p:spPr>
          <a:xfrm>
            <a:off x="660816" y="1752600"/>
            <a:ext cx="7949784" cy="4042682"/>
          </a:xfrm>
        </p:spPr>
        <p:txBody>
          <a:bodyPr/>
          <a:lstStyle/>
          <a:p>
            <a:pPr algn="just">
              <a:buFont typeface="Arial" panose="020B0604020202020204" pitchFamily="34" charset="0"/>
              <a:buChar char="•"/>
            </a:pPr>
            <a:r>
              <a:rPr lang="en-GB" dirty="0" smtClean="0">
                <a:ea typeface="BatangChe" panose="02030609000101010101" pitchFamily="49" charset="-127"/>
              </a:rPr>
              <a:t>From the CPM report [2] on Frequency band D (5725-5850 MHz):</a:t>
            </a:r>
          </a:p>
          <a:p>
            <a:pPr lvl="1" algn="just">
              <a:buFont typeface="Arial" panose="020B0604020202020204" pitchFamily="34" charset="0"/>
              <a:buChar char="•"/>
            </a:pPr>
            <a:r>
              <a:rPr lang="en-US" sz="1600" dirty="0"/>
              <a:t>2/1.16/4.4.1 Method D1: No change to the </a:t>
            </a:r>
            <a:r>
              <a:rPr lang="en-US" sz="1600" dirty="0" smtClean="0"/>
              <a:t>RR</a:t>
            </a:r>
          </a:p>
          <a:p>
            <a:pPr lvl="1" algn="just">
              <a:buFont typeface="Arial" panose="020B0604020202020204" pitchFamily="34" charset="0"/>
              <a:buChar char="•"/>
            </a:pPr>
            <a:r>
              <a:rPr lang="en-US" sz="1600" dirty="0"/>
              <a:t>2/1.16/4.4.2 Method D2: A new Regional primary MS </a:t>
            </a:r>
            <a:r>
              <a:rPr lang="en-US" sz="1600" dirty="0" smtClean="0"/>
              <a:t>allocation</a:t>
            </a:r>
          </a:p>
          <a:p>
            <a:pPr lvl="1" algn="just">
              <a:buFont typeface="Arial" panose="020B0604020202020204" pitchFamily="34" charset="0"/>
              <a:buChar char="•"/>
            </a:pPr>
            <a:r>
              <a:rPr lang="en-US" sz="1600" dirty="0" smtClean="0"/>
              <a:t>2/1.16/4.4.3 </a:t>
            </a:r>
            <a:r>
              <a:rPr lang="en-US" sz="1600" dirty="0"/>
              <a:t>Method D3: Accommodate WAS/RLAN in a new </a:t>
            </a:r>
            <a:r>
              <a:rPr lang="en-US" sz="1600" dirty="0" smtClean="0"/>
              <a:t>footnote</a:t>
            </a:r>
          </a:p>
          <a:p>
            <a:pPr lvl="1" algn="just">
              <a:buFont typeface="Arial" panose="020B0604020202020204" pitchFamily="34" charset="0"/>
              <a:buChar char="•"/>
            </a:pPr>
            <a:endParaRPr lang="en-US" sz="1600" dirty="0"/>
          </a:p>
          <a:p>
            <a:pPr algn="just">
              <a:buFont typeface="Arial" panose="020B0604020202020204" pitchFamily="34" charset="0"/>
              <a:buChar char="•"/>
            </a:pPr>
            <a:r>
              <a:rPr lang="en-GB" dirty="0">
                <a:ea typeface="BatangChe" panose="02030609000101010101" pitchFamily="49" charset="-127"/>
              </a:rPr>
              <a:t>From the CPM report </a:t>
            </a:r>
            <a:r>
              <a:rPr lang="en-GB" dirty="0" smtClean="0">
                <a:ea typeface="BatangChe" panose="02030609000101010101" pitchFamily="49" charset="-127"/>
              </a:rPr>
              <a:t>[2] </a:t>
            </a:r>
            <a:r>
              <a:rPr lang="en-GB" dirty="0">
                <a:ea typeface="BatangChe" panose="02030609000101010101" pitchFamily="49" charset="-127"/>
              </a:rPr>
              <a:t>on Frequency band </a:t>
            </a:r>
            <a:r>
              <a:rPr lang="en-GB" dirty="0" smtClean="0">
                <a:ea typeface="BatangChe" panose="02030609000101010101" pitchFamily="49" charset="-127"/>
              </a:rPr>
              <a:t>E </a:t>
            </a:r>
            <a:r>
              <a:rPr lang="en-GB" dirty="0">
                <a:ea typeface="BatangChe" panose="02030609000101010101" pitchFamily="49" charset="-127"/>
              </a:rPr>
              <a:t>(</a:t>
            </a:r>
            <a:r>
              <a:rPr lang="en-GB" dirty="0" smtClean="0">
                <a:ea typeface="BatangChe" panose="02030609000101010101" pitchFamily="49" charset="-127"/>
              </a:rPr>
              <a:t>5850-5925 </a:t>
            </a:r>
            <a:r>
              <a:rPr lang="en-GB" dirty="0">
                <a:ea typeface="BatangChe" panose="02030609000101010101" pitchFamily="49" charset="-127"/>
              </a:rPr>
              <a:t>MHz</a:t>
            </a:r>
            <a:r>
              <a:rPr lang="en-GB" dirty="0" smtClean="0">
                <a:ea typeface="BatangChe" panose="02030609000101010101" pitchFamily="49" charset="-127"/>
              </a:rPr>
              <a:t>):</a:t>
            </a:r>
            <a:endParaRPr lang="en-GB" dirty="0">
              <a:ea typeface="BatangChe" panose="02030609000101010101" pitchFamily="49" charset="-127"/>
            </a:endParaRPr>
          </a:p>
          <a:p>
            <a:pPr lvl="1" algn="just">
              <a:buFont typeface="Arial" panose="020B0604020202020204" pitchFamily="34" charset="0"/>
              <a:buChar char="•"/>
            </a:pPr>
            <a:r>
              <a:rPr lang="en-US" sz="1600" dirty="0" smtClean="0"/>
              <a:t>2/1.16/4.5.1 </a:t>
            </a:r>
            <a:r>
              <a:rPr lang="en-US" sz="1600" dirty="0"/>
              <a:t>Method E: No change to the RR</a:t>
            </a:r>
          </a:p>
          <a:p>
            <a:pPr lvl="1" algn="just">
              <a:buFont typeface="Arial" panose="020B0604020202020204" pitchFamily="34" charset="0"/>
              <a:buChar char="•"/>
            </a:pPr>
            <a:endParaRPr lang="en-US" sz="1600"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25</a:t>
            </a:fld>
            <a:endParaRPr lang="en-GB" dirty="0"/>
          </a:p>
        </p:txBody>
      </p:sp>
      <p:sp>
        <p:nvSpPr>
          <p:cNvPr id="8" name="Date Placeholder 3">
            <a:extLst>
              <a:ext uri="{FF2B5EF4-FFF2-40B4-BE49-F238E27FC236}">
                <a16:creationId xmlns="" xmlns:a16="http://schemas.microsoft.com/office/drawing/2014/main" id="{B322FEBA-011B-49F1-99D6-C984930F1E34}"/>
              </a:ext>
            </a:extLst>
          </p:cNvPr>
          <p:cNvSpPr>
            <a:spLocks noGrp="1"/>
          </p:cNvSpPr>
          <p:nvPr>
            <p:ph type="dt" idx="15"/>
          </p:nvPr>
        </p:nvSpPr>
        <p:spPr>
          <a:xfrm>
            <a:off x="696912" y="333375"/>
            <a:ext cx="2303451" cy="273050"/>
          </a:xfrm>
        </p:spPr>
        <p:txBody>
          <a:bodyPr/>
          <a:lstStyle/>
          <a:p>
            <a:r>
              <a:rPr lang="en-US" dirty="0" smtClean="0"/>
              <a:t>December </a:t>
            </a:r>
            <a:r>
              <a:rPr lang="en-US" dirty="0"/>
              <a:t>2019</a:t>
            </a:r>
            <a:endParaRPr lang="en-GB" dirty="0"/>
          </a:p>
        </p:txBody>
      </p:sp>
      <p:sp>
        <p:nvSpPr>
          <p:cNvPr id="9" name="Footer Placeholder 4">
            <a:extLst>
              <a:ext uri="{FF2B5EF4-FFF2-40B4-BE49-F238E27FC236}">
                <a16:creationId xmlns="" xmlns:a16="http://schemas.microsoft.com/office/drawing/2014/main" id="{CF99F54C-F8E7-48DB-A1DB-644579F6D49A}"/>
              </a:ext>
            </a:extLst>
          </p:cNvPr>
          <p:cNvSpPr>
            <a:spLocks noGrp="1"/>
          </p:cNvSpPr>
          <p:nvPr>
            <p:ph type="ftr" idx="14"/>
          </p:nvPr>
        </p:nvSpPr>
        <p:spPr>
          <a:xfrm>
            <a:off x="5500694" y="6475413"/>
            <a:ext cx="3041644" cy="180975"/>
          </a:xfrm>
        </p:spPr>
        <p:txBody>
          <a:bodyPr/>
          <a:lstStyle/>
          <a:p>
            <a:r>
              <a:rPr lang="en-US" dirty="0"/>
              <a:t>Edward Au (Huawei)</a:t>
            </a:r>
            <a:endParaRPr lang="en-GB" dirty="0"/>
          </a:p>
        </p:txBody>
      </p:sp>
    </p:spTree>
    <p:extLst>
      <p:ext uri="{BB962C8B-B14F-4D97-AF65-F5344CB8AC3E}">
        <p14:creationId xmlns:p14="http://schemas.microsoft.com/office/powerpoint/2010/main" val="286495642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3600" dirty="0" smtClean="0">
                <a:latin typeface="Times New Roman" charset="0"/>
              </a:rPr>
              <a:t>Item 1.16 (5)</a:t>
            </a:r>
            <a:endParaRPr lang="en-US" sz="3600" dirty="0">
              <a:latin typeface="Times New Roman" charset="0"/>
            </a:endParaRPr>
          </a:p>
        </p:txBody>
      </p:sp>
      <p:sp>
        <p:nvSpPr>
          <p:cNvPr id="5123" name="Content Placeholder 2"/>
          <p:cNvSpPr>
            <a:spLocks noGrp="1"/>
          </p:cNvSpPr>
          <p:nvPr>
            <p:ph idx="1"/>
          </p:nvPr>
        </p:nvSpPr>
        <p:spPr>
          <a:xfrm>
            <a:off x="660816" y="1752600"/>
            <a:ext cx="7949784" cy="4042682"/>
          </a:xfrm>
        </p:spPr>
        <p:txBody>
          <a:bodyPr/>
          <a:lstStyle/>
          <a:p>
            <a:pPr algn="just">
              <a:buFont typeface="Arial" panose="020B0604020202020204" pitchFamily="34" charset="0"/>
              <a:buChar char="•"/>
            </a:pPr>
            <a:r>
              <a:rPr lang="en-GB" dirty="0" smtClean="0">
                <a:ea typeface="BatangChe" panose="02030609000101010101" pitchFamily="49" charset="-127"/>
              </a:rPr>
              <a:t>IEEE 802’s position [3]</a:t>
            </a:r>
          </a:p>
          <a:p>
            <a:pPr lvl="1" algn="just">
              <a:buFont typeface="Arial" panose="020B0604020202020204" pitchFamily="34" charset="0"/>
              <a:buChar char="•"/>
            </a:pPr>
            <a:r>
              <a:rPr lang="en-US" sz="1600" dirty="0" smtClean="0"/>
              <a:t>Since </a:t>
            </a:r>
            <a:r>
              <a:rPr lang="en-US" sz="1600" dirty="0"/>
              <a:t>the 1990s, IEEE 802 has been actively developing standards for Wireless </a:t>
            </a:r>
            <a:r>
              <a:rPr lang="en-US" sz="1600" dirty="0" smtClean="0"/>
              <a:t>LAN technologies </a:t>
            </a:r>
            <a:r>
              <a:rPr lang="en-US" sz="1600" dirty="0"/>
              <a:t>that operate in the 5 GHz bands. Among these is IEEE 802.11, which is the </a:t>
            </a:r>
            <a:r>
              <a:rPr lang="en-US" sz="1600" dirty="0" smtClean="0"/>
              <a:t>basis for </a:t>
            </a:r>
            <a:r>
              <a:rPr lang="en-US" sz="1600" dirty="0"/>
              <a:t>Wi-Fi, the most successful, most used and most demanded 5 GHz wireless </a:t>
            </a:r>
            <a:r>
              <a:rPr lang="en-US" sz="1600" dirty="0" smtClean="0"/>
              <a:t>technology.  IEEE </a:t>
            </a:r>
            <a:r>
              <a:rPr lang="en-US" sz="1600" dirty="0"/>
              <a:t>802.11 is carrying the vast majority of wireless internet traffic and is essential </a:t>
            </a:r>
            <a:r>
              <a:rPr lang="en-US" sz="1600" dirty="0" smtClean="0"/>
              <a:t>for commercial </a:t>
            </a:r>
            <a:r>
              <a:rPr lang="en-US" sz="1600" dirty="0"/>
              <a:t>services, education, communications and social interactions, creating </a:t>
            </a:r>
            <a:r>
              <a:rPr lang="en-US" sz="1600" dirty="0" smtClean="0"/>
              <a:t>industries and </a:t>
            </a:r>
            <a:r>
              <a:rPr lang="en-US" sz="1600" dirty="0"/>
              <a:t>providing jobs and economic growth around the world.</a:t>
            </a:r>
          </a:p>
          <a:p>
            <a:pPr lvl="1" algn="just">
              <a:buFont typeface="Arial" panose="020B0604020202020204" pitchFamily="34" charset="0"/>
              <a:buChar char="•"/>
            </a:pPr>
            <a:r>
              <a:rPr lang="en-US" sz="1600" dirty="0"/>
              <a:t>IEEE 802 recommends that any regulatory action should not disadvantage any </a:t>
            </a:r>
            <a:r>
              <a:rPr lang="en-US" sz="1600" dirty="0" smtClean="0"/>
              <a:t>IEEE 802 </a:t>
            </a:r>
            <a:r>
              <a:rPr lang="en-US" sz="1600" dirty="0"/>
              <a:t>standard or add any additional regulatory burdens for its use of the 5 GHz bands. </a:t>
            </a:r>
            <a:r>
              <a:rPr lang="en-US" sz="1600" dirty="0" smtClean="0"/>
              <a:t>More specifically</a:t>
            </a:r>
            <a:r>
              <a:rPr lang="en-US" sz="1600" dirty="0"/>
              <a:t>, for 5725-5850 MHz, any actions should not impose additional constraints such </a:t>
            </a:r>
            <a:r>
              <a:rPr lang="en-US" sz="1600" dirty="0" smtClean="0"/>
              <a:t>as DFS</a:t>
            </a:r>
            <a:r>
              <a:rPr lang="en-US" sz="1600" dirty="0"/>
              <a:t>, </a:t>
            </a:r>
            <a:r>
              <a:rPr lang="en-US" sz="1600" dirty="0" err="1"/>
              <a:t>Tx</a:t>
            </a:r>
            <a:r>
              <a:rPr lang="en-US" sz="1600" dirty="0"/>
              <a:t> Power restriction or Indoor restrictions. </a:t>
            </a:r>
            <a:endParaRPr lang="en-US" sz="1600" dirty="0" smtClean="0"/>
          </a:p>
          <a:p>
            <a:pPr lvl="1" algn="just">
              <a:buFont typeface="Arial" panose="020B0604020202020204" pitchFamily="34" charset="0"/>
              <a:buChar char="•"/>
            </a:pPr>
            <a:r>
              <a:rPr lang="en-US" sz="1600" dirty="0" smtClean="0"/>
              <a:t>Moreover</a:t>
            </a:r>
            <a:r>
              <a:rPr lang="en-US" sz="1600" dirty="0"/>
              <a:t>, IEEE 802 would like to </a:t>
            </a:r>
            <a:r>
              <a:rPr lang="en-US" sz="1600" dirty="0" smtClean="0"/>
              <a:t>have expanded </a:t>
            </a:r>
            <a:r>
              <a:rPr lang="en-US" sz="1600" dirty="0"/>
              <a:t>access in 5150-5250 MHz through higher </a:t>
            </a:r>
            <a:r>
              <a:rPr lang="en-US" sz="1600" dirty="0" err="1"/>
              <a:t>Tx</a:t>
            </a:r>
            <a:r>
              <a:rPr lang="en-US" sz="1600" dirty="0"/>
              <a:t> Power and outdoor </a:t>
            </a:r>
            <a:r>
              <a:rPr lang="en-US" sz="1600" dirty="0" smtClean="0"/>
              <a:t>operations.</a:t>
            </a:r>
            <a:endParaRPr lang="en-US" sz="1600" dirty="0"/>
          </a:p>
          <a:p>
            <a:pPr lvl="1" algn="just">
              <a:buFont typeface="Arial" panose="020B0604020202020204" pitchFamily="34" charset="0"/>
              <a:buChar char="•"/>
            </a:pPr>
            <a:endParaRPr lang="en-US" sz="1600"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26</a:t>
            </a:fld>
            <a:endParaRPr lang="en-GB" dirty="0"/>
          </a:p>
        </p:txBody>
      </p:sp>
      <p:sp>
        <p:nvSpPr>
          <p:cNvPr id="8" name="Date Placeholder 3">
            <a:extLst>
              <a:ext uri="{FF2B5EF4-FFF2-40B4-BE49-F238E27FC236}">
                <a16:creationId xmlns="" xmlns:a16="http://schemas.microsoft.com/office/drawing/2014/main" id="{B322FEBA-011B-49F1-99D6-C984930F1E34}"/>
              </a:ext>
            </a:extLst>
          </p:cNvPr>
          <p:cNvSpPr>
            <a:spLocks noGrp="1"/>
          </p:cNvSpPr>
          <p:nvPr>
            <p:ph type="dt" idx="15"/>
          </p:nvPr>
        </p:nvSpPr>
        <p:spPr>
          <a:xfrm>
            <a:off x="696912" y="333375"/>
            <a:ext cx="2303451" cy="273050"/>
          </a:xfrm>
        </p:spPr>
        <p:txBody>
          <a:bodyPr/>
          <a:lstStyle/>
          <a:p>
            <a:r>
              <a:rPr lang="en-US" dirty="0" smtClean="0"/>
              <a:t>December </a:t>
            </a:r>
            <a:r>
              <a:rPr lang="en-US" dirty="0"/>
              <a:t>2019</a:t>
            </a:r>
            <a:endParaRPr lang="en-GB" dirty="0"/>
          </a:p>
        </p:txBody>
      </p:sp>
      <p:sp>
        <p:nvSpPr>
          <p:cNvPr id="9" name="Footer Placeholder 4">
            <a:extLst>
              <a:ext uri="{FF2B5EF4-FFF2-40B4-BE49-F238E27FC236}">
                <a16:creationId xmlns="" xmlns:a16="http://schemas.microsoft.com/office/drawing/2014/main" id="{CF99F54C-F8E7-48DB-A1DB-644579F6D49A}"/>
              </a:ext>
            </a:extLst>
          </p:cNvPr>
          <p:cNvSpPr>
            <a:spLocks noGrp="1"/>
          </p:cNvSpPr>
          <p:nvPr>
            <p:ph type="ftr" idx="14"/>
          </p:nvPr>
        </p:nvSpPr>
        <p:spPr>
          <a:xfrm>
            <a:off x="5500694" y="6475413"/>
            <a:ext cx="3041644" cy="180975"/>
          </a:xfrm>
        </p:spPr>
        <p:txBody>
          <a:bodyPr/>
          <a:lstStyle/>
          <a:p>
            <a:r>
              <a:rPr lang="en-US" dirty="0"/>
              <a:t>Edward Au (Huawei)</a:t>
            </a:r>
            <a:endParaRPr lang="en-GB" dirty="0"/>
          </a:p>
        </p:txBody>
      </p:sp>
    </p:spTree>
    <p:extLst>
      <p:ext uri="{BB962C8B-B14F-4D97-AF65-F5344CB8AC3E}">
        <p14:creationId xmlns:p14="http://schemas.microsoft.com/office/powerpoint/2010/main" val="2537726474"/>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3600" dirty="0" smtClean="0">
                <a:latin typeface="Times New Roman" charset="0"/>
              </a:rPr>
              <a:t>Item 1.16 (6)</a:t>
            </a:r>
            <a:endParaRPr lang="en-US" sz="3600" dirty="0">
              <a:latin typeface="Times New Roman" charset="0"/>
            </a:endParaRPr>
          </a:p>
        </p:txBody>
      </p:sp>
      <p:sp>
        <p:nvSpPr>
          <p:cNvPr id="5123" name="Content Placeholder 2"/>
          <p:cNvSpPr>
            <a:spLocks noGrp="1"/>
          </p:cNvSpPr>
          <p:nvPr>
            <p:ph idx="1"/>
          </p:nvPr>
        </p:nvSpPr>
        <p:spPr>
          <a:xfrm>
            <a:off x="660816" y="1752600"/>
            <a:ext cx="7949784" cy="4042682"/>
          </a:xfrm>
        </p:spPr>
        <p:txBody>
          <a:bodyPr/>
          <a:lstStyle/>
          <a:p>
            <a:pPr algn="just">
              <a:buFont typeface="Arial" panose="020B0604020202020204" pitchFamily="34" charset="0"/>
              <a:buChar char="•"/>
            </a:pPr>
            <a:r>
              <a:rPr lang="en-GB" dirty="0" smtClean="0">
                <a:ea typeface="BatangChe" panose="02030609000101010101" pitchFamily="49" charset="-127"/>
              </a:rPr>
              <a:t>WRC’s resolution 229 [1, pp. 273-277] on 5150-5250 MHz, 5250-5350 MHz, and 5470-5725 MHz:</a:t>
            </a:r>
          </a:p>
          <a:p>
            <a:pPr lvl="1" algn="just">
              <a:buFont typeface="Arial" panose="020B0604020202020204" pitchFamily="34" charset="0"/>
              <a:buChar char="•"/>
            </a:pPr>
            <a:r>
              <a:rPr lang="en-US" sz="1600" dirty="0" smtClean="0"/>
              <a:t>resolves</a:t>
            </a:r>
          </a:p>
          <a:p>
            <a:pPr marL="1257300" lvl="2" indent="-342900" algn="just">
              <a:buFont typeface="+mj-lt"/>
              <a:buAutoNum type="arabicPeriod"/>
            </a:pPr>
            <a:r>
              <a:rPr lang="en-US" sz="1600" dirty="0" smtClean="0"/>
              <a:t>that </a:t>
            </a:r>
            <a:r>
              <a:rPr lang="en-US" sz="1600" dirty="0"/>
              <a:t>the use of these bands by the mobile service is for the implementation of </a:t>
            </a:r>
            <a:r>
              <a:rPr lang="en-US" sz="1600" dirty="0" smtClean="0"/>
              <a:t>WAS, including </a:t>
            </a:r>
            <a:r>
              <a:rPr lang="en-US" sz="1600" dirty="0"/>
              <a:t>RLANs, as described in the most recent version of Recommendation ITU-R M.1450</a:t>
            </a:r>
            <a:r>
              <a:rPr lang="en-US" sz="1600" dirty="0" smtClean="0"/>
              <a:t>;</a:t>
            </a:r>
          </a:p>
          <a:p>
            <a:pPr marL="1257300" lvl="2" indent="-342900" algn="just">
              <a:buFont typeface="+mj-lt"/>
              <a:buAutoNum type="arabicPeriod"/>
            </a:pPr>
            <a:r>
              <a:rPr lang="en-US" sz="1600" dirty="0"/>
              <a:t>that in the band </a:t>
            </a:r>
            <a:r>
              <a:rPr lang="en-US" sz="1600" dirty="0" smtClean="0"/>
              <a:t>5150-5250 </a:t>
            </a:r>
            <a:r>
              <a:rPr lang="en-US" sz="1600" dirty="0"/>
              <a:t>MHz, stations in the mobile service shall be restricted </a:t>
            </a:r>
            <a:r>
              <a:rPr lang="en-US" sz="1600" dirty="0" smtClean="0"/>
              <a:t>to indoor </a:t>
            </a:r>
            <a:r>
              <a:rPr lang="en-US" sz="1600" dirty="0"/>
              <a:t>use, </a:t>
            </a:r>
            <a:r>
              <a:rPr lang="en-US" sz="1600" dirty="0">
                <a:solidFill>
                  <a:srgbClr val="FF0000"/>
                </a:solidFill>
              </a:rPr>
              <a:t>including inside trains, </a:t>
            </a:r>
            <a:r>
              <a:rPr lang="en-US" sz="1600" dirty="0"/>
              <a:t>with a maximum mean </a:t>
            </a:r>
            <a:r>
              <a:rPr lang="en-US" sz="1600" dirty="0" err="1"/>
              <a:t>e.i.r.p</a:t>
            </a:r>
            <a:r>
              <a:rPr lang="en-US" sz="1600" dirty="0" smtClean="0"/>
              <a:t>. </a:t>
            </a:r>
            <a:r>
              <a:rPr lang="en-US" sz="1600" dirty="0"/>
              <a:t>of 200 </a:t>
            </a:r>
            <a:r>
              <a:rPr lang="en-US" sz="1600" dirty="0" err="1"/>
              <a:t>mW</a:t>
            </a:r>
            <a:r>
              <a:rPr lang="en-US" sz="1600" dirty="0"/>
              <a:t> and a </a:t>
            </a:r>
            <a:r>
              <a:rPr lang="en-US" sz="1600" dirty="0" smtClean="0"/>
              <a:t>maximum mean </a:t>
            </a:r>
            <a:r>
              <a:rPr lang="en-US" sz="1600" dirty="0" err="1"/>
              <a:t>e.i.r.p</a:t>
            </a:r>
            <a:r>
              <a:rPr lang="en-US" sz="1600" dirty="0"/>
              <a:t>. density of 10 </a:t>
            </a:r>
            <a:r>
              <a:rPr lang="en-US" sz="1600" dirty="0" err="1"/>
              <a:t>mW</a:t>
            </a:r>
            <a:r>
              <a:rPr lang="en-US" sz="1600" dirty="0"/>
              <a:t>/MHz in any 1 MHz band or equivalently 0.25 </a:t>
            </a:r>
            <a:r>
              <a:rPr lang="en-US" sz="1600" dirty="0" err="1"/>
              <a:t>mW</a:t>
            </a:r>
            <a:r>
              <a:rPr lang="en-US" sz="1600" dirty="0"/>
              <a:t>/25 kHz in </a:t>
            </a:r>
            <a:r>
              <a:rPr lang="en-US" sz="1600" dirty="0" smtClean="0"/>
              <a:t>any 25 </a:t>
            </a:r>
            <a:r>
              <a:rPr lang="en-US" sz="1600" dirty="0"/>
              <a:t>kHz band. </a:t>
            </a:r>
            <a:r>
              <a:rPr lang="en-US" sz="1600" dirty="0" smtClean="0"/>
              <a:t> </a:t>
            </a:r>
            <a:r>
              <a:rPr lang="en-US" sz="1600" dirty="0" smtClean="0">
                <a:solidFill>
                  <a:srgbClr val="FF0000"/>
                </a:solidFill>
              </a:rPr>
              <a:t>Mobile </a:t>
            </a:r>
            <a:r>
              <a:rPr lang="en-US" sz="1600" dirty="0">
                <a:solidFill>
                  <a:srgbClr val="FF0000"/>
                </a:solidFill>
              </a:rPr>
              <a:t>stations inside automobiles</a:t>
            </a:r>
            <a:r>
              <a:rPr lang="en-US" sz="1600" dirty="0"/>
              <a:t> shall operate with a maximum </a:t>
            </a:r>
            <a:r>
              <a:rPr lang="en-US" sz="1600" dirty="0" err="1"/>
              <a:t>e.i.r.p</a:t>
            </a:r>
            <a:r>
              <a:rPr lang="en-US" sz="1600" dirty="0"/>
              <a:t>. of 40 </a:t>
            </a:r>
            <a:r>
              <a:rPr lang="en-US" sz="1600" dirty="0" err="1"/>
              <a:t>mW</a:t>
            </a:r>
            <a:r>
              <a:rPr lang="en-US" sz="1600" dirty="0"/>
              <a:t>;</a:t>
            </a:r>
          </a:p>
          <a:p>
            <a:pPr lvl="1" algn="just">
              <a:buFont typeface="Arial" panose="020B0604020202020204" pitchFamily="34" charset="0"/>
              <a:buChar char="•"/>
            </a:pPr>
            <a:endParaRPr lang="en-US" sz="1600"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27</a:t>
            </a:fld>
            <a:endParaRPr lang="en-GB" dirty="0"/>
          </a:p>
        </p:txBody>
      </p:sp>
      <p:sp>
        <p:nvSpPr>
          <p:cNvPr id="8" name="Date Placeholder 3">
            <a:extLst>
              <a:ext uri="{FF2B5EF4-FFF2-40B4-BE49-F238E27FC236}">
                <a16:creationId xmlns="" xmlns:a16="http://schemas.microsoft.com/office/drawing/2014/main" id="{B322FEBA-011B-49F1-99D6-C984930F1E34}"/>
              </a:ext>
            </a:extLst>
          </p:cNvPr>
          <p:cNvSpPr>
            <a:spLocks noGrp="1"/>
          </p:cNvSpPr>
          <p:nvPr>
            <p:ph type="dt" idx="15"/>
          </p:nvPr>
        </p:nvSpPr>
        <p:spPr>
          <a:xfrm>
            <a:off x="696912" y="333375"/>
            <a:ext cx="2303451" cy="273050"/>
          </a:xfrm>
        </p:spPr>
        <p:txBody>
          <a:bodyPr/>
          <a:lstStyle/>
          <a:p>
            <a:r>
              <a:rPr lang="en-US" dirty="0" smtClean="0"/>
              <a:t>December </a:t>
            </a:r>
            <a:r>
              <a:rPr lang="en-US" dirty="0"/>
              <a:t>2019</a:t>
            </a:r>
            <a:endParaRPr lang="en-GB" dirty="0"/>
          </a:p>
        </p:txBody>
      </p:sp>
      <p:sp>
        <p:nvSpPr>
          <p:cNvPr id="9" name="Footer Placeholder 4">
            <a:extLst>
              <a:ext uri="{FF2B5EF4-FFF2-40B4-BE49-F238E27FC236}">
                <a16:creationId xmlns="" xmlns:a16="http://schemas.microsoft.com/office/drawing/2014/main" id="{CF99F54C-F8E7-48DB-A1DB-644579F6D49A}"/>
              </a:ext>
            </a:extLst>
          </p:cNvPr>
          <p:cNvSpPr>
            <a:spLocks noGrp="1"/>
          </p:cNvSpPr>
          <p:nvPr>
            <p:ph type="ftr" idx="14"/>
          </p:nvPr>
        </p:nvSpPr>
        <p:spPr>
          <a:xfrm>
            <a:off x="5500694" y="6475413"/>
            <a:ext cx="3041644" cy="180975"/>
          </a:xfrm>
        </p:spPr>
        <p:txBody>
          <a:bodyPr/>
          <a:lstStyle/>
          <a:p>
            <a:r>
              <a:rPr lang="en-US" dirty="0"/>
              <a:t>Edward Au (Huawei)</a:t>
            </a:r>
            <a:endParaRPr lang="en-GB" dirty="0"/>
          </a:p>
        </p:txBody>
      </p:sp>
    </p:spTree>
    <p:extLst>
      <p:ext uri="{BB962C8B-B14F-4D97-AF65-F5344CB8AC3E}">
        <p14:creationId xmlns:p14="http://schemas.microsoft.com/office/powerpoint/2010/main" val="1515647267"/>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3600" dirty="0" smtClean="0">
                <a:latin typeface="Times New Roman" charset="0"/>
              </a:rPr>
              <a:t>Item 1.16 (7)</a:t>
            </a:r>
            <a:endParaRPr lang="en-US" sz="3600" dirty="0">
              <a:latin typeface="Times New Roman" charset="0"/>
            </a:endParaRPr>
          </a:p>
        </p:txBody>
      </p:sp>
      <p:sp>
        <p:nvSpPr>
          <p:cNvPr id="5123" name="Content Placeholder 2"/>
          <p:cNvSpPr>
            <a:spLocks noGrp="1"/>
          </p:cNvSpPr>
          <p:nvPr>
            <p:ph idx="1"/>
          </p:nvPr>
        </p:nvSpPr>
        <p:spPr>
          <a:xfrm>
            <a:off x="660816" y="1752599"/>
            <a:ext cx="7949784" cy="4722813"/>
          </a:xfrm>
        </p:spPr>
        <p:txBody>
          <a:bodyPr/>
          <a:lstStyle/>
          <a:p>
            <a:pPr marL="1257300" lvl="2" indent="-342900" algn="just">
              <a:buFont typeface="+mj-lt"/>
              <a:buAutoNum type="arabicPeriod" startAt="3"/>
            </a:pPr>
            <a:r>
              <a:rPr lang="en-US" sz="1600" dirty="0" smtClean="0"/>
              <a:t>that </a:t>
            </a:r>
            <a:r>
              <a:rPr lang="en-US" sz="1600" dirty="0"/>
              <a:t>in the frequency band </a:t>
            </a:r>
            <a:r>
              <a:rPr lang="en-US" sz="1600" dirty="0" smtClean="0"/>
              <a:t>5150-5250 </a:t>
            </a:r>
            <a:r>
              <a:rPr lang="en-US" sz="1600" dirty="0"/>
              <a:t>MHz, administrations may exercise </a:t>
            </a:r>
            <a:r>
              <a:rPr lang="en-US" sz="1600" dirty="0" smtClean="0"/>
              <a:t>some flexibility </a:t>
            </a:r>
            <a:r>
              <a:rPr lang="en-US" sz="1600" dirty="0"/>
              <a:t>by taking appropriate measures that </a:t>
            </a:r>
            <a:r>
              <a:rPr lang="en-US" sz="1600" dirty="0">
                <a:solidFill>
                  <a:srgbClr val="FF0000"/>
                </a:solidFill>
              </a:rPr>
              <a:t>would allow controlled and/or limited outdoor </a:t>
            </a:r>
            <a:r>
              <a:rPr lang="en-US" sz="1600" dirty="0" smtClean="0">
                <a:solidFill>
                  <a:srgbClr val="FF0000"/>
                </a:solidFill>
              </a:rPr>
              <a:t>usage with </a:t>
            </a:r>
            <a:r>
              <a:rPr lang="en-US" sz="1600" dirty="0">
                <a:solidFill>
                  <a:srgbClr val="FF0000"/>
                </a:solidFill>
              </a:rPr>
              <a:t>a maximum mean </a:t>
            </a:r>
            <a:r>
              <a:rPr lang="en-US" sz="1600" dirty="0" err="1">
                <a:solidFill>
                  <a:srgbClr val="FF0000"/>
                </a:solidFill>
              </a:rPr>
              <a:t>e.i.r.p</a:t>
            </a:r>
            <a:r>
              <a:rPr lang="en-US" sz="1600" dirty="0" smtClean="0">
                <a:solidFill>
                  <a:srgbClr val="FF0000"/>
                </a:solidFill>
              </a:rPr>
              <a:t>. </a:t>
            </a:r>
            <a:r>
              <a:rPr lang="en-US" sz="1600" dirty="0">
                <a:solidFill>
                  <a:srgbClr val="FF0000"/>
                </a:solidFill>
              </a:rPr>
              <a:t>of 200 </a:t>
            </a:r>
            <a:r>
              <a:rPr lang="en-US" sz="1600" dirty="0" err="1">
                <a:solidFill>
                  <a:srgbClr val="FF0000"/>
                </a:solidFill>
              </a:rPr>
              <a:t>mW</a:t>
            </a:r>
            <a:r>
              <a:rPr lang="en-US" sz="1600" dirty="0"/>
              <a:t>. Administrations have a further option to permit </a:t>
            </a:r>
            <a:r>
              <a:rPr lang="en-US" sz="1600" dirty="0" smtClean="0"/>
              <a:t>stations in </a:t>
            </a:r>
            <a:r>
              <a:rPr lang="en-US" sz="1600" dirty="0"/>
              <a:t>the mobile service, </a:t>
            </a:r>
            <a:r>
              <a:rPr lang="en-US" sz="1600" dirty="0">
                <a:solidFill>
                  <a:srgbClr val="FF0000"/>
                </a:solidFill>
              </a:rPr>
              <a:t>for indoor or controlled outdoor use, to operate up to a maximum mean </a:t>
            </a:r>
            <a:r>
              <a:rPr lang="en-US" sz="1600" dirty="0" err="1" smtClean="0">
                <a:solidFill>
                  <a:srgbClr val="FF0000"/>
                </a:solidFill>
              </a:rPr>
              <a:t>e.i.r.p</a:t>
            </a:r>
            <a:r>
              <a:rPr lang="en-US" sz="1600" dirty="0" smtClean="0">
                <a:solidFill>
                  <a:srgbClr val="FF0000"/>
                </a:solidFill>
              </a:rPr>
              <a:t> of </a:t>
            </a:r>
            <a:r>
              <a:rPr lang="en-US" sz="1600" dirty="0">
                <a:solidFill>
                  <a:srgbClr val="FF0000"/>
                </a:solidFill>
              </a:rPr>
              <a:t>30 </a:t>
            </a:r>
            <a:r>
              <a:rPr lang="en-US" sz="1600" dirty="0" err="1">
                <a:solidFill>
                  <a:srgbClr val="FF0000"/>
                </a:solidFill>
              </a:rPr>
              <a:t>dBm</a:t>
            </a:r>
            <a:r>
              <a:rPr lang="en-US" sz="1600" dirty="0"/>
              <a:t>. In the case of indoor or controlled outdoor use, administrations are requested to </a:t>
            </a:r>
            <a:r>
              <a:rPr lang="en-US" sz="1600" dirty="0" smtClean="0"/>
              <a:t>either ensure </a:t>
            </a:r>
            <a:r>
              <a:rPr lang="en-US" sz="1600" dirty="0"/>
              <a:t>that the maximum </a:t>
            </a:r>
            <a:r>
              <a:rPr lang="en-US" sz="1600" dirty="0" err="1"/>
              <a:t>e.i.r.p</a:t>
            </a:r>
            <a:r>
              <a:rPr lang="en-US" sz="1600" dirty="0"/>
              <a:t>. at any elevation angle above 5 degrees as measured from </a:t>
            </a:r>
            <a:r>
              <a:rPr lang="en-US" sz="1600" dirty="0" smtClean="0"/>
              <a:t>the horizon </a:t>
            </a:r>
            <a:r>
              <a:rPr lang="en-US" sz="1600" dirty="0"/>
              <a:t>shall not exceed 200 </a:t>
            </a:r>
            <a:r>
              <a:rPr lang="en-US" sz="1600" dirty="0" err="1"/>
              <a:t>mW</a:t>
            </a:r>
            <a:r>
              <a:rPr lang="en-US" sz="1600" dirty="0"/>
              <a:t> (23 </a:t>
            </a:r>
            <a:r>
              <a:rPr lang="en-US" sz="1600" dirty="0" err="1"/>
              <a:t>dBm</a:t>
            </a:r>
            <a:r>
              <a:rPr lang="en-US" sz="1600" dirty="0"/>
              <a:t>), or to ensure that the maximum </a:t>
            </a:r>
            <a:r>
              <a:rPr lang="en-US" sz="1600" dirty="0" err="1"/>
              <a:t>e.i.r.p</a:t>
            </a:r>
            <a:r>
              <a:rPr lang="en-US" sz="1600" dirty="0"/>
              <a:t>. at any </a:t>
            </a:r>
            <a:r>
              <a:rPr lang="en-US" sz="1600" dirty="0" smtClean="0"/>
              <a:t>elevation angle </a:t>
            </a:r>
            <a:r>
              <a:rPr lang="en-US" sz="1600" dirty="0"/>
              <a:t>above 30 degrees as measured from the horizon shall not exceed 125 </a:t>
            </a:r>
            <a:r>
              <a:rPr lang="en-US" sz="1600" dirty="0" err="1"/>
              <a:t>mW</a:t>
            </a:r>
            <a:r>
              <a:rPr lang="en-US" sz="1600" dirty="0"/>
              <a:t> (21 </a:t>
            </a:r>
            <a:r>
              <a:rPr lang="en-US" sz="1600" dirty="0" err="1"/>
              <a:t>dBm</a:t>
            </a:r>
            <a:r>
              <a:rPr lang="en-US" sz="1600" dirty="0"/>
              <a:t>) or </a:t>
            </a:r>
            <a:r>
              <a:rPr lang="en-US" sz="1600" dirty="0" smtClean="0"/>
              <a:t>to apply </a:t>
            </a:r>
            <a:r>
              <a:rPr lang="en-US" sz="1600" dirty="0"/>
              <a:t>the emission mask described in resolves 5 below to maintain protection to the </a:t>
            </a:r>
            <a:r>
              <a:rPr lang="en-US" sz="1600" dirty="0" smtClean="0"/>
              <a:t>incumbent services</a:t>
            </a:r>
            <a:r>
              <a:rPr lang="en-US" sz="1600" dirty="0"/>
              <a:t>. In that case, administrations shall, take all appropriate measures, such as those described </a:t>
            </a:r>
            <a:r>
              <a:rPr lang="en-US" sz="1600" dirty="0" smtClean="0"/>
              <a:t>in recognizing </a:t>
            </a:r>
            <a:r>
              <a:rPr lang="en-US" sz="1600" dirty="0"/>
              <a:t>k) to control the number of these higher power outdoor WAS/RLANs stations up </a:t>
            </a:r>
            <a:r>
              <a:rPr lang="en-US" sz="1600" dirty="0" smtClean="0"/>
              <a:t>to 2 </a:t>
            </a:r>
            <a:r>
              <a:rPr lang="en-US" sz="1600" dirty="0"/>
              <a:t>per cent of the estimated total amount of WAS/RLAN stations. If the maximum </a:t>
            </a:r>
            <a:r>
              <a:rPr lang="en-US" sz="1600" dirty="0" err="1"/>
              <a:t>e.i.r.p</a:t>
            </a:r>
            <a:r>
              <a:rPr lang="en-US" sz="1600" dirty="0"/>
              <a:t>. is </a:t>
            </a:r>
            <a:r>
              <a:rPr lang="en-US" sz="1600" dirty="0" smtClean="0"/>
              <a:t>raised above </a:t>
            </a:r>
            <a:r>
              <a:rPr lang="en-US" sz="1600" dirty="0"/>
              <a:t>200 </a:t>
            </a:r>
            <a:r>
              <a:rPr lang="en-US" sz="1600" dirty="0" err="1"/>
              <a:t>mW</a:t>
            </a:r>
            <a:r>
              <a:rPr lang="en-US" sz="1600" dirty="0"/>
              <a:t>, unwanted </a:t>
            </a:r>
            <a:r>
              <a:rPr lang="en-US" sz="1600" dirty="0" smtClean="0"/>
              <a:t>emissions </a:t>
            </a:r>
            <a:r>
              <a:rPr lang="en-US" sz="1600" dirty="0"/>
              <a:t>shall not increase above the existing levels already </a:t>
            </a:r>
            <a:r>
              <a:rPr lang="en-US" sz="1600" dirty="0" smtClean="0"/>
              <a:t>authorized within </a:t>
            </a:r>
            <a:r>
              <a:rPr lang="en-US" sz="1600" dirty="0"/>
              <a:t>administrations for the existing systems that operate with an in-band </a:t>
            </a:r>
            <a:r>
              <a:rPr lang="en-US" sz="1600" dirty="0" err="1"/>
              <a:t>e.i.r.p</a:t>
            </a:r>
            <a:r>
              <a:rPr lang="en-US" sz="1600" dirty="0"/>
              <a:t>. of not </a:t>
            </a:r>
            <a:r>
              <a:rPr lang="en-US" sz="1600" dirty="0" smtClean="0"/>
              <a:t>greater than </a:t>
            </a:r>
            <a:r>
              <a:rPr lang="en-US" sz="1600" dirty="0"/>
              <a:t>200 </a:t>
            </a:r>
            <a:r>
              <a:rPr lang="en-US" sz="1600" dirty="0" err="1"/>
              <a:t>mW</a:t>
            </a:r>
            <a:r>
              <a:rPr lang="en-US" sz="1600" dirty="0"/>
              <a:t>. </a:t>
            </a:r>
            <a:r>
              <a:rPr lang="en-US" sz="1600" dirty="0">
                <a:solidFill>
                  <a:srgbClr val="FF0000"/>
                </a:solidFill>
              </a:rPr>
              <a:t>In all cases administrations are requested to maintain protection to the other </a:t>
            </a:r>
            <a:r>
              <a:rPr lang="en-US" sz="1600" dirty="0" smtClean="0">
                <a:solidFill>
                  <a:srgbClr val="FF0000"/>
                </a:solidFill>
              </a:rPr>
              <a:t>primary services</a:t>
            </a:r>
            <a:r>
              <a:rPr lang="en-US" sz="1600" dirty="0"/>
              <a:t>;</a:t>
            </a:r>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28</a:t>
            </a:fld>
            <a:endParaRPr lang="en-GB" dirty="0"/>
          </a:p>
        </p:txBody>
      </p:sp>
      <p:sp>
        <p:nvSpPr>
          <p:cNvPr id="8" name="Date Placeholder 3">
            <a:extLst>
              <a:ext uri="{FF2B5EF4-FFF2-40B4-BE49-F238E27FC236}">
                <a16:creationId xmlns="" xmlns:a16="http://schemas.microsoft.com/office/drawing/2014/main" id="{B322FEBA-011B-49F1-99D6-C984930F1E34}"/>
              </a:ext>
            </a:extLst>
          </p:cNvPr>
          <p:cNvSpPr>
            <a:spLocks noGrp="1"/>
          </p:cNvSpPr>
          <p:nvPr>
            <p:ph type="dt" idx="15"/>
          </p:nvPr>
        </p:nvSpPr>
        <p:spPr>
          <a:xfrm>
            <a:off x="696912" y="333375"/>
            <a:ext cx="2303451" cy="273050"/>
          </a:xfrm>
        </p:spPr>
        <p:txBody>
          <a:bodyPr/>
          <a:lstStyle/>
          <a:p>
            <a:r>
              <a:rPr lang="en-US" dirty="0" smtClean="0"/>
              <a:t>December </a:t>
            </a:r>
            <a:r>
              <a:rPr lang="en-US" dirty="0"/>
              <a:t>2019</a:t>
            </a:r>
            <a:endParaRPr lang="en-GB" dirty="0"/>
          </a:p>
        </p:txBody>
      </p:sp>
      <p:sp>
        <p:nvSpPr>
          <p:cNvPr id="9" name="Footer Placeholder 4">
            <a:extLst>
              <a:ext uri="{FF2B5EF4-FFF2-40B4-BE49-F238E27FC236}">
                <a16:creationId xmlns="" xmlns:a16="http://schemas.microsoft.com/office/drawing/2014/main" id="{CF99F54C-F8E7-48DB-A1DB-644579F6D49A}"/>
              </a:ext>
            </a:extLst>
          </p:cNvPr>
          <p:cNvSpPr>
            <a:spLocks noGrp="1"/>
          </p:cNvSpPr>
          <p:nvPr>
            <p:ph type="ftr" idx="14"/>
          </p:nvPr>
        </p:nvSpPr>
        <p:spPr>
          <a:xfrm>
            <a:off x="5500694" y="6475413"/>
            <a:ext cx="3041644" cy="180975"/>
          </a:xfrm>
        </p:spPr>
        <p:txBody>
          <a:bodyPr/>
          <a:lstStyle/>
          <a:p>
            <a:r>
              <a:rPr lang="en-US" dirty="0"/>
              <a:t>Edward Au (Huawei)</a:t>
            </a:r>
            <a:endParaRPr lang="en-GB" dirty="0"/>
          </a:p>
        </p:txBody>
      </p:sp>
    </p:spTree>
    <p:extLst>
      <p:ext uri="{BB962C8B-B14F-4D97-AF65-F5344CB8AC3E}">
        <p14:creationId xmlns:p14="http://schemas.microsoft.com/office/powerpoint/2010/main" val="3268586963"/>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3600" dirty="0" smtClean="0">
                <a:latin typeface="Times New Roman" charset="0"/>
              </a:rPr>
              <a:t>Item 1.16 (8)</a:t>
            </a:r>
            <a:endParaRPr lang="en-US" sz="3600" dirty="0">
              <a:latin typeface="Times New Roman" charset="0"/>
            </a:endParaRPr>
          </a:p>
        </p:txBody>
      </p:sp>
      <p:sp>
        <p:nvSpPr>
          <p:cNvPr id="5123" name="Content Placeholder 2"/>
          <p:cNvSpPr>
            <a:spLocks noGrp="1"/>
          </p:cNvSpPr>
          <p:nvPr>
            <p:ph idx="1"/>
          </p:nvPr>
        </p:nvSpPr>
        <p:spPr>
          <a:xfrm>
            <a:off x="660816" y="1752599"/>
            <a:ext cx="7949784" cy="4722813"/>
          </a:xfrm>
        </p:spPr>
        <p:txBody>
          <a:bodyPr/>
          <a:lstStyle/>
          <a:p>
            <a:pPr marL="1257300" lvl="2" indent="-342900" algn="just">
              <a:buFont typeface="+mj-lt"/>
              <a:buAutoNum type="arabicPeriod" startAt="4"/>
            </a:pPr>
            <a:r>
              <a:rPr lang="en-US" sz="1600" dirty="0" smtClean="0"/>
              <a:t>that </a:t>
            </a:r>
            <a:r>
              <a:rPr lang="en-US" sz="1600" dirty="0"/>
              <a:t>administrations may monitor whether the aggregate </a:t>
            </a:r>
            <a:r>
              <a:rPr lang="en-US" sz="1600" dirty="0" err="1"/>
              <a:t>pfd</a:t>
            </a:r>
            <a:r>
              <a:rPr lang="en-US" sz="1600" dirty="0"/>
              <a:t> levels given </a:t>
            </a:r>
            <a:r>
              <a:rPr lang="en-US" sz="1600" dirty="0" smtClean="0"/>
              <a:t>in Recommendation </a:t>
            </a:r>
            <a:r>
              <a:rPr lang="en-US" sz="1600" dirty="0"/>
              <a:t>ITU-R S.14262 are exceeded as a consequence of a prolific growth in the </a:t>
            </a:r>
            <a:r>
              <a:rPr lang="en-US" sz="1600" dirty="0" smtClean="0"/>
              <a:t>number of WAS/RLAN;</a:t>
            </a:r>
          </a:p>
          <a:p>
            <a:pPr marL="1257300" lvl="2" indent="-342900" algn="just">
              <a:buFont typeface="+mj-lt"/>
              <a:buAutoNum type="arabicPeriod" startAt="4"/>
            </a:pPr>
            <a:r>
              <a:rPr lang="en-US" sz="1600" dirty="0" smtClean="0"/>
              <a:t>that </a:t>
            </a:r>
            <a:r>
              <a:rPr lang="en-US" sz="1600" dirty="0"/>
              <a:t>in the frequency band </a:t>
            </a:r>
            <a:r>
              <a:rPr lang="en-US" sz="1600" dirty="0" smtClean="0"/>
              <a:t>5250-5350 </a:t>
            </a:r>
            <a:r>
              <a:rPr lang="en-US" sz="1600" dirty="0"/>
              <a:t>MHz, stations in the mobile service shall </a:t>
            </a:r>
            <a:r>
              <a:rPr lang="en-US" sz="1600" dirty="0" smtClean="0"/>
              <a:t>be limited </a:t>
            </a:r>
            <a:r>
              <a:rPr lang="en-US" sz="1600" dirty="0"/>
              <a:t>to a maximum mean </a:t>
            </a:r>
            <a:r>
              <a:rPr lang="en-US" sz="1600" dirty="0" err="1"/>
              <a:t>e.i.r.p</a:t>
            </a:r>
            <a:r>
              <a:rPr lang="en-US" sz="1600" dirty="0"/>
              <a:t>. of 200 </a:t>
            </a:r>
            <a:r>
              <a:rPr lang="en-US" sz="1600" dirty="0" err="1"/>
              <a:t>mW</a:t>
            </a:r>
            <a:r>
              <a:rPr lang="en-US" sz="1600" dirty="0"/>
              <a:t> and a maximum mean </a:t>
            </a:r>
            <a:r>
              <a:rPr lang="en-US" sz="1600" dirty="0" err="1"/>
              <a:t>e.i.r.p</a:t>
            </a:r>
            <a:r>
              <a:rPr lang="en-US" sz="1600" dirty="0"/>
              <a:t>. density </a:t>
            </a:r>
            <a:r>
              <a:rPr lang="en-US" sz="1600" dirty="0" smtClean="0"/>
              <a:t>of 10 </a:t>
            </a:r>
            <a:r>
              <a:rPr lang="en-US" sz="1600" dirty="0" err="1"/>
              <a:t>mW</a:t>
            </a:r>
            <a:r>
              <a:rPr lang="en-US" sz="1600" dirty="0"/>
              <a:t>/MHz in any 1 MHz band. Administrations are requested to take appropriate measures </a:t>
            </a:r>
            <a:r>
              <a:rPr lang="en-US" sz="1600" dirty="0" smtClean="0"/>
              <a:t>that will </a:t>
            </a:r>
            <a:r>
              <a:rPr lang="en-US" sz="1600" dirty="0"/>
              <a:t>result in the predominant number of stations in the mobile service being operated in an </a:t>
            </a:r>
            <a:r>
              <a:rPr lang="en-US" sz="1600" dirty="0" smtClean="0"/>
              <a:t>indoor environment</a:t>
            </a:r>
            <a:r>
              <a:rPr lang="en-US" sz="1600" dirty="0"/>
              <a:t>. Furthermore, </a:t>
            </a:r>
            <a:r>
              <a:rPr lang="en-US" sz="1600" dirty="0">
                <a:solidFill>
                  <a:srgbClr val="FF0000"/>
                </a:solidFill>
              </a:rPr>
              <a:t>stations in the mobile service that are permitted to be used either </a:t>
            </a:r>
            <a:r>
              <a:rPr lang="en-US" sz="1600" dirty="0" smtClean="0">
                <a:solidFill>
                  <a:srgbClr val="FF0000"/>
                </a:solidFill>
              </a:rPr>
              <a:t>indoors or </a:t>
            </a:r>
            <a:r>
              <a:rPr lang="en-US" sz="1600" dirty="0">
                <a:solidFill>
                  <a:srgbClr val="FF0000"/>
                </a:solidFill>
              </a:rPr>
              <a:t>outdoors may operate up to a maximum mean </a:t>
            </a:r>
            <a:r>
              <a:rPr lang="en-US" sz="1600" dirty="0" err="1">
                <a:solidFill>
                  <a:srgbClr val="FF0000"/>
                </a:solidFill>
              </a:rPr>
              <a:t>e.i.r.p</a:t>
            </a:r>
            <a:r>
              <a:rPr lang="en-US" sz="1600" dirty="0">
                <a:solidFill>
                  <a:srgbClr val="FF0000"/>
                </a:solidFill>
              </a:rPr>
              <a:t>. of 1 W and a maximum mean </a:t>
            </a:r>
            <a:r>
              <a:rPr lang="en-US" sz="1600" dirty="0" err="1" smtClean="0">
                <a:solidFill>
                  <a:srgbClr val="FF0000"/>
                </a:solidFill>
              </a:rPr>
              <a:t>e.i.r.p</a:t>
            </a:r>
            <a:r>
              <a:rPr lang="en-US" sz="1600" dirty="0" smtClean="0">
                <a:solidFill>
                  <a:srgbClr val="FF0000"/>
                </a:solidFill>
              </a:rPr>
              <a:t>. density </a:t>
            </a:r>
            <a:r>
              <a:rPr lang="en-US" sz="1600" dirty="0">
                <a:solidFill>
                  <a:srgbClr val="FF0000"/>
                </a:solidFill>
              </a:rPr>
              <a:t>of 50 </a:t>
            </a:r>
            <a:r>
              <a:rPr lang="en-US" sz="1600" dirty="0" err="1">
                <a:solidFill>
                  <a:srgbClr val="FF0000"/>
                </a:solidFill>
              </a:rPr>
              <a:t>mW</a:t>
            </a:r>
            <a:r>
              <a:rPr lang="en-US" sz="1600" dirty="0">
                <a:solidFill>
                  <a:srgbClr val="FF0000"/>
                </a:solidFill>
              </a:rPr>
              <a:t>/MHz in any 1 MHz band,</a:t>
            </a:r>
            <a:r>
              <a:rPr lang="en-US" sz="1600" dirty="0"/>
              <a:t> and, when operating above a mean </a:t>
            </a:r>
            <a:r>
              <a:rPr lang="en-US" sz="1600" dirty="0" err="1"/>
              <a:t>e.i.r.p</a:t>
            </a:r>
            <a:r>
              <a:rPr lang="en-US" sz="1600" dirty="0"/>
              <a:t>. of 200 </a:t>
            </a:r>
            <a:r>
              <a:rPr lang="en-US" sz="1600" dirty="0" err="1" smtClean="0"/>
              <a:t>mW</a:t>
            </a:r>
            <a:r>
              <a:rPr lang="en-US" sz="1600" dirty="0" smtClean="0"/>
              <a:t>, these </a:t>
            </a:r>
            <a:r>
              <a:rPr lang="en-US" sz="1600" dirty="0"/>
              <a:t>stations shall comply with the following </a:t>
            </a:r>
            <a:r>
              <a:rPr lang="en-US" sz="1600" dirty="0" err="1"/>
              <a:t>e.i.r.p</a:t>
            </a:r>
            <a:r>
              <a:rPr lang="en-US" sz="1600" dirty="0"/>
              <a:t>. elevation angle mask where θ is the </a:t>
            </a:r>
            <a:r>
              <a:rPr lang="en-US" sz="1600" dirty="0" smtClean="0"/>
              <a:t>angle above </a:t>
            </a:r>
            <a:r>
              <a:rPr lang="en-US" sz="1600" dirty="0"/>
              <a:t>the local horizontal plane (of the </a:t>
            </a:r>
            <a:r>
              <a:rPr lang="en-US" sz="1600" dirty="0" smtClean="0"/>
              <a:t>Earth):</a:t>
            </a:r>
            <a:endParaRPr lang="en-US" sz="1600"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29</a:t>
            </a:fld>
            <a:endParaRPr lang="en-GB" dirty="0"/>
          </a:p>
        </p:txBody>
      </p:sp>
      <p:sp>
        <p:nvSpPr>
          <p:cNvPr id="8" name="Date Placeholder 3">
            <a:extLst>
              <a:ext uri="{FF2B5EF4-FFF2-40B4-BE49-F238E27FC236}">
                <a16:creationId xmlns="" xmlns:a16="http://schemas.microsoft.com/office/drawing/2014/main" id="{B322FEBA-011B-49F1-99D6-C984930F1E34}"/>
              </a:ext>
            </a:extLst>
          </p:cNvPr>
          <p:cNvSpPr>
            <a:spLocks noGrp="1"/>
          </p:cNvSpPr>
          <p:nvPr>
            <p:ph type="dt" idx="15"/>
          </p:nvPr>
        </p:nvSpPr>
        <p:spPr>
          <a:xfrm>
            <a:off x="696912" y="333375"/>
            <a:ext cx="2303451" cy="273050"/>
          </a:xfrm>
        </p:spPr>
        <p:txBody>
          <a:bodyPr/>
          <a:lstStyle/>
          <a:p>
            <a:r>
              <a:rPr lang="en-US" dirty="0" smtClean="0"/>
              <a:t>December </a:t>
            </a:r>
            <a:r>
              <a:rPr lang="en-US" dirty="0"/>
              <a:t>2019</a:t>
            </a:r>
            <a:endParaRPr lang="en-GB" dirty="0"/>
          </a:p>
        </p:txBody>
      </p:sp>
      <p:sp>
        <p:nvSpPr>
          <p:cNvPr id="9" name="Footer Placeholder 4">
            <a:extLst>
              <a:ext uri="{FF2B5EF4-FFF2-40B4-BE49-F238E27FC236}">
                <a16:creationId xmlns="" xmlns:a16="http://schemas.microsoft.com/office/drawing/2014/main" id="{CF99F54C-F8E7-48DB-A1DB-644579F6D49A}"/>
              </a:ext>
            </a:extLst>
          </p:cNvPr>
          <p:cNvSpPr>
            <a:spLocks noGrp="1"/>
          </p:cNvSpPr>
          <p:nvPr>
            <p:ph type="ftr" idx="14"/>
          </p:nvPr>
        </p:nvSpPr>
        <p:spPr>
          <a:xfrm>
            <a:off x="5500694" y="6475413"/>
            <a:ext cx="3041644" cy="180975"/>
          </a:xfrm>
        </p:spPr>
        <p:txBody>
          <a:bodyPr/>
          <a:lstStyle/>
          <a:p>
            <a:r>
              <a:rPr lang="en-US" dirty="0"/>
              <a:t>Edward Au (Huawei)</a:t>
            </a:r>
            <a:endParaRPr lang="en-GB" dirty="0"/>
          </a:p>
        </p:txBody>
      </p:sp>
      <p:pic>
        <p:nvPicPr>
          <p:cNvPr id="3" name="Picture 2"/>
          <p:cNvPicPr>
            <a:picLocks noChangeAspect="1"/>
          </p:cNvPicPr>
          <p:nvPr/>
        </p:nvPicPr>
        <p:blipFill>
          <a:blip r:embed="rId2"/>
          <a:stretch>
            <a:fillRect/>
          </a:stretch>
        </p:blipFill>
        <p:spPr>
          <a:xfrm>
            <a:off x="3032789" y="5350214"/>
            <a:ext cx="4101975" cy="1102500"/>
          </a:xfrm>
          <a:prstGeom prst="rect">
            <a:avLst/>
          </a:prstGeom>
        </p:spPr>
      </p:pic>
    </p:spTree>
    <p:extLst>
      <p:ext uri="{BB962C8B-B14F-4D97-AF65-F5344CB8AC3E}">
        <p14:creationId xmlns:p14="http://schemas.microsoft.com/office/powerpoint/2010/main" val="327465149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3600" dirty="0" smtClean="0">
                <a:latin typeface="Times New Roman" charset="0"/>
              </a:rPr>
              <a:t>Item 1.12 (1)</a:t>
            </a:r>
            <a:endParaRPr lang="en-US" sz="3600" dirty="0">
              <a:latin typeface="Times New Roman" charset="0"/>
            </a:endParaRPr>
          </a:p>
        </p:txBody>
      </p:sp>
      <p:sp>
        <p:nvSpPr>
          <p:cNvPr id="5123" name="Content Placeholder 2"/>
          <p:cNvSpPr>
            <a:spLocks noGrp="1"/>
          </p:cNvSpPr>
          <p:nvPr>
            <p:ph idx="1"/>
          </p:nvPr>
        </p:nvSpPr>
        <p:spPr>
          <a:xfrm>
            <a:off x="660816" y="1752600"/>
            <a:ext cx="7644983" cy="4042682"/>
          </a:xfrm>
        </p:spPr>
        <p:txBody>
          <a:bodyPr/>
          <a:lstStyle/>
          <a:p>
            <a:pPr algn="just">
              <a:buFont typeface="Arial" panose="020B0604020202020204" pitchFamily="34" charset="0"/>
              <a:buChar char="•"/>
            </a:pPr>
            <a:r>
              <a:rPr lang="en-US" b="0" dirty="0" smtClean="0"/>
              <a:t>To </a:t>
            </a:r>
            <a:r>
              <a:rPr lang="en-US" b="0" dirty="0"/>
              <a:t>consider possible global or regional </a:t>
            </a:r>
            <a:r>
              <a:rPr lang="en-US" b="0" dirty="0" smtClean="0"/>
              <a:t>harmonized frequency </a:t>
            </a:r>
            <a:r>
              <a:rPr lang="en-US" b="0" dirty="0"/>
              <a:t>bands, to the </a:t>
            </a:r>
            <a:r>
              <a:rPr lang="en-US" b="0" dirty="0" smtClean="0"/>
              <a:t>maximum extent </a:t>
            </a:r>
            <a:r>
              <a:rPr lang="en-US" b="0" dirty="0"/>
              <a:t>possible, for the implementation of evolving Intelligent Transport Systems (</a:t>
            </a:r>
            <a:r>
              <a:rPr lang="en-US" b="0" dirty="0" smtClean="0"/>
              <a:t>ITS) under </a:t>
            </a:r>
            <a:r>
              <a:rPr lang="en-US" b="0" dirty="0"/>
              <a:t>existing mobile-service allocations, in accordance with Resolution </a:t>
            </a:r>
            <a:r>
              <a:rPr lang="en-US" dirty="0"/>
              <a:t>237 (WRC-15</a:t>
            </a:r>
            <a:r>
              <a:rPr lang="en-US" dirty="0" smtClean="0"/>
              <a:t>)</a:t>
            </a:r>
            <a:r>
              <a:rPr lang="en-US" b="0" dirty="0" smtClean="0"/>
              <a:t>.</a:t>
            </a:r>
            <a:endParaRPr lang="en-US" b="0"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3</a:t>
            </a:fld>
            <a:endParaRPr lang="en-GB" dirty="0"/>
          </a:p>
        </p:txBody>
      </p:sp>
      <p:sp>
        <p:nvSpPr>
          <p:cNvPr id="8" name="Date Placeholder 3">
            <a:extLst>
              <a:ext uri="{FF2B5EF4-FFF2-40B4-BE49-F238E27FC236}">
                <a16:creationId xmlns="" xmlns:a16="http://schemas.microsoft.com/office/drawing/2014/main" id="{B322FEBA-011B-49F1-99D6-C984930F1E34}"/>
              </a:ext>
            </a:extLst>
          </p:cNvPr>
          <p:cNvSpPr>
            <a:spLocks noGrp="1"/>
          </p:cNvSpPr>
          <p:nvPr>
            <p:ph type="dt" idx="15"/>
          </p:nvPr>
        </p:nvSpPr>
        <p:spPr>
          <a:xfrm>
            <a:off x="696912" y="333375"/>
            <a:ext cx="2303451" cy="273050"/>
          </a:xfrm>
        </p:spPr>
        <p:txBody>
          <a:bodyPr/>
          <a:lstStyle/>
          <a:p>
            <a:r>
              <a:rPr lang="en-US" dirty="0" smtClean="0"/>
              <a:t>December 2019</a:t>
            </a:r>
            <a:endParaRPr lang="en-GB" dirty="0"/>
          </a:p>
        </p:txBody>
      </p:sp>
      <p:sp>
        <p:nvSpPr>
          <p:cNvPr id="9" name="Footer Placeholder 4">
            <a:extLst>
              <a:ext uri="{FF2B5EF4-FFF2-40B4-BE49-F238E27FC236}">
                <a16:creationId xmlns="" xmlns:a16="http://schemas.microsoft.com/office/drawing/2014/main" id="{CF99F54C-F8E7-48DB-A1DB-644579F6D49A}"/>
              </a:ext>
            </a:extLst>
          </p:cNvPr>
          <p:cNvSpPr>
            <a:spLocks noGrp="1"/>
          </p:cNvSpPr>
          <p:nvPr>
            <p:ph type="ftr" idx="14"/>
          </p:nvPr>
        </p:nvSpPr>
        <p:spPr>
          <a:xfrm>
            <a:off x="5500694" y="6475413"/>
            <a:ext cx="3041644" cy="180975"/>
          </a:xfrm>
        </p:spPr>
        <p:txBody>
          <a:bodyPr/>
          <a:lstStyle/>
          <a:p>
            <a:r>
              <a:rPr lang="en-US" dirty="0"/>
              <a:t>Edward Au (Huawei)</a:t>
            </a:r>
            <a:endParaRPr lang="en-GB" dirty="0"/>
          </a:p>
        </p:txBody>
      </p:sp>
    </p:spTree>
    <p:extLst>
      <p:ext uri="{BB962C8B-B14F-4D97-AF65-F5344CB8AC3E}">
        <p14:creationId xmlns:p14="http://schemas.microsoft.com/office/powerpoint/2010/main" val="1245719715"/>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3600" dirty="0" smtClean="0">
                <a:latin typeface="Times New Roman" charset="0"/>
              </a:rPr>
              <a:t>Item 1.16 (9)</a:t>
            </a:r>
            <a:endParaRPr lang="en-US" sz="3600" dirty="0">
              <a:latin typeface="Times New Roman" charset="0"/>
            </a:endParaRPr>
          </a:p>
        </p:txBody>
      </p:sp>
      <p:sp>
        <p:nvSpPr>
          <p:cNvPr id="5123" name="Content Placeholder 2"/>
          <p:cNvSpPr>
            <a:spLocks noGrp="1"/>
          </p:cNvSpPr>
          <p:nvPr>
            <p:ph idx="1"/>
          </p:nvPr>
        </p:nvSpPr>
        <p:spPr>
          <a:xfrm>
            <a:off x="660816" y="1752599"/>
            <a:ext cx="7949784" cy="4722813"/>
          </a:xfrm>
        </p:spPr>
        <p:txBody>
          <a:bodyPr/>
          <a:lstStyle/>
          <a:p>
            <a:pPr marL="1257300" lvl="2" indent="-342900" algn="just">
              <a:buFont typeface="+mj-lt"/>
              <a:buAutoNum type="arabicPeriod" startAt="6"/>
            </a:pPr>
            <a:r>
              <a:rPr lang="en-US" sz="1600" dirty="0"/>
              <a:t>t</a:t>
            </a:r>
            <a:r>
              <a:rPr lang="en-US" sz="1600" dirty="0" smtClean="0"/>
              <a:t>hat </a:t>
            </a:r>
            <a:r>
              <a:rPr lang="en-US" sz="1600" dirty="0"/>
              <a:t>administrations may exercise some flexibility in adopting other </a:t>
            </a:r>
            <a:r>
              <a:rPr lang="en-US" sz="1600" dirty="0" smtClean="0"/>
              <a:t>mitigation techniques</a:t>
            </a:r>
            <a:r>
              <a:rPr lang="en-US" sz="1600" dirty="0"/>
              <a:t>, provided that they develop national regulations to meet their obligations to achieve </a:t>
            </a:r>
            <a:r>
              <a:rPr lang="en-US" sz="1600" dirty="0" smtClean="0"/>
              <a:t>an equivalent </a:t>
            </a:r>
            <a:r>
              <a:rPr lang="en-US" sz="1600" dirty="0"/>
              <a:t>level of protection to the EESS (active) and the SRS (active) based on their </a:t>
            </a:r>
            <a:r>
              <a:rPr lang="en-US" sz="1600" dirty="0" smtClean="0"/>
              <a:t>system characteristics </a:t>
            </a:r>
            <a:r>
              <a:rPr lang="en-US" sz="1600" dirty="0"/>
              <a:t>and interference criteria as stated in Recommendation ITU-R RS.1632</a:t>
            </a:r>
            <a:r>
              <a:rPr lang="en-US" sz="1600" dirty="0" smtClean="0"/>
              <a:t>;</a:t>
            </a:r>
          </a:p>
          <a:p>
            <a:pPr marL="1257300" lvl="2" indent="-342900" algn="just">
              <a:buFont typeface="+mj-lt"/>
              <a:buAutoNum type="arabicPeriod" startAt="6"/>
            </a:pPr>
            <a:r>
              <a:rPr lang="en-US" sz="1600" dirty="0"/>
              <a:t>that in the frequency band </a:t>
            </a:r>
            <a:r>
              <a:rPr lang="en-US" sz="1600" dirty="0" smtClean="0"/>
              <a:t>5470-5725 </a:t>
            </a:r>
            <a:r>
              <a:rPr lang="en-US" sz="1600" dirty="0"/>
              <a:t>MHz, stations in the mobile service shall </a:t>
            </a:r>
            <a:r>
              <a:rPr lang="en-US" sz="1600" dirty="0" smtClean="0"/>
              <a:t>be restricted </a:t>
            </a:r>
            <a:r>
              <a:rPr lang="en-US" sz="1600" dirty="0"/>
              <a:t>to a </a:t>
            </a:r>
            <a:r>
              <a:rPr lang="en-US" sz="1600" dirty="0">
                <a:solidFill>
                  <a:srgbClr val="FF0000"/>
                </a:solidFill>
              </a:rPr>
              <a:t>maximum transmitter power of 250 </a:t>
            </a:r>
            <a:r>
              <a:rPr lang="en-US" sz="1600" dirty="0" err="1" smtClean="0">
                <a:solidFill>
                  <a:srgbClr val="FF0000"/>
                </a:solidFill>
              </a:rPr>
              <a:t>mW</a:t>
            </a:r>
            <a:r>
              <a:rPr lang="en-US" sz="1600" dirty="0" smtClean="0">
                <a:solidFill>
                  <a:srgbClr val="FF0000"/>
                </a:solidFill>
              </a:rPr>
              <a:t> </a:t>
            </a:r>
            <a:r>
              <a:rPr lang="en-US" sz="1600" dirty="0">
                <a:solidFill>
                  <a:srgbClr val="FF0000"/>
                </a:solidFill>
              </a:rPr>
              <a:t>with a maximum mean </a:t>
            </a:r>
            <a:r>
              <a:rPr lang="en-US" sz="1600" dirty="0" err="1">
                <a:solidFill>
                  <a:srgbClr val="FF0000"/>
                </a:solidFill>
              </a:rPr>
              <a:t>e.i.r.p</a:t>
            </a:r>
            <a:r>
              <a:rPr lang="en-US" sz="1600" dirty="0">
                <a:solidFill>
                  <a:srgbClr val="FF0000"/>
                </a:solidFill>
              </a:rPr>
              <a:t>. of 1 W and </a:t>
            </a:r>
            <a:r>
              <a:rPr lang="en-US" sz="1600" dirty="0" smtClean="0">
                <a:solidFill>
                  <a:srgbClr val="FF0000"/>
                </a:solidFill>
              </a:rPr>
              <a:t>a maximum </a:t>
            </a:r>
            <a:r>
              <a:rPr lang="en-US" sz="1600" dirty="0">
                <a:solidFill>
                  <a:srgbClr val="FF0000"/>
                </a:solidFill>
              </a:rPr>
              <a:t>mean </a:t>
            </a:r>
            <a:r>
              <a:rPr lang="en-US" sz="1600" dirty="0" err="1">
                <a:solidFill>
                  <a:srgbClr val="FF0000"/>
                </a:solidFill>
              </a:rPr>
              <a:t>e.i.r.p</a:t>
            </a:r>
            <a:r>
              <a:rPr lang="en-US" sz="1600" dirty="0">
                <a:solidFill>
                  <a:srgbClr val="FF0000"/>
                </a:solidFill>
              </a:rPr>
              <a:t>. density of 50 </a:t>
            </a:r>
            <a:r>
              <a:rPr lang="en-US" sz="1600" dirty="0" err="1">
                <a:solidFill>
                  <a:srgbClr val="FF0000"/>
                </a:solidFill>
              </a:rPr>
              <a:t>mW</a:t>
            </a:r>
            <a:r>
              <a:rPr lang="en-US" sz="1600" dirty="0">
                <a:solidFill>
                  <a:srgbClr val="FF0000"/>
                </a:solidFill>
              </a:rPr>
              <a:t>/MHz in any 1 MHz band</a:t>
            </a:r>
            <a:r>
              <a:rPr lang="en-US" sz="1600" dirty="0" smtClean="0"/>
              <a:t>;</a:t>
            </a:r>
          </a:p>
          <a:p>
            <a:pPr marL="1257300" lvl="2" indent="-342900" algn="just">
              <a:buFont typeface="+mj-lt"/>
              <a:buAutoNum type="arabicPeriod" startAt="6"/>
            </a:pPr>
            <a:r>
              <a:rPr lang="en-US" sz="1600" dirty="0"/>
              <a:t>that in the frequency bands </a:t>
            </a:r>
            <a:r>
              <a:rPr lang="en-US" sz="1600" dirty="0" smtClean="0"/>
              <a:t>5250-5350 </a:t>
            </a:r>
            <a:r>
              <a:rPr lang="en-US" sz="1600" dirty="0"/>
              <a:t>MHz and </a:t>
            </a:r>
            <a:r>
              <a:rPr lang="en-US" sz="1600" dirty="0" smtClean="0"/>
              <a:t>5470-5725 </a:t>
            </a:r>
            <a:r>
              <a:rPr lang="en-US" sz="1600" dirty="0"/>
              <a:t>MHz, systems in </a:t>
            </a:r>
            <a:r>
              <a:rPr lang="en-US" sz="1600" dirty="0" smtClean="0"/>
              <a:t>the mobile </a:t>
            </a:r>
            <a:r>
              <a:rPr lang="en-US" sz="1600" dirty="0"/>
              <a:t>service shall either </a:t>
            </a:r>
            <a:r>
              <a:rPr lang="en-US" sz="1600" dirty="0">
                <a:solidFill>
                  <a:srgbClr val="FF0000"/>
                </a:solidFill>
              </a:rPr>
              <a:t>employ transmitter power control to provide, on average, a </a:t>
            </a:r>
            <a:r>
              <a:rPr lang="en-US" sz="1600" dirty="0" smtClean="0">
                <a:solidFill>
                  <a:srgbClr val="FF0000"/>
                </a:solidFill>
              </a:rPr>
              <a:t>mitigation factor </a:t>
            </a:r>
            <a:r>
              <a:rPr lang="en-US" sz="1600" dirty="0">
                <a:solidFill>
                  <a:srgbClr val="FF0000"/>
                </a:solidFill>
              </a:rPr>
              <a:t>of at least 3 dB on the maximum average output power of the systems, or, if </a:t>
            </a:r>
            <a:r>
              <a:rPr lang="en-US" sz="1600" dirty="0" smtClean="0">
                <a:solidFill>
                  <a:srgbClr val="FF0000"/>
                </a:solidFill>
              </a:rPr>
              <a:t>transmitter power </a:t>
            </a:r>
            <a:r>
              <a:rPr lang="en-US" sz="1600" dirty="0">
                <a:solidFill>
                  <a:srgbClr val="FF0000"/>
                </a:solidFill>
              </a:rPr>
              <a:t>control is not in use, then the maximum mean </a:t>
            </a:r>
            <a:r>
              <a:rPr lang="en-US" sz="1600" dirty="0" err="1">
                <a:solidFill>
                  <a:srgbClr val="FF0000"/>
                </a:solidFill>
              </a:rPr>
              <a:t>e.i.r.p</a:t>
            </a:r>
            <a:r>
              <a:rPr lang="en-US" sz="1600" dirty="0">
                <a:solidFill>
                  <a:srgbClr val="FF0000"/>
                </a:solidFill>
              </a:rPr>
              <a:t>. shall be reduced by 3 dB</a:t>
            </a:r>
            <a:r>
              <a:rPr lang="en-US" sz="1600" dirty="0" smtClean="0"/>
              <a:t>;</a:t>
            </a:r>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30</a:t>
            </a:fld>
            <a:endParaRPr lang="en-GB" dirty="0"/>
          </a:p>
        </p:txBody>
      </p:sp>
      <p:sp>
        <p:nvSpPr>
          <p:cNvPr id="8" name="Date Placeholder 3">
            <a:extLst>
              <a:ext uri="{FF2B5EF4-FFF2-40B4-BE49-F238E27FC236}">
                <a16:creationId xmlns="" xmlns:a16="http://schemas.microsoft.com/office/drawing/2014/main" id="{B322FEBA-011B-49F1-99D6-C984930F1E34}"/>
              </a:ext>
            </a:extLst>
          </p:cNvPr>
          <p:cNvSpPr>
            <a:spLocks noGrp="1"/>
          </p:cNvSpPr>
          <p:nvPr>
            <p:ph type="dt" idx="15"/>
          </p:nvPr>
        </p:nvSpPr>
        <p:spPr>
          <a:xfrm>
            <a:off x="696912" y="333375"/>
            <a:ext cx="2303451" cy="273050"/>
          </a:xfrm>
        </p:spPr>
        <p:txBody>
          <a:bodyPr/>
          <a:lstStyle/>
          <a:p>
            <a:r>
              <a:rPr lang="en-US" dirty="0" smtClean="0"/>
              <a:t>December </a:t>
            </a:r>
            <a:r>
              <a:rPr lang="en-US" dirty="0"/>
              <a:t>2019</a:t>
            </a:r>
            <a:endParaRPr lang="en-GB" dirty="0"/>
          </a:p>
        </p:txBody>
      </p:sp>
      <p:sp>
        <p:nvSpPr>
          <p:cNvPr id="9" name="Footer Placeholder 4">
            <a:extLst>
              <a:ext uri="{FF2B5EF4-FFF2-40B4-BE49-F238E27FC236}">
                <a16:creationId xmlns="" xmlns:a16="http://schemas.microsoft.com/office/drawing/2014/main" id="{CF99F54C-F8E7-48DB-A1DB-644579F6D49A}"/>
              </a:ext>
            </a:extLst>
          </p:cNvPr>
          <p:cNvSpPr>
            <a:spLocks noGrp="1"/>
          </p:cNvSpPr>
          <p:nvPr>
            <p:ph type="ftr" idx="14"/>
          </p:nvPr>
        </p:nvSpPr>
        <p:spPr>
          <a:xfrm>
            <a:off x="5500694" y="6475413"/>
            <a:ext cx="3041644" cy="180975"/>
          </a:xfrm>
        </p:spPr>
        <p:txBody>
          <a:bodyPr/>
          <a:lstStyle/>
          <a:p>
            <a:r>
              <a:rPr lang="en-US" dirty="0"/>
              <a:t>Edward Au (Huawei)</a:t>
            </a:r>
            <a:endParaRPr lang="en-GB" dirty="0"/>
          </a:p>
        </p:txBody>
      </p:sp>
    </p:spTree>
    <p:extLst>
      <p:ext uri="{BB962C8B-B14F-4D97-AF65-F5344CB8AC3E}">
        <p14:creationId xmlns:p14="http://schemas.microsoft.com/office/powerpoint/2010/main" val="3150360047"/>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3600" dirty="0" smtClean="0">
                <a:latin typeface="Times New Roman" charset="0"/>
              </a:rPr>
              <a:t>Item 1.16 (10)</a:t>
            </a:r>
            <a:endParaRPr lang="en-US" sz="3600" dirty="0">
              <a:latin typeface="Times New Roman" charset="0"/>
            </a:endParaRPr>
          </a:p>
        </p:txBody>
      </p:sp>
      <p:sp>
        <p:nvSpPr>
          <p:cNvPr id="5123" name="Content Placeholder 2"/>
          <p:cNvSpPr>
            <a:spLocks noGrp="1"/>
          </p:cNvSpPr>
          <p:nvPr>
            <p:ph idx="1"/>
          </p:nvPr>
        </p:nvSpPr>
        <p:spPr>
          <a:xfrm>
            <a:off x="660816" y="1752599"/>
            <a:ext cx="7949784" cy="4722813"/>
          </a:xfrm>
        </p:spPr>
        <p:txBody>
          <a:bodyPr/>
          <a:lstStyle/>
          <a:p>
            <a:pPr marL="1257300" lvl="2" indent="-342900" algn="just">
              <a:buFont typeface="+mj-lt"/>
              <a:buAutoNum type="arabicPeriod" startAt="9"/>
            </a:pPr>
            <a:r>
              <a:rPr lang="en-US" sz="1600" dirty="0" smtClean="0"/>
              <a:t>that, </a:t>
            </a:r>
            <a:r>
              <a:rPr lang="en-US" sz="1600" dirty="0"/>
              <a:t>in the frequency bands </a:t>
            </a:r>
            <a:r>
              <a:rPr lang="en-US" sz="1600" dirty="0" smtClean="0"/>
              <a:t>5250-5350 </a:t>
            </a:r>
            <a:r>
              <a:rPr lang="en-US" sz="1600" dirty="0"/>
              <a:t>MHz and </a:t>
            </a:r>
            <a:r>
              <a:rPr lang="en-US" sz="1600" dirty="0" smtClean="0"/>
              <a:t>5470-5725 </a:t>
            </a:r>
            <a:r>
              <a:rPr lang="en-US" sz="1600" dirty="0"/>
              <a:t>MHz, the </a:t>
            </a:r>
            <a:r>
              <a:rPr lang="en-US" sz="1600" dirty="0" smtClean="0"/>
              <a:t>mitigation measures </a:t>
            </a:r>
            <a:r>
              <a:rPr lang="en-US" sz="1600" dirty="0"/>
              <a:t>for systems in the mobile service found in Annex 1 to Recommendation ITU-R </a:t>
            </a:r>
            <a:r>
              <a:rPr lang="en-US" sz="1600" dirty="0" smtClean="0"/>
              <a:t>M.1652-1 as </a:t>
            </a:r>
            <a:r>
              <a:rPr lang="en-US" sz="1600" dirty="0"/>
              <a:t>well as the characteristics and interference criteria for systems in the radiolocation service </a:t>
            </a:r>
            <a:r>
              <a:rPr lang="en-US" sz="1600" dirty="0" smtClean="0"/>
              <a:t>stated in </a:t>
            </a:r>
            <a:r>
              <a:rPr lang="en-US" sz="1600" dirty="0"/>
              <a:t>Annex 5 to Recommendation ITU-R M.1652-1 shall be used by systems in the mobile service </a:t>
            </a:r>
            <a:r>
              <a:rPr lang="en-US" sz="1600" dirty="0" smtClean="0"/>
              <a:t>to ensure </a:t>
            </a:r>
            <a:r>
              <a:rPr lang="en-US" sz="1600" dirty="0"/>
              <a:t>compatible operation with </a:t>
            </a:r>
            <a:r>
              <a:rPr lang="en-US" sz="1600" dirty="0" err="1"/>
              <a:t>radiodetermination</a:t>
            </a:r>
            <a:r>
              <a:rPr lang="en-US" sz="1600" dirty="0"/>
              <a:t> </a:t>
            </a:r>
            <a:r>
              <a:rPr lang="en-US" sz="1600" dirty="0" smtClean="0"/>
              <a:t>systems</a:t>
            </a:r>
          </a:p>
          <a:p>
            <a:pPr lvl="1" algn="just">
              <a:buFont typeface="Arial" panose="020B0604020202020204" pitchFamily="34" charset="0"/>
              <a:buChar char="•"/>
            </a:pPr>
            <a:r>
              <a:rPr lang="en-US" sz="1600" dirty="0" smtClean="0"/>
              <a:t>invites administrations</a:t>
            </a:r>
            <a:endParaRPr lang="en-US" sz="1600" dirty="0"/>
          </a:p>
          <a:p>
            <a:pPr marL="1257300" lvl="2" indent="-342900" algn="just">
              <a:buFont typeface="+mj-lt"/>
              <a:buAutoNum type="arabicPeriod"/>
            </a:pPr>
            <a:r>
              <a:rPr lang="en-US" sz="1600" dirty="0" smtClean="0"/>
              <a:t>to </a:t>
            </a:r>
            <a:r>
              <a:rPr lang="en-US" sz="1600" dirty="0"/>
              <a:t>consider appropriate measures when allowing the operation of stations in the </a:t>
            </a:r>
            <a:r>
              <a:rPr lang="en-US" sz="1600" dirty="0" smtClean="0"/>
              <a:t>mobile service </a:t>
            </a:r>
            <a:r>
              <a:rPr lang="en-US" sz="1600" dirty="0"/>
              <a:t>using the </a:t>
            </a:r>
            <a:r>
              <a:rPr lang="en-US" sz="1600" dirty="0" err="1"/>
              <a:t>e.i.r.p</a:t>
            </a:r>
            <a:r>
              <a:rPr lang="en-US" sz="1600" dirty="0"/>
              <a:t>. elevation angle mask referred in resolves 5 above, to ensure the </a:t>
            </a:r>
            <a:r>
              <a:rPr lang="en-US" sz="1600" dirty="0" smtClean="0"/>
              <a:t>equipment is </a:t>
            </a:r>
            <a:r>
              <a:rPr lang="en-US" sz="1600" dirty="0"/>
              <a:t>operated in compliance with this mask</a:t>
            </a:r>
            <a:r>
              <a:rPr lang="en-US" sz="1600" dirty="0" smtClean="0"/>
              <a:t>;</a:t>
            </a:r>
          </a:p>
          <a:p>
            <a:pPr marL="1257300" lvl="2" indent="-342900" algn="just">
              <a:buFont typeface="+mj-lt"/>
              <a:buAutoNum type="arabicPeriod"/>
            </a:pPr>
            <a:r>
              <a:rPr lang="en-US" sz="1600" dirty="0" smtClean="0">
                <a:solidFill>
                  <a:srgbClr val="FF0000"/>
                </a:solidFill>
              </a:rPr>
              <a:t>to </a:t>
            </a:r>
            <a:r>
              <a:rPr lang="en-US" sz="1600" dirty="0">
                <a:solidFill>
                  <a:srgbClr val="FF0000"/>
                </a:solidFill>
              </a:rPr>
              <a:t>take appropriate measures, such as those examples in recognizing k), to control </a:t>
            </a:r>
            <a:r>
              <a:rPr lang="en-US" sz="1600" dirty="0" smtClean="0">
                <a:solidFill>
                  <a:srgbClr val="FF0000"/>
                </a:solidFill>
              </a:rPr>
              <a:t>the number </a:t>
            </a:r>
            <a:r>
              <a:rPr lang="en-US" sz="1600" dirty="0">
                <a:solidFill>
                  <a:srgbClr val="FF0000"/>
                </a:solidFill>
              </a:rPr>
              <a:t>of outdoor stations in the frequency band </a:t>
            </a:r>
            <a:r>
              <a:rPr lang="en-US" sz="1600" dirty="0" smtClean="0">
                <a:solidFill>
                  <a:srgbClr val="FF0000"/>
                </a:solidFill>
              </a:rPr>
              <a:t>5150-5250 </a:t>
            </a:r>
            <a:r>
              <a:rPr lang="en-US" sz="1600" dirty="0">
                <a:solidFill>
                  <a:srgbClr val="FF0000"/>
                </a:solidFill>
              </a:rPr>
              <a:t>MHz, if implementing resolves </a:t>
            </a:r>
            <a:r>
              <a:rPr lang="en-US" sz="1600" dirty="0" smtClean="0">
                <a:solidFill>
                  <a:srgbClr val="FF0000"/>
                </a:solidFill>
              </a:rPr>
              <a:t>3 above</a:t>
            </a:r>
            <a:r>
              <a:rPr lang="en-US" sz="1600" dirty="0">
                <a:solidFill>
                  <a:srgbClr val="FF0000"/>
                </a:solidFill>
              </a:rPr>
              <a:t>, in order to ensure the protection of incumbent </a:t>
            </a:r>
            <a:r>
              <a:rPr lang="en-US" sz="1600" dirty="0" smtClean="0">
                <a:solidFill>
                  <a:srgbClr val="FF0000"/>
                </a:solidFill>
              </a:rPr>
              <a:t>services</a:t>
            </a:r>
            <a:endParaRPr lang="en-US" sz="1600" dirty="0">
              <a:solidFill>
                <a:srgbClr val="FF0000"/>
              </a:solidFill>
            </a:endParaRPr>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31</a:t>
            </a:fld>
            <a:endParaRPr lang="en-GB" dirty="0"/>
          </a:p>
        </p:txBody>
      </p:sp>
      <p:sp>
        <p:nvSpPr>
          <p:cNvPr id="8" name="Date Placeholder 3">
            <a:extLst>
              <a:ext uri="{FF2B5EF4-FFF2-40B4-BE49-F238E27FC236}">
                <a16:creationId xmlns="" xmlns:a16="http://schemas.microsoft.com/office/drawing/2014/main" id="{B322FEBA-011B-49F1-99D6-C984930F1E34}"/>
              </a:ext>
            </a:extLst>
          </p:cNvPr>
          <p:cNvSpPr>
            <a:spLocks noGrp="1"/>
          </p:cNvSpPr>
          <p:nvPr>
            <p:ph type="dt" idx="15"/>
          </p:nvPr>
        </p:nvSpPr>
        <p:spPr>
          <a:xfrm>
            <a:off x="696912" y="333375"/>
            <a:ext cx="2303451" cy="273050"/>
          </a:xfrm>
        </p:spPr>
        <p:txBody>
          <a:bodyPr/>
          <a:lstStyle/>
          <a:p>
            <a:r>
              <a:rPr lang="en-US" dirty="0" smtClean="0"/>
              <a:t>December </a:t>
            </a:r>
            <a:r>
              <a:rPr lang="en-US" dirty="0"/>
              <a:t>2019</a:t>
            </a:r>
            <a:endParaRPr lang="en-GB" dirty="0"/>
          </a:p>
        </p:txBody>
      </p:sp>
      <p:sp>
        <p:nvSpPr>
          <p:cNvPr id="9" name="Footer Placeholder 4">
            <a:extLst>
              <a:ext uri="{FF2B5EF4-FFF2-40B4-BE49-F238E27FC236}">
                <a16:creationId xmlns="" xmlns:a16="http://schemas.microsoft.com/office/drawing/2014/main" id="{CF99F54C-F8E7-48DB-A1DB-644579F6D49A}"/>
              </a:ext>
            </a:extLst>
          </p:cNvPr>
          <p:cNvSpPr>
            <a:spLocks noGrp="1"/>
          </p:cNvSpPr>
          <p:nvPr>
            <p:ph type="ftr" idx="14"/>
          </p:nvPr>
        </p:nvSpPr>
        <p:spPr>
          <a:xfrm>
            <a:off x="5500694" y="6475413"/>
            <a:ext cx="3041644" cy="180975"/>
          </a:xfrm>
        </p:spPr>
        <p:txBody>
          <a:bodyPr/>
          <a:lstStyle/>
          <a:p>
            <a:r>
              <a:rPr lang="en-US" dirty="0"/>
              <a:t>Edward Au (Huawei)</a:t>
            </a:r>
            <a:endParaRPr lang="en-GB" dirty="0"/>
          </a:p>
        </p:txBody>
      </p:sp>
    </p:spTree>
    <p:extLst>
      <p:ext uri="{BB962C8B-B14F-4D97-AF65-F5344CB8AC3E}">
        <p14:creationId xmlns:p14="http://schemas.microsoft.com/office/powerpoint/2010/main" val="2520959275"/>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3600" dirty="0" smtClean="0">
                <a:latin typeface="Times New Roman" charset="0"/>
              </a:rPr>
              <a:t>Item 1.16 (11)</a:t>
            </a:r>
            <a:endParaRPr lang="en-US" sz="3600" dirty="0">
              <a:latin typeface="Times New Roman" charset="0"/>
            </a:endParaRPr>
          </a:p>
        </p:txBody>
      </p:sp>
      <p:sp>
        <p:nvSpPr>
          <p:cNvPr id="5123" name="Content Placeholder 2"/>
          <p:cNvSpPr>
            <a:spLocks noGrp="1"/>
          </p:cNvSpPr>
          <p:nvPr>
            <p:ph idx="1"/>
          </p:nvPr>
        </p:nvSpPr>
        <p:spPr>
          <a:xfrm>
            <a:off x="660816" y="1752599"/>
            <a:ext cx="7949784" cy="4722813"/>
          </a:xfrm>
        </p:spPr>
        <p:txBody>
          <a:bodyPr/>
          <a:lstStyle/>
          <a:p>
            <a:pPr lvl="1" algn="just">
              <a:buFont typeface="Arial" panose="020B0604020202020204" pitchFamily="34" charset="0"/>
              <a:buChar char="•"/>
            </a:pPr>
            <a:r>
              <a:rPr lang="en-US" sz="1600" dirty="0" smtClean="0"/>
              <a:t>invites ITU-R</a:t>
            </a:r>
            <a:endParaRPr lang="en-US" sz="1600" dirty="0"/>
          </a:p>
          <a:p>
            <a:pPr marL="1257300" lvl="2" indent="-342900" algn="just">
              <a:buFont typeface="+mj-lt"/>
              <a:buAutoNum type="arabicPeriod"/>
            </a:pPr>
            <a:r>
              <a:rPr lang="en-US" sz="1600" dirty="0"/>
              <a:t>to consider appropriate </a:t>
            </a:r>
            <a:r>
              <a:rPr lang="en-US" sz="1600" dirty="0" smtClean="0"/>
              <a:t>measures to </a:t>
            </a:r>
            <a:r>
              <a:rPr lang="en-US" sz="1600" dirty="0"/>
              <a:t>continue studies on mitigation techniques to provide protection of EESS </a:t>
            </a:r>
            <a:r>
              <a:rPr lang="en-US" sz="1600" dirty="0" smtClean="0"/>
              <a:t>from stations </a:t>
            </a:r>
            <a:r>
              <a:rPr lang="en-US" sz="1600" dirty="0"/>
              <a:t>in the mobile service</a:t>
            </a:r>
            <a:r>
              <a:rPr lang="en-US" sz="1600" dirty="0" smtClean="0"/>
              <a:t>;</a:t>
            </a:r>
          </a:p>
          <a:p>
            <a:pPr marL="1257300" lvl="2" indent="-342900" algn="just">
              <a:buFont typeface="+mj-lt"/>
              <a:buAutoNum type="arabicPeriod"/>
            </a:pPr>
            <a:r>
              <a:rPr lang="en-US" sz="1600" dirty="0"/>
              <a:t>to continue studies on suitable test methods and procedures for the implementation </a:t>
            </a:r>
            <a:r>
              <a:rPr lang="en-US" sz="1600" dirty="0" smtClean="0"/>
              <a:t>of dynamic </a:t>
            </a:r>
            <a:r>
              <a:rPr lang="en-US" sz="1600" dirty="0"/>
              <a:t>frequency selection, taking into account practical experience</a:t>
            </a:r>
            <a:r>
              <a:rPr lang="en-US" sz="1600" dirty="0" smtClean="0"/>
              <a:t>.</a:t>
            </a:r>
          </a:p>
          <a:p>
            <a:pPr lvl="1" algn="just">
              <a:buFont typeface="Arial" panose="020B0604020202020204" pitchFamily="34" charset="0"/>
              <a:buChar char="•"/>
            </a:pPr>
            <a:r>
              <a:rPr lang="en-US" sz="1600" dirty="0"/>
              <a:t>Author’s remarks on </a:t>
            </a:r>
            <a:r>
              <a:rPr lang="en-US" sz="1600" dirty="0" smtClean="0"/>
              <a:t>“recognizing k)”</a:t>
            </a:r>
            <a:endParaRPr lang="en-US" sz="1600" dirty="0"/>
          </a:p>
          <a:p>
            <a:pPr lvl="2" algn="just">
              <a:buFont typeface="Arial" panose="020B0604020202020204" pitchFamily="34" charset="0"/>
              <a:buChar char="•"/>
            </a:pPr>
            <a:r>
              <a:rPr lang="en-US" sz="1600" dirty="0" smtClean="0"/>
              <a:t>recognizes that </a:t>
            </a:r>
            <a:r>
              <a:rPr lang="en-US" sz="1600" dirty="0"/>
              <a:t>measures to control the number of outdoor WAS/RLAN, in the frequency </a:t>
            </a:r>
            <a:r>
              <a:rPr lang="en-US" sz="1600" dirty="0" smtClean="0"/>
              <a:t>band 5150-5250 </a:t>
            </a:r>
            <a:r>
              <a:rPr lang="en-US" sz="1600" dirty="0"/>
              <a:t>MHz, can include: </a:t>
            </a:r>
            <a:r>
              <a:rPr lang="en-US" sz="1600" dirty="0">
                <a:solidFill>
                  <a:srgbClr val="FF0000"/>
                </a:solidFill>
              </a:rPr>
              <a:t>authorization approach, registration procedures, </a:t>
            </a:r>
            <a:r>
              <a:rPr lang="en-US" sz="1600" dirty="0" smtClean="0">
                <a:solidFill>
                  <a:srgbClr val="FF0000"/>
                </a:solidFill>
              </a:rPr>
              <a:t>domestic notification</a:t>
            </a:r>
            <a:r>
              <a:rPr lang="en-US" sz="1600" dirty="0">
                <a:solidFill>
                  <a:srgbClr val="FF0000"/>
                </a:solidFill>
              </a:rPr>
              <a:t>, limited application, limitation to fixed WAS/RLAN access points, etc.,</a:t>
            </a:r>
          </a:p>
          <a:p>
            <a:pPr marL="1257300" lvl="2" indent="-342900" algn="just">
              <a:buFont typeface="+mj-lt"/>
              <a:buAutoNum type="arabicPeriod"/>
            </a:pPr>
            <a:endParaRPr lang="en-US" sz="1600"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32</a:t>
            </a:fld>
            <a:endParaRPr lang="en-GB" dirty="0"/>
          </a:p>
        </p:txBody>
      </p:sp>
      <p:sp>
        <p:nvSpPr>
          <p:cNvPr id="8" name="Date Placeholder 3">
            <a:extLst>
              <a:ext uri="{FF2B5EF4-FFF2-40B4-BE49-F238E27FC236}">
                <a16:creationId xmlns="" xmlns:a16="http://schemas.microsoft.com/office/drawing/2014/main" id="{B322FEBA-011B-49F1-99D6-C984930F1E34}"/>
              </a:ext>
            </a:extLst>
          </p:cNvPr>
          <p:cNvSpPr>
            <a:spLocks noGrp="1"/>
          </p:cNvSpPr>
          <p:nvPr>
            <p:ph type="dt" idx="15"/>
          </p:nvPr>
        </p:nvSpPr>
        <p:spPr>
          <a:xfrm>
            <a:off x="696912" y="333375"/>
            <a:ext cx="2303451" cy="273050"/>
          </a:xfrm>
        </p:spPr>
        <p:txBody>
          <a:bodyPr/>
          <a:lstStyle/>
          <a:p>
            <a:r>
              <a:rPr lang="en-US" dirty="0" smtClean="0"/>
              <a:t>December </a:t>
            </a:r>
            <a:r>
              <a:rPr lang="en-US" dirty="0"/>
              <a:t>2019</a:t>
            </a:r>
            <a:endParaRPr lang="en-GB" dirty="0"/>
          </a:p>
        </p:txBody>
      </p:sp>
      <p:sp>
        <p:nvSpPr>
          <p:cNvPr id="9" name="Footer Placeholder 4">
            <a:extLst>
              <a:ext uri="{FF2B5EF4-FFF2-40B4-BE49-F238E27FC236}">
                <a16:creationId xmlns="" xmlns:a16="http://schemas.microsoft.com/office/drawing/2014/main" id="{CF99F54C-F8E7-48DB-A1DB-644579F6D49A}"/>
              </a:ext>
            </a:extLst>
          </p:cNvPr>
          <p:cNvSpPr>
            <a:spLocks noGrp="1"/>
          </p:cNvSpPr>
          <p:nvPr>
            <p:ph type="ftr" idx="14"/>
          </p:nvPr>
        </p:nvSpPr>
        <p:spPr>
          <a:xfrm>
            <a:off x="5500694" y="6475413"/>
            <a:ext cx="3041644" cy="180975"/>
          </a:xfrm>
        </p:spPr>
        <p:txBody>
          <a:bodyPr/>
          <a:lstStyle/>
          <a:p>
            <a:r>
              <a:rPr lang="en-US" dirty="0"/>
              <a:t>Edward Au (Huawei)</a:t>
            </a:r>
            <a:endParaRPr lang="en-GB" dirty="0"/>
          </a:p>
        </p:txBody>
      </p:sp>
    </p:spTree>
    <p:extLst>
      <p:ext uri="{BB962C8B-B14F-4D97-AF65-F5344CB8AC3E}">
        <p14:creationId xmlns:p14="http://schemas.microsoft.com/office/powerpoint/2010/main" val="3721008888"/>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3600" dirty="0" smtClean="0">
                <a:latin typeface="Times New Roman" charset="0"/>
              </a:rPr>
              <a:t>Item 1.16 (12)</a:t>
            </a:r>
            <a:endParaRPr lang="en-US" sz="3600" dirty="0">
              <a:latin typeface="Times New Roman" charset="0"/>
            </a:endParaRPr>
          </a:p>
        </p:txBody>
      </p:sp>
      <p:sp>
        <p:nvSpPr>
          <p:cNvPr id="5123" name="Content Placeholder 2"/>
          <p:cNvSpPr>
            <a:spLocks noGrp="1"/>
          </p:cNvSpPr>
          <p:nvPr>
            <p:ph idx="1"/>
          </p:nvPr>
        </p:nvSpPr>
        <p:spPr>
          <a:xfrm>
            <a:off x="660816" y="1752600"/>
            <a:ext cx="7949784" cy="533400"/>
          </a:xfrm>
        </p:spPr>
        <p:txBody>
          <a:bodyPr/>
          <a:lstStyle/>
          <a:p>
            <a:pPr algn="just">
              <a:buFont typeface="Arial" panose="020B0604020202020204" pitchFamily="34" charset="0"/>
              <a:buChar char="•"/>
            </a:pPr>
            <a:r>
              <a:rPr lang="en-GB" dirty="0" smtClean="0">
                <a:ea typeface="BatangChe" panose="02030609000101010101" pitchFamily="49" charset="-127"/>
              </a:rPr>
              <a:t>WRC’s Article 5 Frequency Allocation [1, pp. 37]:</a:t>
            </a:r>
          </a:p>
          <a:p>
            <a:pPr lvl="1" algn="just">
              <a:buFont typeface="Arial" panose="020B0604020202020204" pitchFamily="34" charset="0"/>
              <a:buChar char="•"/>
            </a:pPr>
            <a:endParaRPr lang="en-US" sz="1600"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33</a:t>
            </a:fld>
            <a:endParaRPr lang="en-GB" dirty="0"/>
          </a:p>
        </p:txBody>
      </p:sp>
      <p:sp>
        <p:nvSpPr>
          <p:cNvPr id="8" name="Date Placeholder 3">
            <a:extLst>
              <a:ext uri="{FF2B5EF4-FFF2-40B4-BE49-F238E27FC236}">
                <a16:creationId xmlns="" xmlns:a16="http://schemas.microsoft.com/office/drawing/2014/main" id="{B322FEBA-011B-49F1-99D6-C984930F1E34}"/>
              </a:ext>
            </a:extLst>
          </p:cNvPr>
          <p:cNvSpPr>
            <a:spLocks noGrp="1"/>
          </p:cNvSpPr>
          <p:nvPr>
            <p:ph type="dt" idx="15"/>
          </p:nvPr>
        </p:nvSpPr>
        <p:spPr>
          <a:xfrm>
            <a:off x="696912" y="333375"/>
            <a:ext cx="2303451" cy="273050"/>
          </a:xfrm>
        </p:spPr>
        <p:txBody>
          <a:bodyPr/>
          <a:lstStyle/>
          <a:p>
            <a:r>
              <a:rPr lang="en-US" dirty="0" smtClean="0"/>
              <a:t>December </a:t>
            </a:r>
            <a:r>
              <a:rPr lang="en-US" dirty="0"/>
              <a:t>2019</a:t>
            </a:r>
            <a:endParaRPr lang="en-GB" dirty="0"/>
          </a:p>
        </p:txBody>
      </p:sp>
      <p:sp>
        <p:nvSpPr>
          <p:cNvPr id="9" name="Footer Placeholder 4">
            <a:extLst>
              <a:ext uri="{FF2B5EF4-FFF2-40B4-BE49-F238E27FC236}">
                <a16:creationId xmlns="" xmlns:a16="http://schemas.microsoft.com/office/drawing/2014/main" id="{CF99F54C-F8E7-48DB-A1DB-644579F6D49A}"/>
              </a:ext>
            </a:extLst>
          </p:cNvPr>
          <p:cNvSpPr>
            <a:spLocks noGrp="1"/>
          </p:cNvSpPr>
          <p:nvPr>
            <p:ph type="ftr" idx="14"/>
          </p:nvPr>
        </p:nvSpPr>
        <p:spPr>
          <a:xfrm>
            <a:off x="5500694" y="6475413"/>
            <a:ext cx="3041644" cy="180975"/>
          </a:xfrm>
        </p:spPr>
        <p:txBody>
          <a:bodyPr/>
          <a:lstStyle/>
          <a:p>
            <a:r>
              <a:rPr lang="en-US" dirty="0"/>
              <a:t>Edward Au (Huawei)</a:t>
            </a:r>
            <a:endParaRPr lang="en-GB" dirty="0"/>
          </a:p>
        </p:txBody>
      </p:sp>
      <p:pic>
        <p:nvPicPr>
          <p:cNvPr id="3" name="Picture 2"/>
          <p:cNvPicPr>
            <a:picLocks noChangeAspect="1"/>
          </p:cNvPicPr>
          <p:nvPr/>
        </p:nvPicPr>
        <p:blipFill>
          <a:blip r:embed="rId2"/>
          <a:stretch>
            <a:fillRect/>
          </a:stretch>
        </p:blipFill>
        <p:spPr>
          <a:xfrm>
            <a:off x="1066799" y="2365375"/>
            <a:ext cx="7411877" cy="1139825"/>
          </a:xfrm>
          <a:prstGeom prst="rect">
            <a:avLst/>
          </a:prstGeom>
        </p:spPr>
      </p:pic>
      <p:pic>
        <p:nvPicPr>
          <p:cNvPr id="5" name="Picture 4"/>
          <p:cNvPicPr>
            <a:picLocks noChangeAspect="1"/>
          </p:cNvPicPr>
          <p:nvPr/>
        </p:nvPicPr>
        <p:blipFill>
          <a:blip r:embed="rId3"/>
          <a:stretch>
            <a:fillRect/>
          </a:stretch>
        </p:blipFill>
        <p:spPr>
          <a:xfrm>
            <a:off x="1172110" y="3464635"/>
            <a:ext cx="7271899" cy="1300162"/>
          </a:xfrm>
          <a:prstGeom prst="rect">
            <a:avLst/>
          </a:prstGeom>
        </p:spPr>
      </p:pic>
    </p:spTree>
    <p:extLst>
      <p:ext uri="{BB962C8B-B14F-4D97-AF65-F5344CB8AC3E}">
        <p14:creationId xmlns:p14="http://schemas.microsoft.com/office/powerpoint/2010/main" val="845037913"/>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3600" dirty="0" smtClean="0">
                <a:latin typeface="Times New Roman" charset="0"/>
              </a:rPr>
              <a:t>Item 9.1 issue 9.1.5 (1)</a:t>
            </a:r>
            <a:endParaRPr lang="en-US" sz="3600" dirty="0">
              <a:latin typeface="Times New Roman" charset="0"/>
            </a:endParaRPr>
          </a:p>
        </p:txBody>
      </p:sp>
      <p:sp>
        <p:nvSpPr>
          <p:cNvPr id="5123" name="Content Placeholder 2"/>
          <p:cNvSpPr>
            <a:spLocks noGrp="1"/>
          </p:cNvSpPr>
          <p:nvPr>
            <p:ph idx="1"/>
          </p:nvPr>
        </p:nvSpPr>
        <p:spPr>
          <a:xfrm>
            <a:off x="660816" y="1752600"/>
            <a:ext cx="7644983" cy="4042682"/>
          </a:xfrm>
        </p:spPr>
        <p:txBody>
          <a:bodyPr/>
          <a:lstStyle/>
          <a:p>
            <a:pPr algn="just">
              <a:buFont typeface="Arial" panose="020B0604020202020204" pitchFamily="34" charset="0"/>
              <a:buChar char="•"/>
            </a:pPr>
            <a:r>
              <a:rPr lang="en-US" dirty="0">
                <a:cs typeface="Times" panose="02020603050405020304" pitchFamily="18" charset="0"/>
              </a:rPr>
              <a:t>Resolution 764 (</a:t>
            </a:r>
            <a:r>
              <a:rPr lang="en-US" dirty="0" smtClean="0">
                <a:cs typeface="Times" panose="02020603050405020304" pitchFamily="18" charset="0"/>
              </a:rPr>
              <a:t>WRC-15</a:t>
            </a:r>
            <a:r>
              <a:rPr lang="en-US" dirty="0">
                <a:cs typeface="Times" panose="02020603050405020304" pitchFamily="18" charset="0"/>
              </a:rPr>
              <a:t>) - Consideration of the technical and regulatory impacts of referencing Recommendations ITU-R M.1638-1 and ITU-R M.1849-1 in Nos. 5.447F and 5.450A of the Radio Regulations.</a:t>
            </a:r>
          </a:p>
          <a:p>
            <a:pPr algn="just">
              <a:buFont typeface="Arial" panose="020B0604020202020204" pitchFamily="34" charset="0"/>
              <a:buChar char="•"/>
            </a:pP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34</a:t>
            </a:fld>
            <a:endParaRPr lang="en-GB" dirty="0"/>
          </a:p>
        </p:txBody>
      </p:sp>
      <p:sp>
        <p:nvSpPr>
          <p:cNvPr id="8" name="Date Placeholder 3">
            <a:extLst>
              <a:ext uri="{FF2B5EF4-FFF2-40B4-BE49-F238E27FC236}">
                <a16:creationId xmlns="" xmlns:a16="http://schemas.microsoft.com/office/drawing/2014/main" id="{B322FEBA-011B-49F1-99D6-C984930F1E34}"/>
              </a:ext>
            </a:extLst>
          </p:cNvPr>
          <p:cNvSpPr>
            <a:spLocks noGrp="1"/>
          </p:cNvSpPr>
          <p:nvPr>
            <p:ph type="dt" idx="15"/>
          </p:nvPr>
        </p:nvSpPr>
        <p:spPr>
          <a:xfrm>
            <a:off x="696912" y="333375"/>
            <a:ext cx="2303451" cy="273050"/>
          </a:xfrm>
        </p:spPr>
        <p:txBody>
          <a:bodyPr/>
          <a:lstStyle/>
          <a:p>
            <a:r>
              <a:rPr lang="en-US" dirty="0" smtClean="0"/>
              <a:t>December </a:t>
            </a:r>
            <a:r>
              <a:rPr lang="en-US" dirty="0"/>
              <a:t>2019</a:t>
            </a:r>
            <a:endParaRPr lang="en-GB" dirty="0"/>
          </a:p>
        </p:txBody>
      </p:sp>
      <p:sp>
        <p:nvSpPr>
          <p:cNvPr id="9" name="Footer Placeholder 4">
            <a:extLst>
              <a:ext uri="{FF2B5EF4-FFF2-40B4-BE49-F238E27FC236}">
                <a16:creationId xmlns="" xmlns:a16="http://schemas.microsoft.com/office/drawing/2014/main" id="{CF99F54C-F8E7-48DB-A1DB-644579F6D49A}"/>
              </a:ext>
            </a:extLst>
          </p:cNvPr>
          <p:cNvSpPr>
            <a:spLocks noGrp="1"/>
          </p:cNvSpPr>
          <p:nvPr>
            <p:ph type="ftr" idx="14"/>
          </p:nvPr>
        </p:nvSpPr>
        <p:spPr>
          <a:xfrm>
            <a:off x="5500694" y="6475413"/>
            <a:ext cx="3041644" cy="180975"/>
          </a:xfrm>
        </p:spPr>
        <p:txBody>
          <a:bodyPr/>
          <a:lstStyle/>
          <a:p>
            <a:r>
              <a:rPr lang="en-US" dirty="0"/>
              <a:t>Edward Au (Huawei)</a:t>
            </a:r>
            <a:endParaRPr lang="en-GB" dirty="0"/>
          </a:p>
        </p:txBody>
      </p:sp>
    </p:spTree>
    <p:extLst>
      <p:ext uri="{BB962C8B-B14F-4D97-AF65-F5344CB8AC3E}">
        <p14:creationId xmlns:p14="http://schemas.microsoft.com/office/powerpoint/2010/main" val="1543084625"/>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3600" dirty="0" smtClean="0">
                <a:latin typeface="Times New Roman" charset="0"/>
              </a:rPr>
              <a:t>Item 9.1 issue 9.1.5 (2)</a:t>
            </a:r>
            <a:endParaRPr lang="en-US" sz="3600" dirty="0">
              <a:latin typeface="Times New Roman" charset="0"/>
            </a:endParaRPr>
          </a:p>
        </p:txBody>
      </p:sp>
      <p:sp>
        <p:nvSpPr>
          <p:cNvPr id="5123" name="Content Placeholder 2"/>
          <p:cNvSpPr>
            <a:spLocks noGrp="1"/>
          </p:cNvSpPr>
          <p:nvPr>
            <p:ph idx="1"/>
          </p:nvPr>
        </p:nvSpPr>
        <p:spPr>
          <a:xfrm>
            <a:off x="660816" y="1752600"/>
            <a:ext cx="7949784" cy="4042682"/>
          </a:xfrm>
        </p:spPr>
        <p:txBody>
          <a:bodyPr/>
          <a:lstStyle/>
          <a:p>
            <a:pPr algn="just">
              <a:buFont typeface="Arial" panose="020B0604020202020204" pitchFamily="34" charset="0"/>
              <a:buChar char="•"/>
            </a:pPr>
            <a:r>
              <a:rPr lang="en-GB" dirty="0" smtClean="0">
                <a:ea typeface="BatangChe" panose="02030609000101010101" pitchFamily="49" charset="-127"/>
              </a:rPr>
              <a:t>From the CPM report [2]:</a:t>
            </a:r>
          </a:p>
          <a:p>
            <a:pPr lvl="1" algn="just">
              <a:buFont typeface="Arial" panose="020B0604020202020204" pitchFamily="34" charset="0"/>
              <a:buChar char="•"/>
            </a:pPr>
            <a:r>
              <a:rPr lang="en-US" sz="1600" b="0" dirty="0" smtClean="0"/>
              <a:t>Approach </a:t>
            </a:r>
            <a:r>
              <a:rPr lang="en-US" sz="1600" b="0" dirty="0"/>
              <a:t>A updates both footnotes by removing the references and replacing them with </a:t>
            </a:r>
            <a:r>
              <a:rPr lang="en-US" sz="1600" b="0" dirty="0" smtClean="0"/>
              <a:t>the sentence </a:t>
            </a:r>
            <a:r>
              <a:rPr lang="en-US" sz="1600" b="0" dirty="0"/>
              <a:t>“Resolution </a:t>
            </a:r>
            <a:r>
              <a:rPr lang="en-US" sz="1600" dirty="0"/>
              <a:t>229 (Rev.WRC-12) </a:t>
            </a:r>
            <a:r>
              <a:rPr lang="en-US" sz="1600" b="0" dirty="0"/>
              <a:t>applies</a:t>
            </a:r>
            <a:r>
              <a:rPr lang="en-US" sz="1600" b="0" dirty="0" smtClean="0"/>
              <a:t>”.</a:t>
            </a:r>
          </a:p>
          <a:p>
            <a:pPr lvl="1" algn="just">
              <a:buFont typeface="Arial" panose="020B0604020202020204" pitchFamily="34" charset="0"/>
              <a:buChar char="•"/>
            </a:pPr>
            <a:r>
              <a:rPr lang="en-US" sz="1600" b="0" dirty="0" smtClean="0"/>
              <a:t>Approach </a:t>
            </a:r>
            <a:r>
              <a:rPr lang="en-US" sz="1600" b="0" dirty="0"/>
              <a:t>B updates both footnotes by removing the references to the Recommendations </a:t>
            </a:r>
            <a:r>
              <a:rPr lang="en-US" sz="1600" b="0" dirty="0" smtClean="0"/>
              <a:t>and replacing </a:t>
            </a:r>
            <a:r>
              <a:rPr lang="en-US" sz="1600" b="0" dirty="0"/>
              <a:t>them with a reference to </a:t>
            </a:r>
            <a:r>
              <a:rPr lang="en-US" sz="1600" b="1" dirty="0"/>
              <a:t>RR No. 5.446A</a:t>
            </a:r>
            <a:r>
              <a:rPr lang="en-US" sz="1600" b="0" dirty="0"/>
              <a:t>.</a:t>
            </a:r>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35</a:t>
            </a:fld>
            <a:endParaRPr lang="en-GB" dirty="0"/>
          </a:p>
        </p:txBody>
      </p:sp>
      <p:sp>
        <p:nvSpPr>
          <p:cNvPr id="8" name="Date Placeholder 3">
            <a:extLst>
              <a:ext uri="{FF2B5EF4-FFF2-40B4-BE49-F238E27FC236}">
                <a16:creationId xmlns="" xmlns:a16="http://schemas.microsoft.com/office/drawing/2014/main" id="{B322FEBA-011B-49F1-99D6-C984930F1E34}"/>
              </a:ext>
            </a:extLst>
          </p:cNvPr>
          <p:cNvSpPr>
            <a:spLocks noGrp="1"/>
          </p:cNvSpPr>
          <p:nvPr>
            <p:ph type="dt" idx="15"/>
          </p:nvPr>
        </p:nvSpPr>
        <p:spPr>
          <a:xfrm>
            <a:off x="696912" y="333375"/>
            <a:ext cx="2303451" cy="273050"/>
          </a:xfrm>
        </p:spPr>
        <p:txBody>
          <a:bodyPr/>
          <a:lstStyle/>
          <a:p>
            <a:r>
              <a:rPr lang="en-US" dirty="0" smtClean="0"/>
              <a:t>December </a:t>
            </a:r>
            <a:r>
              <a:rPr lang="en-US" dirty="0"/>
              <a:t>2019</a:t>
            </a:r>
            <a:endParaRPr lang="en-GB" dirty="0"/>
          </a:p>
        </p:txBody>
      </p:sp>
      <p:sp>
        <p:nvSpPr>
          <p:cNvPr id="9" name="Footer Placeholder 4">
            <a:extLst>
              <a:ext uri="{FF2B5EF4-FFF2-40B4-BE49-F238E27FC236}">
                <a16:creationId xmlns="" xmlns:a16="http://schemas.microsoft.com/office/drawing/2014/main" id="{CF99F54C-F8E7-48DB-A1DB-644579F6D49A}"/>
              </a:ext>
            </a:extLst>
          </p:cNvPr>
          <p:cNvSpPr>
            <a:spLocks noGrp="1"/>
          </p:cNvSpPr>
          <p:nvPr>
            <p:ph type="ftr" idx="14"/>
          </p:nvPr>
        </p:nvSpPr>
        <p:spPr>
          <a:xfrm>
            <a:off x="5500694" y="6475413"/>
            <a:ext cx="3041644" cy="180975"/>
          </a:xfrm>
        </p:spPr>
        <p:txBody>
          <a:bodyPr/>
          <a:lstStyle/>
          <a:p>
            <a:r>
              <a:rPr lang="en-US" dirty="0"/>
              <a:t>Edward Au (Huawei)</a:t>
            </a:r>
            <a:endParaRPr lang="en-GB" dirty="0"/>
          </a:p>
        </p:txBody>
      </p:sp>
    </p:spTree>
    <p:extLst>
      <p:ext uri="{BB962C8B-B14F-4D97-AF65-F5344CB8AC3E}">
        <p14:creationId xmlns:p14="http://schemas.microsoft.com/office/powerpoint/2010/main" val="2132425080"/>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3600" dirty="0" smtClean="0">
                <a:latin typeface="Times New Roman" charset="0"/>
              </a:rPr>
              <a:t>Item 9.1 issue 9.1.5 (3)</a:t>
            </a:r>
            <a:endParaRPr lang="en-US" sz="3600" dirty="0">
              <a:latin typeface="Times New Roman" charset="0"/>
            </a:endParaRPr>
          </a:p>
        </p:txBody>
      </p:sp>
      <p:sp>
        <p:nvSpPr>
          <p:cNvPr id="5123" name="Content Placeholder 2"/>
          <p:cNvSpPr>
            <a:spLocks noGrp="1"/>
          </p:cNvSpPr>
          <p:nvPr>
            <p:ph idx="1"/>
          </p:nvPr>
        </p:nvSpPr>
        <p:spPr>
          <a:xfrm>
            <a:off x="660816" y="1752600"/>
            <a:ext cx="7949784" cy="4042682"/>
          </a:xfrm>
        </p:spPr>
        <p:txBody>
          <a:bodyPr/>
          <a:lstStyle/>
          <a:p>
            <a:pPr algn="just">
              <a:buFont typeface="Arial" panose="020B0604020202020204" pitchFamily="34" charset="0"/>
              <a:buChar char="•"/>
            </a:pPr>
            <a:r>
              <a:rPr lang="en-GB" dirty="0" smtClean="0">
                <a:ea typeface="BatangChe" panose="02030609000101010101" pitchFamily="49" charset="-127"/>
              </a:rPr>
              <a:t>IEEE 802’s position [3]:</a:t>
            </a:r>
          </a:p>
          <a:p>
            <a:pPr lvl="1" algn="just">
              <a:buFont typeface="Arial" panose="020B0604020202020204" pitchFamily="34" charset="0"/>
              <a:buChar char="•"/>
            </a:pPr>
            <a:r>
              <a:rPr lang="en-US" sz="1600" dirty="0" smtClean="0"/>
              <a:t>In </a:t>
            </a:r>
            <a:r>
              <a:rPr lang="en-US" sz="1600" dirty="0"/>
              <a:t>preparation for WRC-15 and WRC-19, ITU-R carried out a significant amount </a:t>
            </a:r>
            <a:r>
              <a:rPr lang="en-US" sz="1600" dirty="0" smtClean="0"/>
              <a:t>of work </a:t>
            </a:r>
            <a:r>
              <a:rPr lang="en-US" sz="1600" dirty="0"/>
              <a:t>to study coexistence between RLANs and new radar systems, such as bi-static and </a:t>
            </a:r>
            <a:r>
              <a:rPr lang="en-US" sz="1600" dirty="0" smtClean="0"/>
              <a:t>fast frequency-hopping </a:t>
            </a:r>
            <a:r>
              <a:rPr lang="en-US" sz="1600" dirty="0"/>
              <a:t>radars. </a:t>
            </a:r>
            <a:r>
              <a:rPr lang="en-US" sz="1600" dirty="0" smtClean="0"/>
              <a:t> These </a:t>
            </a:r>
            <a:r>
              <a:rPr lang="en-US" sz="1600" dirty="0"/>
              <a:t>studies confirm that the technical and regulatory impacts </a:t>
            </a:r>
            <a:r>
              <a:rPr lang="en-US" sz="1600" dirty="0" smtClean="0"/>
              <a:t>of requiring </a:t>
            </a:r>
            <a:r>
              <a:rPr lang="en-US" sz="1600" dirty="0"/>
              <a:t>the mobile service to protect new radars types would impose undue constraints </a:t>
            </a:r>
            <a:r>
              <a:rPr lang="en-US" sz="1600" dirty="0" smtClean="0"/>
              <a:t>on RLAN </a:t>
            </a:r>
            <a:r>
              <a:rPr lang="en-US" sz="1600" dirty="0"/>
              <a:t>operation in the 5250-5350 MHz and 5470-5725 MHz frequency ranges</a:t>
            </a:r>
            <a:r>
              <a:rPr lang="en-US" sz="1600" dirty="0" smtClean="0"/>
              <a:t>.  </a:t>
            </a:r>
            <a:r>
              <a:rPr lang="en-US" sz="1600" dirty="0"/>
              <a:t>The </a:t>
            </a:r>
            <a:r>
              <a:rPr lang="en-US" sz="1600" dirty="0" smtClean="0"/>
              <a:t>reference to </a:t>
            </a:r>
            <a:r>
              <a:rPr lang="en-US" sz="1600" dirty="0"/>
              <a:t>ITU-R M.1638-0 should not be updated to ITU-R M.1638-1 in footnotes RR Nos. </a:t>
            </a:r>
            <a:r>
              <a:rPr lang="en-US" sz="1600" dirty="0" smtClean="0"/>
              <a:t>5.447F and </a:t>
            </a:r>
            <a:r>
              <a:rPr lang="en-US" sz="1600" dirty="0"/>
              <a:t>5.450A</a:t>
            </a:r>
            <a:r>
              <a:rPr lang="en-US" sz="1600" dirty="0" smtClean="0"/>
              <a:t>.  </a:t>
            </a:r>
            <a:r>
              <a:rPr lang="en-US" sz="1600" dirty="0"/>
              <a:t>Given that both ITU-R M.1638-0 and M.1849-1 Recommendations </a:t>
            </a:r>
            <a:r>
              <a:rPr lang="en-US" sz="1600" dirty="0" smtClean="0"/>
              <a:t>require essentially </a:t>
            </a:r>
            <a:r>
              <a:rPr lang="en-US" sz="1600" dirty="0"/>
              <a:t>the same protection requirements, adding a new reference to ITU-R M.1849-1 </a:t>
            </a:r>
            <a:r>
              <a:rPr lang="en-US" sz="1600" dirty="0" smtClean="0"/>
              <a:t>is redundant </a:t>
            </a:r>
            <a:r>
              <a:rPr lang="en-US" sz="1600" dirty="0"/>
              <a:t>and unnecessary.</a:t>
            </a:r>
          </a:p>
          <a:p>
            <a:pPr lvl="1" algn="just">
              <a:buFont typeface="Arial" panose="020B0604020202020204" pitchFamily="34" charset="0"/>
              <a:buChar char="•"/>
            </a:pPr>
            <a:r>
              <a:rPr lang="en-US" sz="1600" dirty="0"/>
              <a:t>IEEE 802 recommends supporting CPM-19 Report Approach B (Section 2/9.1.5/4.2).</a:t>
            </a:r>
            <a:endParaRPr lang="en-US" sz="1600" b="0"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36</a:t>
            </a:fld>
            <a:endParaRPr lang="en-GB" dirty="0"/>
          </a:p>
        </p:txBody>
      </p:sp>
      <p:sp>
        <p:nvSpPr>
          <p:cNvPr id="8" name="Date Placeholder 3">
            <a:extLst>
              <a:ext uri="{FF2B5EF4-FFF2-40B4-BE49-F238E27FC236}">
                <a16:creationId xmlns="" xmlns:a16="http://schemas.microsoft.com/office/drawing/2014/main" id="{B322FEBA-011B-49F1-99D6-C984930F1E34}"/>
              </a:ext>
            </a:extLst>
          </p:cNvPr>
          <p:cNvSpPr>
            <a:spLocks noGrp="1"/>
          </p:cNvSpPr>
          <p:nvPr>
            <p:ph type="dt" idx="15"/>
          </p:nvPr>
        </p:nvSpPr>
        <p:spPr>
          <a:xfrm>
            <a:off x="696912" y="333375"/>
            <a:ext cx="2303451" cy="273050"/>
          </a:xfrm>
        </p:spPr>
        <p:txBody>
          <a:bodyPr/>
          <a:lstStyle/>
          <a:p>
            <a:r>
              <a:rPr lang="en-US" dirty="0" smtClean="0"/>
              <a:t>December </a:t>
            </a:r>
            <a:r>
              <a:rPr lang="en-US" dirty="0"/>
              <a:t>2019</a:t>
            </a:r>
            <a:endParaRPr lang="en-GB" dirty="0"/>
          </a:p>
        </p:txBody>
      </p:sp>
      <p:sp>
        <p:nvSpPr>
          <p:cNvPr id="9" name="Footer Placeholder 4">
            <a:extLst>
              <a:ext uri="{FF2B5EF4-FFF2-40B4-BE49-F238E27FC236}">
                <a16:creationId xmlns="" xmlns:a16="http://schemas.microsoft.com/office/drawing/2014/main" id="{CF99F54C-F8E7-48DB-A1DB-644579F6D49A}"/>
              </a:ext>
            </a:extLst>
          </p:cNvPr>
          <p:cNvSpPr>
            <a:spLocks noGrp="1"/>
          </p:cNvSpPr>
          <p:nvPr>
            <p:ph type="ftr" idx="14"/>
          </p:nvPr>
        </p:nvSpPr>
        <p:spPr>
          <a:xfrm>
            <a:off x="5500694" y="6475413"/>
            <a:ext cx="3041644" cy="180975"/>
          </a:xfrm>
        </p:spPr>
        <p:txBody>
          <a:bodyPr/>
          <a:lstStyle/>
          <a:p>
            <a:r>
              <a:rPr lang="en-US" dirty="0"/>
              <a:t>Edward Au (Huawei)</a:t>
            </a:r>
            <a:endParaRPr lang="en-GB" dirty="0"/>
          </a:p>
        </p:txBody>
      </p:sp>
    </p:spTree>
    <p:extLst>
      <p:ext uri="{BB962C8B-B14F-4D97-AF65-F5344CB8AC3E}">
        <p14:creationId xmlns:p14="http://schemas.microsoft.com/office/powerpoint/2010/main" val="2994627726"/>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Content Placeholder 2"/>
          <p:cNvSpPr>
            <a:spLocks noGrp="1"/>
          </p:cNvSpPr>
          <p:nvPr>
            <p:ph idx="1"/>
          </p:nvPr>
        </p:nvSpPr>
        <p:spPr>
          <a:xfrm>
            <a:off x="660816" y="1752600"/>
            <a:ext cx="7949784" cy="533400"/>
          </a:xfrm>
        </p:spPr>
        <p:txBody>
          <a:bodyPr/>
          <a:lstStyle/>
          <a:p>
            <a:pPr algn="just">
              <a:buFont typeface="Arial" panose="020B0604020202020204" pitchFamily="34" charset="0"/>
              <a:buChar char="•"/>
            </a:pPr>
            <a:r>
              <a:rPr lang="en-GB" dirty="0" smtClean="0">
                <a:ea typeface="BatangChe" panose="02030609000101010101" pitchFamily="49" charset="-127"/>
              </a:rPr>
              <a:t>WRC’s Article 5 Frequency Allocation [1, pp. 38]:</a:t>
            </a:r>
          </a:p>
          <a:p>
            <a:pPr lvl="1" algn="just">
              <a:buFont typeface="Arial" panose="020B0604020202020204" pitchFamily="34" charset="0"/>
              <a:buChar char="•"/>
            </a:pPr>
            <a:endParaRPr lang="en-US" sz="1600"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37</a:t>
            </a:fld>
            <a:endParaRPr lang="en-GB" dirty="0"/>
          </a:p>
        </p:txBody>
      </p:sp>
      <p:sp>
        <p:nvSpPr>
          <p:cNvPr id="8" name="Date Placeholder 3">
            <a:extLst>
              <a:ext uri="{FF2B5EF4-FFF2-40B4-BE49-F238E27FC236}">
                <a16:creationId xmlns="" xmlns:a16="http://schemas.microsoft.com/office/drawing/2014/main" id="{B322FEBA-011B-49F1-99D6-C984930F1E34}"/>
              </a:ext>
            </a:extLst>
          </p:cNvPr>
          <p:cNvSpPr>
            <a:spLocks noGrp="1"/>
          </p:cNvSpPr>
          <p:nvPr>
            <p:ph type="dt" idx="15"/>
          </p:nvPr>
        </p:nvSpPr>
        <p:spPr>
          <a:xfrm>
            <a:off x="696912" y="333375"/>
            <a:ext cx="2303451" cy="273050"/>
          </a:xfrm>
        </p:spPr>
        <p:txBody>
          <a:bodyPr/>
          <a:lstStyle/>
          <a:p>
            <a:r>
              <a:rPr lang="en-US" dirty="0" smtClean="0"/>
              <a:t>December </a:t>
            </a:r>
            <a:r>
              <a:rPr lang="en-US" dirty="0"/>
              <a:t>2019</a:t>
            </a:r>
            <a:endParaRPr lang="en-GB" dirty="0"/>
          </a:p>
        </p:txBody>
      </p:sp>
      <p:sp>
        <p:nvSpPr>
          <p:cNvPr id="9" name="Footer Placeholder 4">
            <a:extLst>
              <a:ext uri="{FF2B5EF4-FFF2-40B4-BE49-F238E27FC236}">
                <a16:creationId xmlns="" xmlns:a16="http://schemas.microsoft.com/office/drawing/2014/main" id="{CF99F54C-F8E7-48DB-A1DB-644579F6D49A}"/>
              </a:ext>
            </a:extLst>
          </p:cNvPr>
          <p:cNvSpPr>
            <a:spLocks noGrp="1"/>
          </p:cNvSpPr>
          <p:nvPr>
            <p:ph type="ftr" idx="14"/>
          </p:nvPr>
        </p:nvSpPr>
        <p:spPr>
          <a:xfrm>
            <a:off x="5500694" y="6475413"/>
            <a:ext cx="3041644" cy="180975"/>
          </a:xfrm>
        </p:spPr>
        <p:txBody>
          <a:bodyPr/>
          <a:lstStyle/>
          <a:p>
            <a:r>
              <a:rPr lang="en-US" dirty="0"/>
              <a:t>Edward Au (Huawei)</a:t>
            </a:r>
            <a:endParaRPr lang="en-GB" dirty="0"/>
          </a:p>
        </p:txBody>
      </p:sp>
      <p:pic>
        <p:nvPicPr>
          <p:cNvPr id="6" name="Picture 5"/>
          <p:cNvPicPr>
            <a:picLocks noChangeAspect="1"/>
          </p:cNvPicPr>
          <p:nvPr/>
        </p:nvPicPr>
        <p:blipFill>
          <a:blip r:embed="rId2"/>
          <a:stretch>
            <a:fillRect/>
          </a:stretch>
        </p:blipFill>
        <p:spPr>
          <a:xfrm>
            <a:off x="1188322" y="2362200"/>
            <a:ext cx="7213793" cy="1407403"/>
          </a:xfrm>
          <a:prstGeom prst="rect">
            <a:avLst/>
          </a:prstGeom>
        </p:spPr>
      </p:pic>
      <p:sp>
        <p:nvSpPr>
          <p:cNvPr id="11" name="Title 1"/>
          <p:cNvSpPr>
            <a:spLocks noGrp="1"/>
          </p:cNvSpPr>
          <p:nvPr>
            <p:ph type="title"/>
          </p:nvPr>
        </p:nvSpPr>
        <p:spPr>
          <a:xfrm>
            <a:off x="735900" y="609601"/>
            <a:ext cx="7770813" cy="761999"/>
          </a:xfrm>
        </p:spPr>
        <p:txBody>
          <a:bodyPr/>
          <a:lstStyle/>
          <a:p>
            <a:pPr eaLnBrk="1" hangingPunct="1"/>
            <a:r>
              <a:rPr lang="en-US" sz="3600" dirty="0" smtClean="0">
                <a:latin typeface="Times New Roman" charset="0"/>
              </a:rPr>
              <a:t>Item 9.1 issue 9.1.5 (4)</a:t>
            </a:r>
            <a:endParaRPr lang="en-US" sz="3600" dirty="0">
              <a:latin typeface="Times New Roman" charset="0"/>
            </a:endParaRPr>
          </a:p>
        </p:txBody>
      </p:sp>
      <p:pic>
        <p:nvPicPr>
          <p:cNvPr id="12" name="Picture 11"/>
          <p:cNvPicPr>
            <a:picLocks noChangeAspect="1"/>
          </p:cNvPicPr>
          <p:nvPr/>
        </p:nvPicPr>
        <p:blipFill>
          <a:blip r:embed="rId3"/>
          <a:stretch>
            <a:fillRect/>
          </a:stretch>
        </p:blipFill>
        <p:spPr>
          <a:xfrm>
            <a:off x="1172798" y="3886200"/>
            <a:ext cx="7514002" cy="1299125"/>
          </a:xfrm>
          <a:prstGeom prst="rect">
            <a:avLst/>
          </a:prstGeom>
        </p:spPr>
      </p:pic>
    </p:spTree>
    <p:extLst>
      <p:ext uri="{BB962C8B-B14F-4D97-AF65-F5344CB8AC3E}">
        <p14:creationId xmlns:p14="http://schemas.microsoft.com/office/powerpoint/2010/main" val="2565842401"/>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3600" dirty="0" smtClean="0">
                <a:latin typeface="Times New Roman" charset="0"/>
              </a:rPr>
              <a:t>Item 10 (1)</a:t>
            </a:r>
            <a:endParaRPr lang="en-US" sz="3600" dirty="0">
              <a:latin typeface="Times New Roman" charset="0"/>
            </a:endParaRPr>
          </a:p>
        </p:txBody>
      </p:sp>
      <p:sp>
        <p:nvSpPr>
          <p:cNvPr id="5123" name="Content Placeholder 2"/>
          <p:cNvSpPr>
            <a:spLocks noGrp="1"/>
          </p:cNvSpPr>
          <p:nvPr>
            <p:ph idx="1"/>
          </p:nvPr>
        </p:nvSpPr>
        <p:spPr>
          <a:xfrm>
            <a:off x="660816" y="1752600"/>
            <a:ext cx="7644983" cy="4042682"/>
          </a:xfrm>
        </p:spPr>
        <p:txBody>
          <a:bodyPr/>
          <a:lstStyle/>
          <a:p>
            <a:pPr algn="just">
              <a:buFont typeface="Arial" panose="020B0604020202020204" pitchFamily="34" charset="0"/>
              <a:buChar char="•"/>
            </a:pPr>
            <a:r>
              <a:rPr lang="en-US" dirty="0" smtClean="0">
                <a:cs typeface="Times" panose="02020603050405020304" pitchFamily="18" charset="0"/>
              </a:rPr>
              <a:t>To </a:t>
            </a:r>
            <a:r>
              <a:rPr lang="en-US" dirty="0">
                <a:cs typeface="Times" panose="02020603050405020304" pitchFamily="18" charset="0"/>
              </a:rPr>
              <a:t>recommend to the Council items for inclusion in the agenda for the next WRC, and to give its views on the preliminary agenda for the subsequent conference and on possible agenda items for future conferences, taking into account Article 7 of Convention.</a:t>
            </a:r>
          </a:p>
          <a:p>
            <a:pPr algn="just">
              <a:buFont typeface="Arial" panose="020B0604020202020204" pitchFamily="34" charset="0"/>
              <a:buChar char="•"/>
            </a:pP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38</a:t>
            </a:fld>
            <a:endParaRPr lang="en-GB" dirty="0"/>
          </a:p>
        </p:txBody>
      </p:sp>
      <p:sp>
        <p:nvSpPr>
          <p:cNvPr id="8" name="Date Placeholder 3">
            <a:extLst>
              <a:ext uri="{FF2B5EF4-FFF2-40B4-BE49-F238E27FC236}">
                <a16:creationId xmlns="" xmlns:a16="http://schemas.microsoft.com/office/drawing/2014/main" id="{B322FEBA-011B-49F1-99D6-C984930F1E34}"/>
              </a:ext>
            </a:extLst>
          </p:cNvPr>
          <p:cNvSpPr>
            <a:spLocks noGrp="1"/>
          </p:cNvSpPr>
          <p:nvPr>
            <p:ph type="dt" idx="15"/>
          </p:nvPr>
        </p:nvSpPr>
        <p:spPr>
          <a:xfrm>
            <a:off x="696912" y="333375"/>
            <a:ext cx="2303451" cy="273050"/>
          </a:xfrm>
        </p:spPr>
        <p:txBody>
          <a:bodyPr/>
          <a:lstStyle/>
          <a:p>
            <a:r>
              <a:rPr lang="en-US" dirty="0" smtClean="0"/>
              <a:t>December </a:t>
            </a:r>
            <a:r>
              <a:rPr lang="en-US" dirty="0"/>
              <a:t>2019</a:t>
            </a:r>
            <a:endParaRPr lang="en-GB" dirty="0"/>
          </a:p>
        </p:txBody>
      </p:sp>
      <p:sp>
        <p:nvSpPr>
          <p:cNvPr id="9" name="Footer Placeholder 4">
            <a:extLst>
              <a:ext uri="{FF2B5EF4-FFF2-40B4-BE49-F238E27FC236}">
                <a16:creationId xmlns="" xmlns:a16="http://schemas.microsoft.com/office/drawing/2014/main" id="{CF99F54C-F8E7-48DB-A1DB-644579F6D49A}"/>
              </a:ext>
            </a:extLst>
          </p:cNvPr>
          <p:cNvSpPr>
            <a:spLocks noGrp="1"/>
          </p:cNvSpPr>
          <p:nvPr>
            <p:ph type="ftr" idx="14"/>
          </p:nvPr>
        </p:nvSpPr>
        <p:spPr>
          <a:xfrm>
            <a:off x="5500694" y="6475413"/>
            <a:ext cx="3041644" cy="180975"/>
          </a:xfrm>
        </p:spPr>
        <p:txBody>
          <a:bodyPr/>
          <a:lstStyle/>
          <a:p>
            <a:r>
              <a:rPr lang="en-US" dirty="0"/>
              <a:t>Edward Au (Huawei)</a:t>
            </a:r>
            <a:endParaRPr lang="en-GB" dirty="0"/>
          </a:p>
        </p:txBody>
      </p:sp>
    </p:spTree>
    <p:extLst>
      <p:ext uri="{BB962C8B-B14F-4D97-AF65-F5344CB8AC3E}">
        <p14:creationId xmlns:p14="http://schemas.microsoft.com/office/powerpoint/2010/main" val="600253807"/>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3600" dirty="0" smtClean="0">
                <a:latin typeface="Times New Roman" charset="0"/>
              </a:rPr>
              <a:t>Item 10 (2)</a:t>
            </a:r>
            <a:endParaRPr lang="en-US" sz="3600" dirty="0">
              <a:latin typeface="Times New Roman" charset="0"/>
            </a:endParaRPr>
          </a:p>
        </p:txBody>
      </p:sp>
      <p:sp>
        <p:nvSpPr>
          <p:cNvPr id="5123" name="Content Placeholder 2"/>
          <p:cNvSpPr>
            <a:spLocks noGrp="1"/>
          </p:cNvSpPr>
          <p:nvPr>
            <p:ph idx="1"/>
          </p:nvPr>
        </p:nvSpPr>
        <p:spPr>
          <a:xfrm>
            <a:off x="660816" y="1752600"/>
            <a:ext cx="7949784" cy="4572000"/>
          </a:xfrm>
        </p:spPr>
        <p:txBody>
          <a:bodyPr/>
          <a:lstStyle/>
          <a:p>
            <a:pPr algn="just">
              <a:buFont typeface="Arial" panose="020B0604020202020204" pitchFamily="34" charset="0"/>
              <a:buChar char="•"/>
            </a:pPr>
            <a:r>
              <a:rPr lang="en-GB" dirty="0" smtClean="0">
                <a:ea typeface="BatangChe" panose="02030609000101010101" pitchFamily="49" charset="-127"/>
              </a:rPr>
              <a:t>IEEE 802’s position [3]:</a:t>
            </a:r>
          </a:p>
          <a:p>
            <a:pPr lvl="1" algn="just">
              <a:buFont typeface="Arial" panose="020B0604020202020204" pitchFamily="34" charset="0"/>
              <a:buChar char="•"/>
            </a:pPr>
            <a:r>
              <a:rPr lang="en-US" sz="1600" dirty="0" smtClean="0"/>
              <a:t>//</a:t>
            </a:r>
          </a:p>
          <a:p>
            <a:pPr lvl="1" algn="just">
              <a:buFont typeface="Arial" panose="020B0604020202020204" pitchFamily="34" charset="0"/>
              <a:buChar char="•"/>
            </a:pPr>
            <a:r>
              <a:rPr lang="en-US" sz="1600" dirty="0"/>
              <a:t>Extensive efforts are underway in Regions 1 and 2 in 6 GHz bands (5925-7125 </a:t>
            </a:r>
            <a:r>
              <a:rPr lang="en-US" sz="1600" dirty="0" smtClean="0"/>
              <a:t>MHz) to </a:t>
            </a:r>
            <a:r>
              <a:rPr lang="en-US" sz="1600" dirty="0"/>
              <a:t>expand license-exempt device operation. More specifically, the European Commission </a:t>
            </a:r>
            <a:r>
              <a:rPr lang="en-US" sz="1600" dirty="0" smtClean="0"/>
              <a:t>has issued </a:t>
            </a:r>
            <a:r>
              <a:rPr lang="en-US" sz="1600" dirty="0"/>
              <a:t>directives in form of an EC Mandate to CEPT to conduct the studies for </a:t>
            </a:r>
            <a:r>
              <a:rPr lang="en-US" sz="1600" dirty="0" smtClean="0"/>
              <a:t>co-existence and </a:t>
            </a:r>
            <a:r>
              <a:rPr lang="en-US" sz="1600" dirty="0"/>
              <a:t>harmonized technical conditions for RLAN operation in the band. Please see </a:t>
            </a:r>
            <a:r>
              <a:rPr lang="en-US" sz="1600" dirty="0" smtClean="0"/>
              <a:t>recently published </a:t>
            </a:r>
            <a:r>
              <a:rPr lang="en-US" sz="1600" dirty="0"/>
              <a:t>ECC Report 302 and draft CEPT Report 73. Similarly, U.S. Federal </a:t>
            </a:r>
            <a:r>
              <a:rPr lang="en-US" sz="1600" dirty="0" smtClean="0"/>
              <a:t>Communication Commission </a:t>
            </a:r>
            <a:r>
              <a:rPr lang="en-US" sz="1600" dirty="0"/>
              <a:t>has issued a Notice of Proposed Rule Making for unlicensed use of the 6 </a:t>
            </a:r>
            <a:r>
              <a:rPr lang="en-US" sz="1600" dirty="0" smtClean="0"/>
              <a:t>GHz Band </a:t>
            </a:r>
            <a:r>
              <a:rPr lang="en-US" sz="1600" dirty="0"/>
              <a:t>(NPRM). The 6 GHz Report and Order is expected to be issued by the end of 2019.</a:t>
            </a:r>
          </a:p>
          <a:p>
            <a:pPr lvl="1" algn="just">
              <a:buFont typeface="Arial" panose="020B0604020202020204" pitchFamily="34" charset="0"/>
              <a:buChar char="•"/>
            </a:pPr>
            <a:r>
              <a:rPr lang="en-US" sz="1600" dirty="0"/>
              <a:t>Flexible sharing of the band facilitates growth and innovation globally and across </a:t>
            </a:r>
            <a:r>
              <a:rPr lang="en-US" sz="1600" dirty="0" smtClean="0"/>
              <a:t>the APT </a:t>
            </a:r>
            <a:r>
              <a:rPr lang="en-US" sz="1600" dirty="0"/>
              <a:t>region.</a:t>
            </a:r>
          </a:p>
          <a:p>
            <a:pPr lvl="1" algn="just">
              <a:buFont typeface="Arial" panose="020B0604020202020204" pitchFamily="34" charset="0"/>
              <a:buChar char="•"/>
            </a:pPr>
            <a:r>
              <a:rPr lang="en-US" sz="1600" dirty="0" smtClean="0"/>
              <a:t>Consideration </a:t>
            </a:r>
            <a:r>
              <a:rPr lang="en-US" sz="1600" dirty="0"/>
              <a:t>of an agenda item for WRC-23 for 6 GHz IMT designation, would </a:t>
            </a:r>
            <a:r>
              <a:rPr lang="en-US" sz="1600" dirty="0" smtClean="0"/>
              <a:t>be counterproductive </a:t>
            </a:r>
            <a:r>
              <a:rPr lang="en-US" sz="1600" dirty="0"/>
              <a:t>as it may disrupt advancing growth and innovation globally and </a:t>
            </a:r>
            <a:r>
              <a:rPr lang="en-US" sz="1600" dirty="0" smtClean="0"/>
              <a:t>across Region </a:t>
            </a:r>
            <a:r>
              <a:rPr lang="en-US" sz="1600" dirty="0"/>
              <a:t>3 and cause unnecessary regulatory burden both at ITU and regionally in APT.</a:t>
            </a:r>
            <a:endParaRPr lang="en-US" sz="1600" b="0"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39</a:t>
            </a:fld>
            <a:endParaRPr lang="en-GB" dirty="0"/>
          </a:p>
        </p:txBody>
      </p:sp>
      <p:sp>
        <p:nvSpPr>
          <p:cNvPr id="8" name="Date Placeholder 3">
            <a:extLst>
              <a:ext uri="{FF2B5EF4-FFF2-40B4-BE49-F238E27FC236}">
                <a16:creationId xmlns="" xmlns:a16="http://schemas.microsoft.com/office/drawing/2014/main" id="{B322FEBA-011B-49F1-99D6-C984930F1E34}"/>
              </a:ext>
            </a:extLst>
          </p:cNvPr>
          <p:cNvSpPr>
            <a:spLocks noGrp="1"/>
          </p:cNvSpPr>
          <p:nvPr>
            <p:ph type="dt" idx="15"/>
          </p:nvPr>
        </p:nvSpPr>
        <p:spPr>
          <a:xfrm>
            <a:off x="696912" y="333375"/>
            <a:ext cx="2303451" cy="273050"/>
          </a:xfrm>
        </p:spPr>
        <p:txBody>
          <a:bodyPr/>
          <a:lstStyle/>
          <a:p>
            <a:r>
              <a:rPr lang="en-US" dirty="0" smtClean="0"/>
              <a:t>December </a:t>
            </a:r>
            <a:r>
              <a:rPr lang="en-US" dirty="0"/>
              <a:t>2019</a:t>
            </a:r>
            <a:endParaRPr lang="en-GB" dirty="0"/>
          </a:p>
        </p:txBody>
      </p:sp>
      <p:sp>
        <p:nvSpPr>
          <p:cNvPr id="9" name="Footer Placeholder 4">
            <a:extLst>
              <a:ext uri="{FF2B5EF4-FFF2-40B4-BE49-F238E27FC236}">
                <a16:creationId xmlns="" xmlns:a16="http://schemas.microsoft.com/office/drawing/2014/main" id="{CF99F54C-F8E7-48DB-A1DB-644579F6D49A}"/>
              </a:ext>
            </a:extLst>
          </p:cNvPr>
          <p:cNvSpPr>
            <a:spLocks noGrp="1"/>
          </p:cNvSpPr>
          <p:nvPr>
            <p:ph type="ftr" idx="14"/>
          </p:nvPr>
        </p:nvSpPr>
        <p:spPr>
          <a:xfrm>
            <a:off x="5500694" y="6475413"/>
            <a:ext cx="3041644" cy="180975"/>
          </a:xfrm>
        </p:spPr>
        <p:txBody>
          <a:bodyPr/>
          <a:lstStyle/>
          <a:p>
            <a:r>
              <a:rPr lang="en-US" dirty="0"/>
              <a:t>Edward Au (Huawei)</a:t>
            </a:r>
            <a:endParaRPr lang="en-GB" dirty="0"/>
          </a:p>
        </p:txBody>
      </p:sp>
    </p:spTree>
    <p:extLst>
      <p:ext uri="{BB962C8B-B14F-4D97-AF65-F5344CB8AC3E}">
        <p14:creationId xmlns:p14="http://schemas.microsoft.com/office/powerpoint/2010/main" val="147008101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3600" dirty="0" smtClean="0">
                <a:latin typeface="Times New Roman" charset="0"/>
              </a:rPr>
              <a:t>Item 1.12 (2)</a:t>
            </a:r>
            <a:endParaRPr lang="en-US" sz="3600" dirty="0">
              <a:latin typeface="Times New Roman" charset="0"/>
            </a:endParaRPr>
          </a:p>
        </p:txBody>
      </p:sp>
      <p:sp>
        <p:nvSpPr>
          <p:cNvPr id="5123" name="Content Placeholder 2"/>
          <p:cNvSpPr>
            <a:spLocks noGrp="1"/>
          </p:cNvSpPr>
          <p:nvPr>
            <p:ph idx="1"/>
          </p:nvPr>
        </p:nvSpPr>
        <p:spPr>
          <a:xfrm>
            <a:off x="660816" y="1752600"/>
            <a:ext cx="7644983" cy="4042682"/>
          </a:xfrm>
        </p:spPr>
        <p:txBody>
          <a:bodyPr/>
          <a:lstStyle/>
          <a:p>
            <a:pPr algn="just">
              <a:buFont typeface="Arial" panose="020B0604020202020204" pitchFamily="34" charset="0"/>
              <a:buChar char="•"/>
            </a:pPr>
            <a:r>
              <a:rPr lang="en-GB" dirty="0" smtClean="0">
                <a:ea typeface="BatangChe" panose="02030609000101010101" pitchFamily="49" charset="-127"/>
              </a:rPr>
              <a:t>From the CPM report [2]:</a:t>
            </a:r>
          </a:p>
          <a:p>
            <a:pPr lvl="1" algn="just">
              <a:buFont typeface="Arial" panose="020B0604020202020204" pitchFamily="34" charset="0"/>
              <a:buChar char="•"/>
            </a:pPr>
            <a:r>
              <a:rPr lang="en-US" sz="1600" dirty="0" smtClean="0"/>
              <a:t>1/1.12/4.1 </a:t>
            </a:r>
            <a:r>
              <a:rPr lang="en-US" sz="1600" dirty="0"/>
              <a:t>Method A – No change to the Radio Regulations and suppress Resolution </a:t>
            </a:r>
            <a:r>
              <a:rPr lang="en-US" sz="1600" b="1" dirty="0" smtClean="0"/>
              <a:t>237 (WRC-15)</a:t>
            </a:r>
            <a:r>
              <a:rPr lang="en-US" sz="1600" dirty="0" smtClean="0"/>
              <a:t>.</a:t>
            </a:r>
          </a:p>
          <a:p>
            <a:pPr lvl="1" algn="just">
              <a:buFont typeface="Arial" panose="020B0604020202020204" pitchFamily="34" charset="0"/>
              <a:buChar char="•"/>
            </a:pPr>
            <a:r>
              <a:rPr lang="en-US" sz="1600" dirty="0" smtClean="0"/>
              <a:t>1/1.12/4.2 Method B </a:t>
            </a:r>
            <a:r>
              <a:rPr lang="en-US" sz="1600" dirty="0"/>
              <a:t>–</a:t>
            </a:r>
            <a:r>
              <a:rPr lang="en-US" sz="1600" dirty="0" smtClean="0"/>
              <a:t> </a:t>
            </a:r>
            <a:r>
              <a:rPr lang="en-US" sz="1600" b="0" dirty="0"/>
              <a:t>No change to the Table of Frequency Allocations in the Radio Regulations, and add a new </a:t>
            </a:r>
            <a:r>
              <a:rPr lang="en-US" sz="1600" b="0" dirty="0" smtClean="0"/>
              <a:t>WRC Resolution </a:t>
            </a:r>
            <a:r>
              <a:rPr lang="en-US" sz="1600" b="0" dirty="0"/>
              <a:t>to encourage administrations to use 5 850-5 925 MHz, or parts thereof, as </a:t>
            </a:r>
            <a:r>
              <a:rPr lang="en-US" sz="1600" b="0" dirty="0" smtClean="0"/>
              <a:t>global harmonized </a:t>
            </a:r>
            <a:r>
              <a:rPr lang="en-US" sz="1600" b="0" dirty="0"/>
              <a:t>evolving ITS frequency bands. Other harmonized frequency band(s) for evolving </a:t>
            </a:r>
            <a:r>
              <a:rPr lang="en-US" sz="1600" b="0" dirty="0" smtClean="0"/>
              <a:t>ITS applications </a:t>
            </a:r>
            <a:r>
              <a:rPr lang="en-US" sz="1600" b="0" dirty="0"/>
              <a:t>refer to the most recent version of Recommendation ITU-R </a:t>
            </a:r>
            <a:r>
              <a:rPr lang="en-US" sz="1600" b="0" dirty="0" smtClean="0"/>
              <a:t>M.2121.</a:t>
            </a:r>
          </a:p>
          <a:p>
            <a:pPr lvl="1" algn="just">
              <a:buFont typeface="Arial" panose="020B0604020202020204" pitchFamily="34" charset="0"/>
              <a:buChar char="•"/>
            </a:pPr>
            <a:r>
              <a:rPr lang="en-US" sz="1600" b="0" dirty="0" smtClean="0"/>
              <a:t>1/1.12/4.3 </a:t>
            </a:r>
            <a:r>
              <a:rPr lang="en-US" sz="1600" b="0" dirty="0"/>
              <a:t>Method </a:t>
            </a:r>
            <a:r>
              <a:rPr lang="en-US" sz="1600" b="0" dirty="0" smtClean="0"/>
              <a:t>C – </a:t>
            </a:r>
            <a:r>
              <a:rPr lang="en-US" sz="1600" b="0" dirty="0"/>
              <a:t>No change to the RR Table of Frequency Allocations and to add a new WRC Resolution </a:t>
            </a:r>
            <a:r>
              <a:rPr lang="en-US" sz="1600" b="0" dirty="0" smtClean="0"/>
              <a:t>to encourage </a:t>
            </a:r>
            <a:r>
              <a:rPr lang="en-US" sz="1600" b="0" dirty="0"/>
              <a:t>administrations to use globally and regionally harmonized frequency bands for </a:t>
            </a:r>
            <a:r>
              <a:rPr lang="en-US" sz="1600" b="0" dirty="0" smtClean="0"/>
              <a:t>ITS applications </a:t>
            </a:r>
            <a:r>
              <a:rPr lang="en-US" sz="1600" b="0" dirty="0"/>
              <a:t>through reference to ITU-R Recommendation(s). Suppress Resolution </a:t>
            </a:r>
            <a:r>
              <a:rPr lang="en-US" sz="1600" b="1" dirty="0"/>
              <a:t>237 (WRC-15)</a:t>
            </a:r>
            <a:r>
              <a:rPr lang="en-US" sz="1600" b="0" dirty="0"/>
              <a:t>.</a:t>
            </a:r>
            <a:endParaRPr lang="en-US" sz="1600" b="0" dirty="0" smtClean="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8" name="Date Placeholder 3">
            <a:extLst>
              <a:ext uri="{FF2B5EF4-FFF2-40B4-BE49-F238E27FC236}">
                <a16:creationId xmlns="" xmlns:a16="http://schemas.microsoft.com/office/drawing/2014/main" id="{B322FEBA-011B-49F1-99D6-C984930F1E34}"/>
              </a:ext>
            </a:extLst>
          </p:cNvPr>
          <p:cNvSpPr>
            <a:spLocks noGrp="1"/>
          </p:cNvSpPr>
          <p:nvPr>
            <p:ph type="dt" idx="15"/>
          </p:nvPr>
        </p:nvSpPr>
        <p:spPr>
          <a:xfrm>
            <a:off x="696912" y="333375"/>
            <a:ext cx="2303451" cy="273050"/>
          </a:xfrm>
        </p:spPr>
        <p:txBody>
          <a:bodyPr/>
          <a:lstStyle/>
          <a:p>
            <a:r>
              <a:rPr lang="en-US" dirty="0" smtClean="0"/>
              <a:t>December </a:t>
            </a:r>
            <a:r>
              <a:rPr lang="en-US" dirty="0"/>
              <a:t>2019</a:t>
            </a:r>
            <a:endParaRPr lang="en-GB" dirty="0"/>
          </a:p>
        </p:txBody>
      </p:sp>
      <p:sp>
        <p:nvSpPr>
          <p:cNvPr id="9" name="Footer Placeholder 4">
            <a:extLst>
              <a:ext uri="{FF2B5EF4-FFF2-40B4-BE49-F238E27FC236}">
                <a16:creationId xmlns="" xmlns:a16="http://schemas.microsoft.com/office/drawing/2014/main" id="{CF99F54C-F8E7-48DB-A1DB-644579F6D49A}"/>
              </a:ext>
            </a:extLst>
          </p:cNvPr>
          <p:cNvSpPr>
            <a:spLocks noGrp="1"/>
          </p:cNvSpPr>
          <p:nvPr>
            <p:ph type="ftr" idx="14"/>
          </p:nvPr>
        </p:nvSpPr>
        <p:spPr>
          <a:xfrm>
            <a:off x="5500694" y="6475413"/>
            <a:ext cx="3041644" cy="180975"/>
          </a:xfrm>
        </p:spPr>
        <p:txBody>
          <a:bodyPr/>
          <a:lstStyle/>
          <a:p>
            <a:r>
              <a:rPr lang="en-US" dirty="0"/>
              <a:t>Edward Au (Huawei)</a:t>
            </a:r>
            <a:endParaRPr lang="en-GB" dirty="0"/>
          </a:p>
        </p:txBody>
      </p:sp>
    </p:spTree>
    <p:extLst>
      <p:ext uri="{BB962C8B-B14F-4D97-AF65-F5344CB8AC3E}">
        <p14:creationId xmlns:p14="http://schemas.microsoft.com/office/powerpoint/2010/main" val="4282045805"/>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3600" dirty="0" smtClean="0">
                <a:latin typeface="Times New Roman" charset="0"/>
              </a:rPr>
              <a:t>Item 10 (3)</a:t>
            </a:r>
            <a:endParaRPr lang="en-US" sz="3600" dirty="0">
              <a:latin typeface="Times New Roman" charset="0"/>
            </a:endParaRPr>
          </a:p>
        </p:txBody>
      </p:sp>
      <p:sp>
        <p:nvSpPr>
          <p:cNvPr id="5123" name="Content Placeholder 2"/>
          <p:cNvSpPr>
            <a:spLocks noGrp="1"/>
          </p:cNvSpPr>
          <p:nvPr>
            <p:ph idx="1"/>
          </p:nvPr>
        </p:nvSpPr>
        <p:spPr>
          <a:xfrm>
            <a:off x="660816" y="1752600"/>
            <a:ext cx="7949784" cy="4042682"/>
          </a:xfrm>
        </p:spPr>
        <p:txBody>
          <a:bodyPr/>
          <a:lstStyle/>
          <a:p>
            <a:pPr algn="just">
              <a:buFont typeface="Arial" panose="020B0604020202020204" pitchFamily="34" charset="0"/>
              <a:buChar char="•"/>
            </a:pPr>
            <a:r>
              <a:rPr lang="en-GB" dirty="0" smtClean="0">
                <a:ea typeface="BatangChe" panose="02030609000101010101" pitchFamily="49" charset="-127"/>
              </a:rPr>
              <a:t>WRC’s resolution COM6/1 on Agenda for WRC-23 [1, pp. 470-474] :</a:t>
            </a:r>
          </a:p>
          <a:p>
            <a:pPr lvl="1" algn="just">
              <a:buFont typeface="Arial" panose="020B0604020202020204" pitchFamily="34" charset="0"/>
              <a:buChar char="•"/>
            </a:pPr>
            <a:r>
              <a:rPr lang="en-US" sz="1600" dirty="0" smtClean="0"/>
              <a:t>resolves </a:t>
            </a:r>
            <a:r>
              <a:rPr lang="en-US" sz="1600" dirty="0"/>
              <a:t>to recommend to the Council that a world </a:t>
            </a:r>
            <a:r>
              <a:rPr lang="en-US" sz="1600" dirty="0" err="1"/>
              <a:t>radiocommunication</a:t>
            </a:r>
            <a:r>
              <a:rPr lang="en-US" sz="1600" dirty="0"/>
              <a:t> conference be held in 2023 for </a:t>
            </a:r>
            <a:r>
              <a:rPr lang="en-US" sz="1600" dirty="0" smtClean="0"/>
              <a:t>a maximum </a:t>
            </a:r>
            <a:r>
              <a:rPr lang="en-US" sz="1600" dirty="0"/>
              <a:t>period of four weeks, with the following agenda:</a:t>
            </a:r>
          </a:p>
          <a:p>
            <a:pPr marL="1257300" lvl="2" indent="-342900" algn="just">
              <a:buFont typeface="+mj-lt"/>
              <a:buAutoNum type="arabicPeriod"/>
            </a:pPr>
            <a:r>
              <a:rPr lang="en-US" sz="1600" dirty="0"/>
              <a:t>on the basis of proposals from administrations, taking account of the results of </a:t>
            </a:r>
            <a:r>
              <a:rPr lang="en-US" sz="1600" dirty="0" smtClean="0"/>
              <a:t>WRC-19 and </a:t>
            </a:r>
            <a:r>
              <a:rPr lang="en-US" sz="1600" dirty="0"/>
              <a:t>the Report of the Conference Preparatory Meeting, and with due regard to the requirements </a:t>
            </a:r>
            <a:r>
              <a:rPr lang="en-US" sz="1600" dirty="0" smtClean="0"/>
              <a:t>of existing </a:t>
            </a:r>
            <a:r>
              <a:rPr lang="en-US" sz="1600" dirty="0"/>
              <a:t>and future services in the frequency bands under consideration, to consider and </a:t>
            </a:r>
            <a:r>
              <a:rPr lang="en-US" sz="1600" dirty="0" smtClean="0"/>
              <a:t>take appropriate </a:t>
            </a:r>
            <a:r>
              <a:rPr lang="en-US" sz="1600" dirty="0"/>
              <a:t>action in respect of the following items</a:t>
            </a:r>
            <a:r>
              <a:rPr lang="en-US" sz="1600" dirty="0" smtClean="0"/>
              <a:t>:</a:t>
            </a:r>
          </a:p>
          <a:p>
            <a:pPr marL="1714500" lvl="3" indent="-342900" algn="just">
              <a:buFont typeface="Arial" panose="020B0604020202020204" pitchFamily="34" charset="0"/>
              <a:buChar char="•"/>
            </a:pPr>
            <a:r>
              <a:rPr lang="en-US" dirty="0"/>
              <a:t>1.1:  to consider, based on the results of the ITU-R studies, possible measures to address, </a:t>
            </a:r>
            <a:r>
              <a:rPr lang="en-US" dirty="0" smtClean="0"/>
              <a:t>in the </a:t>
            </a:r>
            <a:r>
              <a:rPr lang="en-US" dirty="0"/>
              <a:t>frequency band </a:t>
            </a:r>
            <a:r>
              <a:rPr lang="en-US" dirty="0" smtClean="0"/>
              <a:t>4800-4990 </a:t>
            </a:r>
            <a:r>
              <a:rPr lang="en-US" dirty="0"/>
              <a:t>MHz, protection of stations of the aeronautical and </a:t>
            </a:r>
            <a:r>
              <a:rPr lang="en-US" dirty="0" smtClean="0"/>
              <a:t>maritime mobile </a:t>
            </a:r>
            <a:r>
              <a:rPr lang="en-US" dirty="0"/>
              <a:t>services located in international airspace and waters from other stations located </a:t>
            </a:r>
            <a:r>
              <a:rPr lang="en-US" dirty="0" smtClean="0"/>
              <a:t>within national </a:t>
            </a:r>
            <a:r>
              <a:rPr lang="en-US" dirty="0"/>
              <a:t>territories, and to review the </a:t>
            </a:r>
            <a:r>
              <a:rPr lang="en-US" dirty="0" err="1"/>
              <a:t>pfd</a:t>
            </a:r>
            <a:r>
              <a:rPr lang="en-US" dirty="0"/>
              <a:t> criteria in </a:t>
            </a:r>
            <a:r>
              <a:rPr lang="en-US" b="1" dirty="0"/>
              <a:t>No. 5.441B</a:t>
            </a:r>
            <a:r>
              <a:rPr lang="en-US" dirty="0"/>
              <a:t> in accordance with Resolution </a:t>
            </a:r>
            <a:r>
              <a:rPr lang="en-US" b="1" dirty="0" smtClean="0"/>
              <a:t>223 (Rev.WRC-19</a:t>
            </a:r>
            <a:r>
              <a:rPr lang="en-US" b="1" dirty="0"/>
              <a:t>)</a:t>
            </a:r>
            <a:r>
              <a:rPr lang="en-US" dirty="0"/>
              <a:t>;</a:t>
            </a:r>
          </a:p>
          <a:p>
            <a:pPr lvl="1" algn="just">
              <a:buFont typeface="Arial" panose="020B0604020202020204" pitchFamily="34" charset="0"/>
              <a:buChar char="•"/>
            </a:pPr>
            <a:endParaRPr lang="en-US" sz="1600"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40</a:t>
            </a:fld>
            <a:endParaRPr lang="en-GB" dirty="0"/>
          </a:p>
        </p:txBody>
      </p:sp>
      <p:sp>
        <p:nvSpPr>
          <p:cNvPr id="8" name="Date Placeholder 3">
            <a:extLst>
              <a:ext uri="{FF2B5EF4-FFF2-40B4-BE49-F238E27FC236}">
                <a16:creationId xmlns="" xmlns:a16="http://schemas.microsoft.com/office/drawing/2014/main" id="{B322FEBA-011B-49F1-99D6-C984930F1E34}"/>
              </a:ext>
            </a:extLst>
          </p:cNvPr>
          <p:cNvSpPr>
            <a:spLocks noGrp="1"/>
          </p:cNvSpPr>
          <p:nvPr>
            <p:ph type="dt" idx="15"/>
          </p:nvPr>
        </p:nvSpPr>
        <p:spPr>
          <a:xfrm>
            <a:off x="696912" y="333375"/>
            <a:ext cx="2303451" cy="273050"/>
          </a:xfrm>
        </p:spPr>
        <p:txBody>
          <a:bodyPr/>
          <a:lstStyle/>
          <a:p>
            <a:r>
              <a:rPr lang="en-US" dirty="0" smtClean="0"/>
              <a:t>December </a:t>
            </a:r>
            <a:r>
              <a:rPr lang="en-US" dirty="0"/>
              <a:t>2019</a:t>
            </a:r>
            <a:endParaRPr lang="en-GB" dirty="0"/>
          </a:p>
        </p:txBody>
      </p:sp>
      <p:sp>
        <p:nvSpPr>
          <p:cNvPr id="9" name="Footer Placeholder 4">
            <a:extLst>
              <a:ext uri="{FF2B5EF4-FFF2-40B4-BE49-F238E27FC236}">
                <a16:creationId xmlns="" xmlns:a16="http://schemas.microsoft.com/office/drawing/2014/main" id="{CF99F54C-F8E7-48DB-A1DB-644579F6D49A}"/>
              </a:ext>
            </a:extLst>
          </p:cNvPr>
          <p:cNvSpPr>
            <a:spLocks noGrp="1"/>
          </p:cNvSpPr>
          <p:nvPr>
            <p:ph type="ftr" idx="14"/>
          </p:nvPr>
        </p:nvSpPr>
        <p:spPr>
          <a:xfrm>
            <a:off x="5500694" y="6475413"/>
            <a:ext cx="3041644" cy="180975"/>
          </a:xfrm>
        </p:spPr>
        <p:txBody>
          <a:bodyPr/>
          <a:lstStyle/>
          <a:p>
            <a:r>
              <a:rPr lang="en-US" dirty="0"/>
              <a:t>Edward Au (Huawei)</a:t>
            </a:r>
            <a:endParaRPr lang="en-GB" dirty="0"/>
          </a:p>
        </p:txBody>
      </p:sp>
    </p:spTree>
    <p:extLst>
      <p:ext uri="{BB962C8B-B14F-4D97-AF65-F5344CB8AC3E}">
        <p14:creationId xmlns:p14="http://schemas.microsoft.com/office/powerpoint/2010/main" val="1315311629"/>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3600" dirty="0" smtClean="0">
                <a:latin typeface="Times New Roman" charset="0"/>
              </a:rPr>
              <a:t>Item 10 </a:t>
            </a:r>
            <a:r>
              <a:rPr lang="en-US" sz="3600" dirty="0" smtClean="0">
                <a:latin typeface="Times New Roman" charset="0"/>
              </a:rPr>
              <a:t>(4)</a:t>
            </a:r>
            <a:endParaRPr lang="en-US" sz="3600" dirty="0">
              <a:latin typeface="Times New Roman" charset="0"/>
            </a:endParaRPr>
          </a:p>
        </p:txBody>
      </p:sp>
      <p:sp>
        <p:nvSpPr>
          <p:cNvPr id="5123" name="Content Placeholder 2"/>
          <p:cNvSpPr>
            <a:spLocks noGrp="1"/>
          </p:cNvSpPr>
          <p:nvPr>
            <p:ph idx="1"/>
          </p:nvPr>
        </p:nvSpPr>
        <p:spPr>
          <a:xfrm>
            <a:off x="660816" y="1752600"/>
            <a:ext cx="7949784" cy="4042682"/>
          </a:xfrm>
        </p:spPr>
        <p:txBody>
          <a:bodyPr/>
          <a:lstStyle/>
          <a:p>
            <a:pPr marL="1714500" lvl="3" indent="-342900" algn="just">
              <a:buFont typeface="Arial" panose="020B0604020202020204" pitchFamily="34" charset="0"/>
              <a:buChar char="•"/>
            </a:pPr>
            <a:r>
              <a:rPr lang="en-US" dirty="0" smtClean="0">
                <a:solidFill>
                  <a:srgbClr val="FF0000"/>
                </a:solidFill>
              </a:rPr>
              <a:t>1.2:  to </a:t>
            </a:r>
            <a:r>
              <a:rPr lang="en-US" dirty="0">
                <a:solidFill>
                  <a:srgbClr val="FF0000"/>
                </a:solidFill>
              </a:rPr>
              <a:t>consider identification of the frequency bands </a:t>
            </a:r>
            <a:r>
              <a:rPr lang="en-US" dirty="0" smtClean="0">
                <a:solidFill>
                  <a:srgbClr val="FF0000"/>
                </a:solidFill>
              </a:rPr>
              <a:t>3300-3400 </a:t>
            </a:r>
            <a:r>
              <a:rPr lang="en-US" dirty="0">
                <a:solidFill>
                  <a:srgbClr val="FF0000"/>
                </a:solidFill>
              </a:rPr>
              <a:t>MHz, </a:t>
            </a:r>
            <a:r>
              <a:rPr lang="en-US" dirty="0" smtClean="0">
                <a:solidFill>
                  <a:srgbClr val="FF0000"/>
                </a:solidFill>
              </a:rPr>
              <a:t>3600-3800 MHz, 6425-7025 </a:t>
            </a:r>
            <a:r>
              <a:rPr lang="en-US" dirty="0">
                <a:solidFill>
                  <a:srgbClr val="FF0000"/>
                </a:solidFill>
              </a:rPr>
              <a:t>MHz, </a:t>
            </a:r>
            <a:r>
              <a:rPr lang="en-US" dirty="0" smtClean="0">
                <a:solidFill>
                  <a:srgbClr val="FF0000"/>
                </a:solidFill>
              </a:rPr>
              <a:t>7025-7125 </a:t>
            </a:r>
            <a:r>
              <a:rPr lang="en-US" dirty="0">
                <a:solidFill>
                  <a:srgbClr val="FF0000"/>
                </a:solidFill>
              </a:rPr>
              <a:t>MHz and 10.0-10.5 GHz for International </a:t>
            </a:r>
            <a:r>
              <a:rPr lang="en-US" dirty="0" smtClean="0">
                <a:solidFill>
                  <a:srgbClr val="FF0000"/>
                </a:solidFill>
              </a:rPr>
              <a:t>Mobile Telecommunications </a:t>
            </a:r>
            <a:r>
              <a:rPr lang="en-US" dirty="0">
                <a:solidFill>
                  <a:srgbClr val="FF0000"/>
                </a:solidFill>
              </a:rPr>
              <a:t>(IMT), including possible additional allocations to the mobile service on </a:t>
            </a:r>
            <a:r>
              <a:rPr lang="en-US" dirty="0" smtClean="0">
                <a:solidFill>
                  <a:srgbClr val="FF0000"/>
                </a:solidFill>
              </a:rPr>
              <a:t>a primary </a:t>
            </a:r>
            <a:r>
              <a:rPr lang="en-US" dirty="0">
                <a:solidFill>
                  <a:srgbClr val="FF0000"/>
                </a:solidFill>
              </a:rPr>
              <a:t>basis, in accordance with Resolution </a:t>
            </a:r>
            <a:r>
              <a:rPr lang="en-US" b="1" dirty="0">
                <a:solidFill>
                  <a:srgbClr val="FF0000"/>
                </a:solidFill>
              </a:rPr>
              <a:t>COM6/2 (WRC-19</a:t>
            </a:r>
            <a:r>
              <a:rPr lang="en-US" b="1" dirty="0" smtClean="0">
                <a:solidFill>
                  <a:srgbClr val="FF0000"/>
                </a:solidFill>
              </a:rPr>
              <a:t>)</a:t>
            </a:r>
            <a:r>
              <a:rPr lang="en-US" dirty="0" smtClean="0">
                <a:solidFill>
                  <a:srgbClr val="FF0000"/>
                </a:solidFill>
              </a:rPr>
              <a:t>;</a:t>
            </a:r>
          </a:p>
          <a:p>
            <a:pPr marL="1714500" lvl="3" indent="-342900" algn="just">
              <a:buFont typeface="Arial" panose="020B0604020202020204" pitchFamily="34" charset="0"/>
              <a:buChar char="•"/>
            </a:pPr>
            <a:r>
              <a:rPr lang="en-US" dirty="0"/>
              <a:t>1.3:  to consider primary allocation of the band </a:t>
            </a:r>
            <a:r>
              <a:rPr lang="en-US" dirty="0" smtClean="0"/>
              <a:t>3600-3800 </a:t>
            </a:r>
            <a:r>
              <a:rPr lang="en-US" dirty="0"/>
              <a:t>MHz to mobile service </a:t>
            </a:r>
            <a:r>
              <a:rPr lang="en-US" dirty="0" smtClean="0"/>
              <a:t>within Region </a:t>
            </a:r>
            <a:r>
              <a:rPr lang="en-US" dirty="0"/>
              <a:t>1 and take appropriate regulatory actions, in accordance with Resolution </a:t>
            </a:r>
            <a:r>
              <a:rPr lang="en-US" b="1" dirty="0" smtClean="0"/>
              <a:t>COM6/3 (WRC-19</a:t>
            </a:r>
            <a:r>
              <a:rPr lang="en-US" b="1" dirty="0"/>
              <a:t>)</a:t>
            </a:r>
            <a:r>
              <a:rPr lang="en-US" dirty="0"/>
              <a:t>;</a:t>
            </a:r>
          </a:p>
          <a:p>
            <a:pPr marL="1714500" lvl="3" indent="-342900" algn="just">
              <a:buFont typeface="Arial" panose="020B0604020202020204" pitchFamily="34" charset="0"/>
              <a:buChar char="•"/>
            </a:pPr>
            <a:r>
              <a:rPr lang="en-US" dirty="0" smtClean="0"/>
              <a:t>1.4: </a:t>
            </a:r>
            <a:r>
              <a:rPr lang="en-US" dirty="0"/>
              <a:t>to consider, in accordance with Resolution </a:t>
            </a:r>
            <a:r>
              <a:rPr lang="en-US" b="1" dirty="0"/>
              <a:t>COM6/4 (WRC-19)</a:t>
            </a:r>
            <a:r>
              <a:rPr lang="en-US" dirty="0"/>
              <a:t>, the use of </a:t>
            </a:r>
            <a:r>
              <a:rPr lang="en-US" dirty="0" smtClean="0"/>
              <a:t>high-altitude platform </a:t>
            </a:r>
            <a:r>
              <a:rPr lang="en-US" dirty="0"/>
              <a:t>stations as IMT base stations (HIBS) in the mobile service in certain </a:t>
            </a:r>
            <a:r>
              <a:rPr lang="en-US" dirty="0" smtClean="0"/>
              <a:t>frequency bands </a:t>
            </a:r>
            <a:r>
              <a:rPr lang="en-US" dirty="0"/>
              <a:t>below 2.7 GHz already identified for IMT, on a global or regional level</a:t>
            </a:r>
            <a:r>
              <a:rPr lang="en-US" dirty="0" smtClean="0"/>
              <a:t>;</a:t>
            </a:r>
          </a:p>
          <a:p>
            <a:pPr marL="1714500" lvl="3" indent="-342900" algn="just">
              <a:buFont typeface="Arial" panose="020B0604020202020204" pitchFamily="34" charset="0"/>
              <a:buChar char="•"/>
            </a:pPr>
            <a:r>
              <a:rPr lang="en-US" dirty="0"/>
              <a:t>1.5:  to review the spectrum use and spectrum needs of existing services in the </a:t>
            </a:r>
            <a:r>
              <a:rPr lang="en-US" dirty="0" smtClean="0"/>
              <a:t>frequency band </a:t>
            </a:r>
            <a:r>
              <a:rPr lang="en-US" dirty="0"/>
              <a:t>470-960 MHz in Region 1 and consider possible regulatory actions in the frequency </a:t>
            </a:r>
            <a:r>
              <a:rPr lang="en-US" dirty="0" smtClean="0"/>
              <a:t>band 470-694 </a:t>
            </a:r>
            <a:r>
              <a:rPr lang="en-US" dirty="0"/>
              <a:t>MHz in Region 1 on the basis of the review in accordance with Resolution </a:t>
            </a:r>
            <a:r>
              <a:rPr lang="en-US" b="1" dirty="0"/>
              <a:t>235 (WRC-15</a:t>
            </a:r>
            <a:r>
              <a:rPr lang="en-US" b="1" dirty="0" smtClean="0"/>
              <a:t>)</a:t>
            </a:r>
            <a:r>
              <a:rPr lang="en-US" dirty="0" smtClean="0"/>
              <a:t>;</a:t>
            </a:r>
          </a:p>
          <a:p>
            <a:pPr lvl="1" algn="just">
              <a:buFont typeface="Arial" panose="020B0604020202020204" pitchFamily="34" charset="0"/>
              <a:buChar char="•"/>
            </a:pPr>
            <a:endParaRPr lang="en-US" sz="1600"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41</a:t>
            </a:fld>
            <a:endParaRPr lang="en-GB" dirty="0"/>
          </a:p>
        </p:txBody>
      </p:sp>
      <p:sp>
        <p:nvSpPr>
          <p:cNvPr id="8" name="Date Placeholder 3">
            <a:extLst>
              <a:ext uri="{FF2B5EF4-FFF2-40B4-BE49-F238E27FC236}">
                <a16:creationId xmlns="" xmlns:a16="http://schemas.microsoft.com/office/drawing/2014/main" id="{B322FEBA-011B-49F1-99D6-C984930F1E34}"/>
              </a:ext>
            </a:extLst>
          </p:cNvPr>
          <p:cNvSpPr>
            <a:spLocks noGrp="1"/>
          </p:cNvSpPr>
          <p:nvPr>
            <p:ph type="dt" idx="15"/>
          </p:nvPr>
        </p:nvSpPr>
        <p:spPr>
          <a:xfrm>
            <a:off x="696912" y="333375"/>
            <a:ext cx="2303451" cy="273050"/>
          </a:xfrm>
        </p:spPr>
        <p:txBody>
          <a:bodyPr/>
          <a:lstStyle/>
          <a:p>
            <a:r>
              <a:rPr lang="en-US" dirty="0" smtClean="0"/>
              <a:t>December </a:t>
            </a:r>
            <a:r>
              <a:rPr lang="en-US" dirty="0"/>
              <a:t>2019</a:t>
            </a:r>
            <a:endParaRPr lang="en-GB" dirty="0"/>
          </a:p>
        </p:txBody>
      </p:sp>
      <p:sp>
        <p:nvSpPr>
          <p:cNvPr id="9" name="Footer Placeholder 4">
            <a:extLst>
              <a:ext uri="{FF2B5EF4-FFF2-40B4-BE49-F238E27FC236}">
                <a16:creationId xmlns="" xmlns:a16="http://schemas.microsoft.com/office/drawing/2014/main" id="{CF99F54C-F8E7-48DB-A1DB-644579F6D49A}"/>
              </a:ext>
            </a:extLst>
          </p:cNvPr>
          <p:cNvSpPr>
            <a:spLocks noGrp="1"/>
          </p:cNvSpPr>
          <p:nvPr>
            <p:ph type="ftr" idx="14"/>
          </p:nvPr>
        </p:nvSpPr>
        <p:spPr>
          <a:xfrm>
            <a:off x="5500694" y="6475413"/>
            <a:ext cx="3041644" cy="180975"/>
          </a:xfrm>
        </p:spPr>
        <p:txBody>
          <a:bodyPr/>
          <a:lstStyle/>
          <a:p>
            <a:r>
              <a:rPr lang="en-US" dirty="0"/>
              <a:t>Edward Au (Huawei)</a:t>
            </a:r>
            <a:endParaRPr lang="en-GB" dirty="0"/>
          </a:p>
        </p:txBody>
      </p:sp>
    </p:spTree>
    <p:extLst>
      <p:ext uri="{BB962C8B-B14F-4D97-AF65-F5344CB8AC3E}">
        <p14:creationId xmlns:p14="http://schemas.microsoft.com/office/powerpoint/2010/main" val="2569753548"/>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3600" dirty="0" smtClean="0">
                <a:latin typeface="Times New Roman" charset="0"/>
              </a:rPr>
              <a:t>Item 10 </a:t>
            </a:r>
            <a:r>
              <a:rPr lang="en-US" sz="3600" dirty="0" smtClean="0">
                <a:latin typeface="Times New Roman" charset="0"/>
              </a:rPr>
              <a:t>(5)</a:t>
            </a:r>
            <a:endParaRPr lang="en-US" sz="3600" dirty="0">
              <a:latin typeface="Times New Roman" charset="0"/>
            </a:endParaRPr>
          </a:p>
        </p:txBody>
      </p:sp>
      <p:sp>
        <p:nvSpPr>
          <p:cNvPr id="5123" name="Content Placeholder 2"/>
          <p:cNvSpPr>
            <a:spLocks noGrp="1"/>
          </p:cNvSpPr>
          <p:nvPr>
            <p:ph idx="1"/>
          </p:nvPr>
        </p:nvSpPr>
        <p:spPr>
          <a:xfrm>
            <a:off x="660816" y="1752600"/>
            <a:ext cx="7949784" cy="4042682"/>
          </a:xfrm>
        </p:spPr>
        <p:txBody>
          <a:bodyPr/>
          <a:lstStyle/>
          <a:p>
            <a:pPr marL="1714500" lvl="3" indent="-342900" algn="just">
              <a:buFont typeface="Arial" panose="020B0604020202020204" pitchFamily="34" charset="0"/>
              <a:buChar char="•"/>
            </a:pPr>
            <a:r>
              <a:rPr lang="en-US" dirty="0" smtClean="0"/>
              <a:t>1.6:  to </a:t>
            </a:r>
            <a:r>
              <a:rPr lang="en-US" dirty="0"/>
              <a:t>consider, in accordance with Resolution </a:t>
            </a:r>
            <a:r>
              <a:rPr lang="en-US" b="1" dirty="0"/>
              <a:t>COM6/5 (WRC-19)</a:t>
            </a:r>
            <a:r>
              <a:rPr lang="en-US" dirty="0"/>
              <a:t>, regulatory </a:t>
            </a:r>
            <a:r>
              <a:rPr lang="en-US" dirty="0" smtClean="0"/>
              <a:t>provisions to </a:t>
            </a:r>
            <a:r>
              <a:rPr lang="en-US" dirty="0"/>
              <a:t>facilitate </a:t>
            </a:r>
            <a:r>
              <a:rPr lang="en-US" dirty="0" err="1"/>
              <a:t>radiocommunications</a:t>
            </a:r>
            <a:r>
              <a:rPr lang="en-US" dirty="0"/>
              <a:t> for sub-orbital vehicles</a:t>
            </a:r>
            <a:r>
              <a:rPr lang="en-US" dirty="0" smtClean="0"/>
              <a:t>;</a:t>
            </a:r>
          </a:p>
          <a:p>
            <a:pPr marL="1714500" lvl="3" indent="-342900" algn="just">
              <a:buFont typeface="Arial" panose="020B0604020202020204" pitchFamily="34" charset="0"/>
              <a:buChar char="•"/>
            </a:pPr>
            <a:r>
              <a:rPr lang="en-US" dirty="0"/>
              <a:t>1.7:  to consider a new aeronautical mobile-satellite (R) service (AMS(R)S) allocation </a:t>
            </a:r>
            <a:r>
              <a:rPr lang="en-US" dirty="0" smtClean="0"/>
              <a:t>in accordance </a:t>
            </a:r>
            <a:r>
              <a:rPr lang="en-US" dirty="0"/>
              <a:t>with Resolution </a:t>
            </a:r>
            <a:r>
              <a:rPr lang="en-US" b="1" dirty="0"/>
              <a:t>COM6/6 (WRC-19)</a:t>
            </a:r>
            <a:r>
              <a:rPr lang="en-US" dirty="0"/>
              <a:t> for both the Earth-to-space and </a:t>
            </a:r>
            <a:r>
              <a:rPr lang="en-US" dirty="0" smtClean="0"/>
              <a:t>space-to-Earth directions </a:t>
            </a:r>
            <a:r>
              <a:rPr lang="en-US" dirty="0"/>
              <a:t>of aeronautical VHF communications in all or part of the frequency band </a:t>
            </a:r>
            <a:r>
              <a:rPr lang="en-US" dirty="0" smtClean="0"/>
              <a:t>117.975-137 </a:t>
            </a:r>
            <a:r>
              <a:rPr lang="en-US" dirty="0"/>
              <a:t>MHz, while preventing any undue constraints on existing VHF systems operating in </a:t>
            </a:r>
            <a:r>
              <a:rPr lang="en-US" dirty="0" smtClean="0"/>
              <a:t>the AM(R)S</a:t>
            </a:r>
            <a:r>
              <a:rPr lang="en-US" dirty="0"/>
              <a:t>, the ARNS, and in adjacent frequency bands</a:t>
            </a:r>
            <a:r>
              <a:rPr lang="en-US" dirty="0" smtClean="0"/>
              <a:t>;</a:t>
            </a:r>
          </a:p>
          <a:p>
            <a:pPr marL="1714500" lvl="3" indent="-342900" algn="just">
              <a:buFont typeface="Arial" panose="020B0604020202020204" pitchFamily="34" charset="0"/>
              <a:buChar char="•"/>
            </a:pPr>
            <a:r>
              <a:rPr lang="en-US" dirty="0"/>
              <a:t>1.8:  to consider, on the basis of ITU-R studies in accordance with Resolution </a:t>
            </a:r>
            <a:r>
              <a:rPr lang="en-US" b="1" dirty="0" smtClean="0"/>
              <a:t>COM6/7 (WRC-19</a:t>
            </a:r>
            <a:r>
              <a:rPr lang="en-US" b="1" dirty="0"/>
              <a:t>)</a:t>
            </a:r>
            <a:r>
              <a:rPr lang="en-US" dirty="0"/>
              <a:t>, appropriate regulatory actions, with a view to reviewing and, if necessary, </a:t>
            </a:r>
            <a:r>
              <a:rPr lang="en-US" dirty="0" smtClean="0"/>
              <a:t>revising Resolution </a:t>
            </a:r>
            <a:r>
              <a:rPr lang="en-US" b="1" dirty="0"/>
              <a:t>155 (Rev.WRC-19)</a:t>
            </a:r>
            <a:r>
              <a:rPr lang="en-US" dirty="0"/>
              <a:t> and No. </a:t>
            </a:r>
            <a:r>
              <a:rPr lang="en-US" b="1" dirty="0"/>
              <a:t>5.484B</a:t>
            </a:r>
            <a:r>
              <a:rPr lang="en-US" dirty="0"/>
              <a:t> to accommodate the use of fixed-satellite </a:t>
            </a:r>
            <a:r>
              <a:rPr lang="en-US" dirty="0" smtClean="0"/>
              <a:t>service (FSS</a:t>
            </a:r>
            <a:r>
              <a:rPr lang="en-US" dirty="0"/>
              <a:t>) networks by control and non-payload communications of unmanned aircraft systems;</a:t>
            </a:r>
          </a:p>
          <a:p>
            <a:pPr lvl="1" algn="just">
              <a:buFont typeface="Arial" panose="020B0604020202020204" pitchFamily="34" charset="0"/>
              <a:buChar char="•"/>
            </a:pPr>
            <a:endParaRPr lang="en-US" sz="1600"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42</a:t>
            </a:fld>
            <a:endParaRPr lang="en-GB" dirty="0"/>
          </a:p>
        </p:txBody>
      </p:sp>
      <p:sp>
        <p:nvSpPr>
          <p:cNvPr id="8" name="Date Placeholder 3">
            <a:extLst>
              <a:ext uri="{FF2B5EF4-FFF2-40B4-BE49-F238E27FC236}">
                <a16:creationId xmlns="" xmlns:a16="http://schemas.microsoft.com/office/drawing/2014/main" id="{B322FEBA-011B-49F1-99D6-C984930F1E34}"/>
              </a:ext>
            </a:extLst>
          </p:cNvPr>
          <p:cNvSpPr>
            <a:spLocks noGrp="1"/>
          </p:cNvSpPr>
          <p:nvPr>
            <p:ph type="dt" idx="15"/>
          </p:nvPr>
        </p:nvSpPr>
        <p:spPr>
          <a:xfrm>
            <a:off x="696912" y="333375"/>
            <a:ext cx="2303451" cy="273050"/>
          </a:xfrm>
        </p:spPr>
        <p:txBody>
          <a:bodyPr/>
          <a:lstStyle/>
          <a:p>
            <a:r>
              <a:rPr lang="en-US" dirty="0" smtClean="0"/>
              <a:t>December </a:t>
            </a:r>
            <a:r>
              <a:rPr lang="en-US" dirty="0"/>
              <a:t>2019</a:t>
            </a:r>
            <a:endParaRPr lang="en-GB" dirty="0"/>
          </a:p>
        </p:txBody>
      </p:sp>
      <p:sp>
        <p:nvSpPr>
          <p:cNvPr id="9" name="Footer Placeholder 4">
            <a:extLst>
              <a:ext uri="{FF2B5EF4-FFF2-40B4-BE49-F238E27FC236}">
                <a16:creationId xmlns="" xmlns:a16="http://schemas.microsoft.com/office/drawing/2014/main" id="{CF99F54C-F8E7-48DB-A1DB-644579F6D49A}"/>
              </a:ext>
            </a:extLst>
          </p:cNvPr>
          <p:cNvSpPr>
            <a:spLocks noGrp="1"/>
          </p:cNvSpPr>
          <p:nvPr>
            <p:ph type="ftr" idx="14"/>
          </p:nvPr>
        </p:nvSpPr>
        <p:spPr>
          <a:xfrm>
            <a:off x="5500694" y="6475413"/>
            <a:ext cx="3041644" cy="180975"/>
          </a:xfrm>
        </p:spPr>
        <p:txBody>
          <a:bodyPr/>
          <a:lstStyle/>
          <a:p>
            <a:r>
              <a:rPr lang="en-US" dirty="0"/>
              <a:t>Edward Au (Huawei)</a:t>
            </a:r>
            <a:endParaRPr lang="en-GB" dirty="0"/>
          </a:p>
        </p:txBody>
      </p:sp>
    </p:spTree>
    <p:extLst>
      <p:ext uri="{BB962C8B-B14F-4D97-AF65-F5344CB8AC3E}">
        <p14:creationId xmlns:p14="http://schemas.microsoft.com/office/powerpoint/2010/main" val="1711649591"/>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3600" dirty="0" smtClean="0">
                <a:latin typeface="Times New Roman" charset="0"/>
              </a:rPr>
              <a:t>Item 10 </a:t>
            </a:r>
            <a:r>
              <a:rPr lang="en-US" sz="3600" dirty="0" smtClean="0">
                <a:latin typeface="Times New Roman" charset="0"/>
              </a:rPr>
              <a:t>(6)</a:t>
            </a:r>
            <a:endParaRPr lang="en-US" sz="3600" dirty="0">
              <a:latin typeface="Times New Roman" charset="0"/>
            </a:endParaRPr>
          </a:p>
        </p:txBody>
      </p:sp>
      <p:sp>
        <p:nvSpPr>
          <p:cNvPr id="5123" name="Content Placeholder 2"/>
          <p:cNvSpPr>
            <a:spLocks noGrp="1"/>
          </p:cNvSpPr>
          <p:nvPr>
            <p:ph idx="1"/>
          </p:nvPr>
        </p:nvSpPr>
        <p:spPr>
          <a:xfrm>
            <a:off x="660816" y="1752600"/>
            <a:ext cx="7949784" cy="4042682"/>
          </a:xfrm>
        </p:spPr>
        <p:txBody>
          <a:bodyPr/>
          <a:lstStyle/>
          <a:p>
            <a:pPr marL="1714500" lvl="3" indent="-342900" algn="just">
              <a:buFont typeface="Arial" panose="020B0604020202020204" pitchFamily="34" charset="0"/>
              <a:buChar char="•"/>
            </a:pPr>
            <a:r>
              <a:rPr lang="en-US" dirty="0"/>
              <a:t>1.9:  to review Appendix </a:t>
            </a:r>
            <a:r>
              <a:rPr lang="en-US" b="1" dirty="0"/>
              <a:t>27</a:t>
            </a:r>
            <a:r>
              <a:rPr lang="en-US" dirty="0"/>
              <a:t> of the Radio Regulations and consider appropriate </a:t>
            </a:r>
            <a:r>
              <a:rPr lang="en-US" dirty="0" smtClean="0"/>
              <a:t>regulatory actions </a:t>
            </a:r>
            <a:r>
              <a:rPr lang="en-US" dirty="0"/>
              <a:t>and updates based on ITU-R studies, in order to accommodate digital technologies </a:t>
            </a:r>
            <a:r>
              <a:rPr lang="en-US" dirty="0" smtClean="0"/>
              <a:t>for commercial </a:t>
            </a:r>
            <a:r>
              <a:rPr lang="en-US" dirty="0"/>
              <a:t>aviation safety-of-life applications in existing HF bands allocated to the </a:t>
            </a:r>
            <a:r>
              <a:rPr lang="en-US" dirty="0" smtClean="0"/>
              <a:t>aeronautical mobile </a:t>
            </a:r>
            <a:r>
              <a:rPr lang="en-US" dirty="0"/>
              <a:t>(route) service and ensure coexistence of current HF systems alongside modernized </a:t>
            </a:r>
            <a:r>
              <a:rPr lang="en-US" dirty="0" smtClean="0"/>
              <a:t>HF systems</a:t>
            </a:r>
            <a:r>
              <a:rPr lang="en-US" dirty="0"/>
              <a:t>, in accordance with Resolution </a:t>
            </a:r>
            <a:r>
              <a:rPr lang="en-US" b="1" dirty="0"/>
              <a:t>COM6/8 (WRC-19)</a:t>
            </a:r>
            <a:r>
              <a:rPr lang="en-US" dirty="0"/>
              <a:t>;</a:t>
            </a:r>
          </a:p>
          <a:p>
            <a:pPr marL="1714500" lvl="3" indent="-342900" algn="just">
              <a:buFont typeface="Arial" panose="020B0604020202020204" pitchFamily="34" charset="0"/>
              <a:buChar char="•"/>
            </a:pPr>
            <a:r>
              <a:rPr lang="en-US" dirty="0" smtClean="0"/>
              <a:t>1.10:  </a:t>
            </a:r>
            <a:r>
              <a:rPr lang="en-US" dirty="0"/>
              <a:t>to conduct studies on spectrum needs, coexistence with </a:t>
            </a:r>
            <a:r>
              <a:rPr lang="en-US" dirty="0" err="1"/>
              <a:t>radiocommunication</a:t>
            </a:r>
            <a:r>
              <a:rPr lang="en-US" dirty="0"/>
              <a:t> </a:t>
            </a:r>
            <a:r>
              <a:rPr lang="en-US" dirty="0" smtClean="0"/>
              <a:t>services and </a:t>
            </a:r>
            <a:r>
              <a:rPr lang="en-US" dirty="0"/>
              <a:t>regulatory measures for possible new allocations for the aeronautical mobile service for the </a:t>
            </a:r>
            <a:r>
              <a:rPr lang="en-US" dirty="0" smtClean="0"/>
              <a:t>use of </a:t>
            </a:r>
            <a:r>
              <a:rPr lang="en-US" dirty="0"/>
              <a:t>non-safety aeronautical mobile applications, in accordance with Resolution </a:t>
            </a:r>
            <a:r>
              <a:rPr lang="en-US" b="1" dirty="0"/>
              <a:t>COM6/9 (WRC-19</a:t>
            </a:r>
            <a:r>
              <a:rPr lang="en-US" b="1" dirty="0" smtClean="0"/>
              <a:t>)</a:t>
            </a:r>
            <a:r>
              <a:rPr lang="en-US" dirty="0" smtClean="0"/>
              <a:t>;</a:t>
            </a:r>
          </a:p>
          <a:p>
            <a:pPr marL="1714500" lvl="3" indent="-342900" algn="just">
              <a:buFont typeface="Arial" panose="020B0604020202020204" pitchFamily="34" charset="0"/>
              <a:buChar char="•"/>
            </a:pPr>
            <a:r>
              <a:rPr lang="en-US" dirty="0"/>
              <a:t>1.11:  to consider possible regulatory actions to support the modernization of the </a:t>
            </a:r>
            <a:r>
              <a:rPr lang="en-US" dirty="0" smtClean="0"/>
              <a:t>Global Maritime </a:t>
            </a:r>
            <a:r>
              <a:rPr lang="en-US" dirty="0"/>
              <a:t>Distress and Safety System and the implementation of e-navigation, in accordance </a:t>
            </a:r>
            <a:r>
              <a:rPr lang="en-US" dirty="0" smtClean="0"/>
              <a:t>with Resolution </a:t>
            </a:r>
            <a:r>
              <a:rPr lang="en-US" b="1" dirty="0"/>
              <a:t>361 (Rev.WRC-19)</a:t>
            </a:r>
            <a:r>
              <a:rPr lang="en-US" dirty="0"/>
              <a:t>;</a:t>
            </a:r>
            <a:endParaRPr lang="en-US" sz="1600"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43</a:t>
            </a:fld>
            <a:endParaRPr lang="en-GB" dirty="0"/>
          </a:p>
        </p:txBody>
      </p:sp>
      <p:sp>
        <p:nvSpPr>
          <p:cNvPr id="8" name="Date Placeholder 3">
            <a:extLst>
              <a:ext uri="{FF2B5EF4-FFF2-40B4-BE49-F238E27FC236}">
                <a16:creationId xmlns="" xmlns:a16="http://schemas.microsoft.com/office/drawing/2014/main" id="{B322FEBA-011B-49F1-99D6-C984930F1E34}"/>
              </a:ext>
            </a:extLst>
          </p:cNvPr>
          <p:cNvSpPr>
            <a:spLocks noGrp="1"/>
          </p:cNvSpPr>
          <p:nvPr>
            <p:ph type="dt" idx="15"/>
          </p:nvPr>
        </p:nvSpPr>
        <p:spPr>
          <a:xfrm>
            <a:off x="696912" y="333375"/>
            <a:ext cx="2303451" cy="273050"/>
          </a:xfrm>
        </p:spPr>
        <p:txBody>
          <a:bodyPr/>
          <a:lstStyle/>
          <a:p>
            <a:r>
              <a:rPr lang="en-US" dirty="0" smtClean="0"/>
              <a:t>December </a:t>
            </a:r>
            <a:r>
              <a:rPr lang="en-US" dirty="0"/>
              <a:t>2019</a:t>
            </a:r>
            <a:endParaRPr lang="en-GB" dirty="0"/>
          </a:p>
        </p:txBody>
      </p:sp>
      <p:sp>
        <p:nvSpPr>
          <p:cNvPr id="9" name="Footer Placeholder 4">
            <a:extLst>
              <a:ext uri="{FF2B5EF4-FFF2-40B4-BE49-F238E27FC236}">
                <a16:creationId xmlns="" xmlns:a16="http://schemas.microsoft.com/office/drawing/2014/main" id="{CF99F54C-F8E7-48DB-A1DB-644579F6D49A}"/>
              </a:ext>
            </a:extLst>
          </p:cNvPr>
          <p:cNvSpPr>
            <a:spLocks noGrp="1"/>
          </p:cNvSpPr>
          <p:nvPr>
            <p:ph type="ftr" idx="14"/>
          </p:nvPr>
        </p:nvSpPr>
        <p:spPr>
          <a:xfrm>
            <a:off x="5500694" y="6475413"/>
            <a:ext cx="3041644" cy="180975"/>
          </a:xfrm>
        </p:spPr>
        <p:txBody>
          <a:bodyPr/>
          <a:lstStyle/>
          <a:p>
            <a:r>
              <a:rPr lang="en-US" dirty="0"/>
              <a:t>Edward Au (Huawei)</a:t>
            </a:r>
            <a:endParaRPr lang="en-GB" dirty="0"/>
          </a:p>
        </p:txBody>
      </p:sp>
    </p:spTree>
    <p:extLst>
      <p:ext uri="{BB962C8B-B14F-4D97-AF65-F5344CB8AC3E}">
        <p14:creationId xmlns:p14="http://schemas.microsoft.com/office/powerpoint/2010/main" val="3212950204"/>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3600" dirty="0" smtClean="0">
                <a:latin typeface="Times New Roman" charset="0"/>
              </a:rPr>
              <a:t>Item 10 </a:t>
            </a:r>
            <a:r>
              <a:rPr lang="en-US" sz="3600" dirty="0" smtClean="0">
                <a:latin typeface="Times New Roman" charset="0"/>
              </a:rPr>
              <a:t>(7)</a:t>
            </a:r>
            <a:endParaRPr lang="en-US" sz="3600" dirty="0">
              <a:latin typeface="Times New Roman" charset="0"/>
            </a:endParaRPr>
          </a:p>
        </p:txBody>
      </p:sp>
      <p:sp>
        <p:nvSpPr>
          <p:cNvPr id="5123" name="Content Placeholder 2"/>
          <p:cNvSpPr>
            <a:spLocks noGrp="1"/>
          </p:cNvSpPr>
          <p:nvPr>
            <p:ph idx="1"/>
          </p:nvPr>
        </p:nvSpPr>
        <p:spPr>
          <a:xfrm>
            <a:off x="660816" y="1752600"/>
            <a:ext cx="7949784" cy="4042682"/>
          </a:xfrm>
        </p:spPr>
        <p:txBody>
          <a:bodyPr/>
          <a:lstStyle/>
          <a:p>
            <a:pPr marL="1714500" lvl="3" indent="-342900" algn="just">
              <a:buFont typeface="Arial" panose="020B0604020202020204" pitchFamily="34" charset="0"/>
              <a:buChar char="•"/>
            </a:pPr>
            <a:r>
              <a:rPr lang="en-US" dirty="0"/>
              <a:t>1.12:  to conduct, and complete in time for WRC-23, studies for a possible new </a:t>
            </a:r>
            <a:r>
              <a:rPr lang="en-US" dirty="0" smtClean="0"/>
              <a:t>secondary allocation </a:t>
            </a:r>
            <a:r>
              <a:rPr lang="en-US" dirty="0"/>
              <a:t>to the Earth exploration-satellite (active) service for </a:t>
            </a:r>
            <a:r>
              <a:rPr lang="en-US" dirty="0" smtClean="0"/>
              <a:t>space-borne </a:t>
            </a:r>
            <a:r>
              <a:rPr lang="en-US" dirty="0"/>
              <a:t>radar sounders within </a:t>
            </a:r>
            <a:r>
              <a:rPr lang="en-US" dirty="0" smtClean="0"/>
              <a:t>the range </a:t>
            </a:r>
            <a:r>
              <a:rPr lang="en-US" dirty="0"/>
              <a:t>of frequencies around 45 MHz, taking into account the protection of incumbent </a:t>
            </a:r>
            <a:r>
              <a:rPr lang="en-US" dirty="0" smtClean="0"/>
              <a:t>services, including </a:t>
            </a:r>
            <a:r>
              <a:rPr lang="en-US" dirty="0"/>
              <a:t>in adjacent bands, in accordance with Resolution </a:t>
            </a:r>
            <a:r>
              <a:rPr lang="en-US" b="1" dirty="0"/>
              <a:t>656 (Rev.WRC-19</a:t>
            </a:r>
            <a:r>
              <a:rPr lang="en-US" b="1" dirty="0" smtClean="0"/>
              <a:t>)</a:t>
            </a:r>
            <a:r>
              <a:rPr lang="en-US" dirty="0" smtClean="0"/>
              <a:t>;</a:t>
            </a:r>
          </a:p>
          <a:p>
            <a:pPr marL="1714500" lvl="3" indent="-342900" algn="just">
              <a:buFont typeface="Arial" panose="020B0604020202020204" pitchFamily="34" charset="0"/>
              <a:buChar char="•"/>
            </a:pPr>
            <a:r>
              <a:rPr lang="en-US" dirty="0"/>
              <a:t>1.13:  to consider a possible upgrade of the allocation of the frequency band 14.8-15.35 </a:t>
            </a:r>
            <a:r>
              <a:rPr lang="en-US" dirty="0" smtClean="0"/>
              <a:t>GHz to </a:t>
            </a:r>
            <a:r>
              <a:rPr lang="en-US" dirty="0"/>
              <a:t>the space research service, in accordance with Resolution </a:t>
            </a:r>
            <a:r>
              <a:rPr lang="en-US" b="1" dirty="0"/>
              <a:t>COM6/10 (WRC-19</a:t>
            </a:r>
            <a:r>
              <a:rPr lang="en-US" b="1" dirty="0" smtClean="0"/>
              <a:t>)</a:t>
            </a:r>
            <a:r>
              <a:rPr lang="en-US" dirty="0" smtClean="0"/>
              <a:t>;</a:t>
            </a:r>
          </a:p>
          <a:p>
            <a:pPr marL="1714500" lvl="3" indent="-342900" algn="just">
              <a:buFont typeface="Arial" panose="020B0604020202020204" pitchFamily="34" charset="0"/>
              <a:buChar char="•"/>
            </a:pPr>
            <a:r>
              <a:rPr lang="en-US" dirty="0"/>
              <a:t>1.14:  to review and consider possible adjustments of the existing or possible new </a:t>
            </a:r>
            <a:r>
              <a:rPr lang="en-US" dirty="0" smtClean="0"/>
              <a:t>primary frequency </a:t>
            </a:r>
            <a:r>
              <a:rPr lang="en-US" dirty="0"/>
              <a:t>allocations to EESS (passive) in the frequency range 231.5-252 GHz, to ensure </a:t>
            </a:r>
            <a:r>
              <a:rPr lang="en-US" dirty="0" smtClean="0"/>
              <a:t>alignment with </a:t>
            </a:r>
            <a:r>
              <a:rPr lang="en-US" dirty="0"/>
              <a:t>more up-to-date remote-sensing observation requirements, in accordance with </a:t>
            </a:r>
            <a:r>
              <a:rPr lang="en-US" dirty="0" smtClean="0"/>
              <a:t>Resolution </a:t>
            </a:r>
            <a:r>
              <a:rPr lang="en-US" b="1" dirty="0" smtClean="0"/>
              <a:t>COM6/11 </a:t>
            </a:r>
            <a:r>
              <a:rPr lang="en-US" b="1" dirty="0"/>
              <a:t>(WRC-19</a:t>
            </a:r>
            <a:r>
              <a:rPr lang="en-US" b="1" dirty="0" smtClean="0"/>
              <a:t>)</a:t>
            </a:r>
            <a:r>
              <a:rPr lang="en-US" dirty="0" smtClean="0"/>
              <a:t>;</a:t>
            </a:r>
          </a:p>
          <a:p>
            <a:pPr marL="1714500" lvl="3" indent="-342900" algn="just">
              <a:buFont typeface="Arial" panose="020B0604020202020204" pitchFamily="34" charset="0"/>
              <a:buChar char="•"/>
            </a:pPr>
            <a:r>
              <a:rPr lang="en-US" dirty="0"/>
              <a:t>1.15:  to harmonize the use of the frequency band 12.75-13.25 GHz (Earth-to-space) by </a:t>
            </a:r>
            <a:r>
              <a:rPr lang="en-US" dirty="0" smtClean="0"/>
              <a:t>earth stations </a:t>
            </a:r>
            <a:r>
              <a:rPr lang="en-US" dirty="0"/>
              <a:t>on aircraft and vessels communicating with geostationary space stations in the </a:t>
            </a:r>
            <a:r>
              <a:rPr lang="en-US" dirty="0" smtClean="0"/>
              <a:t>fixed satellite service </a:t>
            </a:r>
            <a:r>
              <a:rPr lang="en-US" dirty="0"/>
              <a:t>globally, in accordance with Resolution </a:t>
            </a:r>
            <a:r>
              <a:rPr lang="en-US" b="1" dirty="0"/>
              <a:t>COM6/12 (WRC-19)</a:t>
            </a:r>
            <a:r>
              <a:rPr lang="en-US" dirty="0"/>
              <a:t>;</a:t>
            </a:r>
            <a:endParaRPr lang="en-US" sz="1600"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44</a:t>
            </a:fld>
            <a:endParaRPr lang="en-GB" dirty="0"/>
          </a:p>
        </p:txBody>
      </p:sp>
      <p:sp>
        <p:nvSpPr>
          <p:cNvPr id="8" name="Date Placeholder 3">
            <a:extLst>
              <a:ext uri="{FF2B5EF4-FFF2-40B4-BE49-F238E27FC236}">
                <a16:creationId xmlns="" xmlns:a16="http://schemas.microsoft.com/office/drawing/2014/main" id="{B322FEBA-011B-49F1-99D6-C984930F1E34}"/>
              </a:ext>
            </a:extLst>
          </p:cNvPr>
          <p:cNvSpPr>
            <a:spLocks noGrp="1"/>
          </p:cNvSpPr>
          <p:nvPr>
            <p:ph type="dt" idx="15"/>
          </p:nvPr>
        </p:nvSpPr>
        <p:spPr>
          <a:xfrm>
            <a:off x="696912" y="333375"/>
            <a:ext cx="2303451" cy="273050"/>
          </a:xfrm>
        </p:spPr>
        <p:txBody>
          <a:bodyPr/>
          <a:lstStyle/>
          <a:p>
            <a:r>
              <a:rPr lang="en-US" dirty="0" smtClean="0"/>
              <a:t>December </a:t>
            </a:r>
            <a:r>
              <a:rPr lang="en-US" dirty="0"/>
              <a:t>2019</a:t>
            </a:r>
            <a:endParaRPr lang="en-GB" dirty="0"/>
          </a:p>
        </p:txBody>
      </p:sp>
      <p:sp>
        <p:nvSpPr>
          <p:cNvPr id="9" name="Footer Placeholder 4">
            <a:extLst>
              <a:ext uri="{FF2B5EF4-FFF2-40B4-BE49-F238E27FC236}">
                <a16:creationId xmlns="" xmlns:a16="http://schemas.microsoft.com/office/drawing/2014/main" id="{CF99F54C-F8E7-48DB-A1DB-644579F6D49A}"/>
              </a:ext>
            </a:extLst>
          </p:cNvPr>
          <p:cNvSpPr>
            <a:spLocks noGrp="1"/>
          </p:cNvSpPr>
          <p:nvPr>
            <p:ph type="ftr" idx="14"/>
          </p:nvPr>
        </p:nvSpPr>
        <p:spPr>
          <a:xfrm>
            <a:off x="5500694" y="6475413"/>
            <a:ext cx="3041644" cy="180975"/>
          </a:xfrm>
        </p:spPr>
        <p:txBody>
          <a:bodyPr/>
          <a:lstStyle/>
          <a:p>
            <a:r>
              <a:rPr lang="en-US" dirty="0"/>
              <a:t>Edward Au (Huawei)</a:t>
            </a:r>
            <a:endParaRPr lang="en-GB" dirty="0"/>
          </a:p>
        </p:txBody>
      </p:sp>
    </p:spTree>
    <p:extLst>
      <p:ext uri="{BB962C8B-B14F-4D97-AF65-F5344CB8AC3E}">
        <p14:creationId xmlns:p14="http://schemas.microsoft.com/office/powerpoint/2010/main" val="2436449705"/>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3600" dirty="0" smtClean="0">
                <a:latin typeface="Times New Roman" charset="0"/>
              </a:rPr>
              <a:t>Item 10 </a:t>
            </a:r>
            <a:r>
              <a:rPr lang="en-US" sz="3600" dirty="0" smtClean="0">
                <a:latin typeface="Times New Roman" charset="0"/>
              </a:rPr>
              <a:t>(8)</a:t>
            </a:r>
            <a:endParaRPr lang="en-US" sz="3600" dirty="0">
              <a:latin typeface="Times New Roman" charset="0"/>
            </a:endParaRPr>
          </a:p>
        </p:txBody>
      </p:sp>
      <p:sp>
        <p:nvSpPr>
          <p:cNvPr id="5123" name="Content Placeholder 2"/>
          <p:cNvSpPr>
            <a:spLocks noGrp="1"/>
          </p:cNvSpPr>
          <p:nvPr>
            <p:ph idx="1"/>
          </p:nvPr>
        </p:nvSpPr>
        <p:spPr>
          <a:xfrm>
            <a:off x="660816" y="1752600"/>
            <a:ext cx="7949784" cy="4042682"/>
          </a:xfrm>
        </p:spPr>
        <p:txBody>
          <a:bodyPr/>
          <a:lstStyle/>
          <a:p>
            <a:pPr marL="1714500" lvl="3" indent="-342900" algn="just">
              <a:buFont typeface="Arial" panose="020B0604020202020204" pitchFamily="34" charset="0"/>
              <a:buChar char="•"/>
            </a:pPr>
            <a:r>
              <a:rPr lang="en-US" dirty="0"/>
              <a:t>1.16:  to study and develop technical, operational and regulatory measures, as appropriate, </a:t>
            </a:r>
            <a:r>
              <a:rPr lang="en-US" dirty="0" smtClean="0"/>
              <a:t>to facilitate </a:t>
            </a:r>
            <a:r>
              <a:rPr lang="en-US" dirty="0"/>
              <a:t>the use of the frequency bands 17.7-18.6 GHz and 18.8-19.3 GHz and 19.7-20.2 </a:t>
            </a:r>
            <a:r>
              <a:rPr lang="en-US" dirty="0" smtClean="0"/>
              <a:t>GHz (space-to-Earth</a:t>
            </a:r>
            <a:r>
              <a:rPr lang="en-US" dirty="0"/>
              <a:t>) and 27.5-29.1 GHz and 29.5-30 GHz (Earth-to-space) by non-GSO FSS </a:t>
            </a:r>
            <a:r>
              <a:rPr lang="en-US" dirty="0" smtClean="0"/>
              <a:t>earth stations </a:t>
            </a:r>
            <a:r>
              <a:rPr lang="en-US" dirty="0"/>
              <a:t>in motion, while ensuring due protection of existing services in those frequency bands, </a:t>
            </a:r>
            <a:r>
              <a:rPr lang="en-US" dirty="0" smtClean="0"/>
              <a:t>in accordance </a:t>
            </a:r>
            <a:r>
              <a:rPr lang="en-US" dirty="0"/>
              <a:t>with Resolution </a:t>
            </a:r>
            <a:r>
              <a:rPr lang="en-US" b="1" dirty="0"/>
              <a:t>COM6/13 (WRC-19)</a:t>
            </a:r>
            <a:r>
              <a:rPr lang="en-US" dirty="0"/>
              <a:t>;  </a:t>
            </a:r>
            <a:endParaRPr lang="en-US" dirty="0" smtClean="0"/>
          </a:p>
          <a:p>
            <a:pPr marL="1714500" lvl="3" indent="-342900" algn="just">
              <a:buFont typeface="Arial" panose="020B0604020202020204" pitchFamily="34" charset="0"/>
              <a:buChar char="•"/>
            </a:pPr>
            <a:r>
              <a:rPr lang="en-US" dirty="0"/>
              <a:t>1.17:  to determine and carry out, on the basis of the ITU-R studies in accordance </a:t>
            </a:r>
            <a:r>
              <a:rPr lang="en-US" dirty="0" smtClean="0"/>
              <a:t>with Resolution </a:t>
            </a:r>
            <a:r>
              <a:rPr lang="en-US" b="1" dirty="0"/>
              <a:t>COM6/14 (WRC-19)</a:t>
            </a:r>
            <a:r>
              <a:rPr lang="en-US" dirty="0"/>
              <a:t>, the appropriate regulatory actions for the provision of </a:t>
            </a:r>
            <a:r>
              <a:rPr lang="en-US" dirty="0" smtClean="0"/>
              <a:t>inter-satellite links </a:t>
            </a:r>
            <a:r>
              <a:rPr lang="en-US" dirty="0"/>
              <a:t>in specific frequency bands, or portions thereof, by adding an inter-satellite </a:t>
            </a:r>
            <a:r>
              <a:rPr lang="en-US" dirty="0" smtClean="0"/>
              <a:t>service allocation </a:t>
            </a:r>
            <a:r>
              <a:rPr lang="en-US" dirty="0"/>
              <a:t>where appropriate</a:t>
            </a:r>
            <a:r>
              <a:rPr lang="en-US" dirty="0" smtClean="0"/>
              <a:t>;</a:t>
            </a:r>
          </a:p>
          <a:p>
            <a:pPr marL="1714500" lvl="3" indent="-342900" algn="just">
              <a:buFont typeface="Arial" panose="020B0604020202020204" pitchFamily="34" charset="0"/>
              <a:buChar char="•"/>
            </a:pPr>
            <a:r>
              <a:rPr lang="en-US" dirty="0"/>
              <a:t>1.18:  to consider studies relating to spectrum needs and potential new allocations to </a:t>
            </a:r>
            <a:r>
              <a:rPr lang="en-US" dirty="0" smtClean="0"/>
              <a:t>the mobile-satellite </a:t>
            </a:r>
            <a:r>
              <a:rPr lang="en-US" dirty="0"/>
              <a:t>service for future development of narrowband mobile-satellite systems, </a:t>
            </a:r>
            <a:r>
              <a:rPr lang="en-US" dirty="0" smtClean="0"/>
              <a:t>in accordance </a:t>
            </a:r>
            <a:r>
              <a:rPr lang="en-US" dirty="0"/>
              <a:t>with Resolution </a:t>
            </a:r>
            <a:r>
              <a:rPr lang="en-US" b="1" dirty="0"/>
              <a:t>COM6/15 (WRC-19)</a:t>
            </a:r>
            <a:r>
              <a:rPr lang="en-US" dirty="0"/>
              <a:t>;</a:t>
            </a:r>
            <a:endParaRPr lang="en-US" sz="1600"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45</a:t>
            </a:fld>
            <a:endParaRPr lang="en-GB" dirty="0"/>
          </a:p>
        </p:txBody>
      </p:sp>
      <p:sp>
        <p:nvSpPr>
          <p:cNvPr id="8" name="Date Placeholder 3">
            <a:extLst>
              <a:ext uri="{FF2B5EF4-FFF2-40B4-BE49-F238E27FC236}">
                <a16:creationId xmlns="" xmlns:a16="http://schemas.microsoft.com/office/drawing/2014/main" id="{B322FEBA-011B-49F1-99D6-C984930F1E34}"/>
              </a:ext>
            </a:extLst>
          </p:cNvPr>
          <p:cNvSpPr>
            <a:spLocks noGrp="1"/>
          </p:cNvSpPr>
          <p:nvPr>
            <p:ph type="dt" idx="15"/>
          </p:nvPr>
        </p:nvSpPr>
        <p:spPr>
          <a:xfrm>
            <a:off x="696912" y="333375"/>
            <a:ext cx="2303451" cy="273050"/>
          </a:xfrm>
        </p:spPr>
        <p:txBody>
          <a:bodyPr/>
          <a:lstStyle/>
          <a:p>
            <a:r>
              <a:rPr lang="en-US" dirty="0" smtClean="0"/>
              <a:t>December </a:t>
            </a:r>
            <a:r>
              <a:rPr lang="en-US" dirty="0"/>
              <a:t>2019</a:t>
            </a:r>
            <a:endParaRPr lang="en-GB" dirty="0"/>
          </a:p>
        </p:txBody>
      </p:sp>
      <p:sp>
        <p:nvSpPr>
          <p:cNvPr id="9" name="Footer Placeholder 4">
            <a:extLst>
              <a:ext uri="{FF2B5EF4-FFF2-40B4-BE49-F238E27FC236}">
                <a16:creationId xmlns="" xmlns:a16="http://schemas.microsoft.com/office/drawing/2014/main" id="{CF99F54C-F8E7-48DB-A1DB-644579F6D49A}"/>
              </a:ext>
            </a:extLst>
          </p:cNvPr>
          <p:cNvSpPr>
            <a:spLocks noGrp="1"/>
          </p:cNvSpPr>
          <p:nvPr>
            <p:ph type="ftr" idx="14"/>
          </p:nvPr>
        </p:nvSpPr>
        <p:spPr>
          <a:xfrm>
            <a:off x="5500694" y="6475413"/>
            <a:ext cx="3041644" cy="180975"/>
          </a:xfrm>
        </p:spPr>
        <p:txBody>
          <a:bodyPr/>
          <a:lstStyle/>
          <a:p>
            <a:r>
              <a:rPr lang="en-US" dirty="0"/>
              <a:t>Edward Au (Huawei)</a:t>
            </a:r>
            <a:endParaRPr lang="en-GB" dirty="0"/>
          </a:p>
        </p:txBody>
      </p:sp>
    </p:spTree>
    <p:extLst>
      <p:ext uri="{BB962C8B-B14F-4D97-AF65-F5344CB8AC3E}">
        <p14:creationId xmlns:p14="http://schemas.microsoft.com/office/powerpoint/2010/main" val="3300219167"/>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3600" dirty="0" smtClean="0">
                <a:latin typeface="Times New Roman" charset="0"/>
              </a:rPr>
              <a:t>Item 10 </a:t>
            </a:r>
            <a:r>
              <a:rPr lang="en-US" sz="3600" dirty="0" smtClean="0">
                <a:latin typeface="Times New Roman" charset="0"/>
              </a:rPr>
              <a:t>(9)</a:t>
            </a:r>
            <a:endParaRPr lang="en-US" sz="3600" dirty="0">
              <a:latin typeface="Times New Roman" charset="0"/>
            </a:endParaRPr>
          </a:p>
        </p:txBody>
      </p:sp>
      <p:sp>
        <p:nvSpPr>
          <p:cNvPr id="5123" name="Content Placeholder 2"/>
          <p:cNvSpPr>
            <a:spLocks noGrp="1"/>
          </p:cNvSpPr>
          <p:nvPr>
            <p:ph idx="1"/>
          </p:nvPr>
        </p:nvSpPr>
        <p:spPr>
          <a:xfrm>
            <a:off x="660816" y="1752600"/>
            <a:ext cx="7949784" cy="4042682"/>
          </a:xfrm>
        </p:spPr>
        <p:txBody>
          <a:bodyPr/>
          <a:lstStyle/>
          <a:p>
            <a:pPr marL="1714500" lvl="3" indent="-342900" algn="just">
              <a:buFont typeface="Arial" panose="020B0604020202020204" pitchFamily="34" charset="0"/>
              <a:buChar char="•"/>
            </a:pPr>
            <a:r>
              <a:rPr lang="en-US" dirty="0"/>
              <a:t>1.19:  to consider a new primary allocation to the fixed-satellite service in the </a:t>
            </a:r>
            <a:r>
              <a:rPr lang="en-US" dirty="0" smtClean="0"/>
              <a:t>space-to-Earth direction </a:t>
            </a:r>
            <a:r>
              <a:rPr lang="en-US" dirty="0"/>
              <a:t>in the frequency band 17.3-17.7 GHz in Region 2, while protecting existing </a:t>
            </a:r>
            <a:r>
              <a:rPr lang="en-US" dirty="0" smtClean="0"/>
              <a:t>primary services </a:t>
            </a:r>
            <a:r>
              <a:rPr lang="en-US" dirty="0"/>
              <a:t>in the band, in accordance with Resolution </a:t>
            </a:r>
            <a:r>
              <a:rPr lang="en-US" b="1" dirty="0"/>
              <a:t>COM6/16 (WRC-19</a:t>
            </a:r>
            <a:r>
              <a:rPr lang="en-US" b="1" dirty="0" smtClean="0"/>
              <a:t>)</a:t>
            </a:r>
            <a:r>
              <a:rPr lang="en-US" dirty="0" smtClean="0"/>
              <a:t>;</a:t>
            </a:r>
          </a:p>
          <a:p>
            <a:pPr marL="1257300" lvl="2" indent="-342900" algn="just">
              <a:buFont typeface="+mj-lt"/>
              <a:buAutoNum type="arabicPeriod" startAt="2"/>
            </a:pPr>
            <a:r>
              <a:rPr lang="en-US" sz="1600" dirty="0"/>
              <a:t>to examine the revised ITU-R Recommendations incorporated by reference in the </a:t>
            </a:r>
            <a:r>
              <a:rPr lang="en-US" sz="1600" dirty="0" smtClean="0"/>
              <a:t>Radio Regulations </a:t>
            </a:r>
            <a:r>
              <a:rPr lang="en-US" sz="1600" dirty="0"/>
              <a:t>communicated by the </a:t>
            </a:r>
            <a:r>
              <a:rPr lang="en-US" sz="1600" dirty="0" err="1"/>
              <a:t>Radiocommunication</a:t>
            </a:r>
            <a:r>
              <a:rPr lang="en-US" sz="1600" dirty="0"/>
              <a:t> Assembly, in accordance with </a:t>
            </a:r>
            <a:r>
              <a:rPr lang="en-US" sz="1600" dirty="0" smtClean="0"/>
              <a:t>further resolves </a:t>
            </a:r>
            <a:r>
              <a:rPr lang="en-US" sz="1600" dirty="0"/>
              <a:t>of Resolution </a:t>
            </a:r>
            <a:r>
              <a:rPr lang="en-US" sz="1600" b="1" dirty="0"/>
              <a:t>27 (Rev.WRC-19)</a:t>
            </a:r>
            <a:r>
              <a:rPr lang="en-US" sz="1600" dirty="0"/>
              <a:t>, and to decide whether or not to update the </a:t>
            </a:r>
            <a:r>
              <a:rPr lang="en-US" sz="1600" dirty="0" smtClean="0"/>
              <a:t>corresponding references </a:t>
            </a:r>
            <a:r>
              <a:rPr lang="en-US" sz="1600" dirty="0"/>
              <a:t>in the Radio Regulations, in accordance with the principles contained in resolves of </a:t>
            </a:r>
            <a:r>
              <a:rPr lang="en-US" sz="1600" dirty="0" smtClean="0"/>
              <a:t>that Resolution;</a:t>
            </a:r>
          </a:p>
          <a:p>
            <a:pPr marL="1257300" lvl="2" indent="-342900" algn="just">
              <a:buFont typeface="+mj-lt"/>
              <a:buAutoNum type="arabicPeriod" startAt="2"/>
            </a:pPr>
            <a:r>
              <a:rPr lang="en-US" sz="1600" dirty="0"/>
              <a:t>to consider such consequential changes and amendments to the Radio Regulations </a:t>
            </a:r>
            <a:r>
              <a:rPr lang="en-US" sz="1600" dirty="0" smtClean="0"/>
              <a:t>as may </a:t>
            </a:r>
            <a:r>
              <a:rPr lang="en-US" sz="1600" dirty="0"/>
              <a:t>be necessitated by the decisions of the conference;</a:t>
            </a:r>
          </a:p>
          <a:p>
            <a:pPr marL="1257300" lvl="2" indent="-342900" algn="just">
              <a:buFont typeface="+mj-lt"/>
              <a:buAutoNum type="arabicPeriod" startAt="2"/>
            </a:pPr>
            <a:r>
              <a:rPr lang="en-US" sz="1600" dirty="0" smtClean="0"/>
              <a:t>in </a:t>
            </a:r>
            <a:r>
              <a:rPr lang="en-US" sz="1600" dirty="0"/>
              <a:t>accordance with Resolution </a:t>
            </a:r>
            <a:r>
              <a:rPr lang="en-US" sz="1600" b="1" dirty="0"/>
              <a:t>95 (Rev.WRC-19)</a:t>
            </a:r>
            <a:r>
              <a:rPr lang="en-US" sz="1600" dirty="0"/>
              <a:t>, to review the Resolutions </a:t>
            </a:r>
            <a:r>
              <a:rPr lang="en-US" sz="1600" dirty="0" smtClean="0"/>
              <a:t>and Recommendations </a:t>
            </a:r>
            <a:r>
              <a:rPr lang="en-US" sz="1600" dirty="0"/>
              <a:t>of previous conferences with a view to their possible revision, replacement </a:t>
            </a:r>
            <a:r>
              <a:rPr lang="en-US" sz="1600" dirty="0" smtClean="0"/>
              <a:t>or abrogation;</a:t>
            </a:r>
          </a:p>
          <a:p>
            <a:pPr marL="1257300" lvl="2" indent="-342900" algn="just">
              <a:buFont typeface="+mj-lt"/>
              <a:buAutoNum type="arabicPeriod" startAt="2"/>
            </a:pPr>
            <a:r>
              <a:rPr lang="en-US" sz="1600" dirty="0"/>
              <a:t>to review, and take appropriate action on, the Report from the </a:t>
            </a:r>
            <a:r>
              <a:rPr lang="en-US" sz="1600" dirty="0" err="1" smtClean="0"/>
              <a:t>Radiocommunication</a:t>
            </a:r>
            <a:r>
              <a:rPr lang="en-US" sz="1600" dirty="0" smtClean="0"/>
              <a:t> Assembly </a:t>
            </a:r>
            <a:r>
              <a:rPr lang="en-US" sz="1600" dirty="0"/>
              <a:t>submitted in accordance with Nos. 135 and 136 of the Convention;</a:t>
            </a:r>
            <a:endParaRPr lang="en-US" sz="1600"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46</a:t>
            </a:fld>
            <a:endParaRPr lang="en-GB" dirty="0"/>
          </a:p>
        </p:txBody>
      </p:sp>
      <p:sp>
        <p:nvSpPr>
          <p:cNvPr id="8" name="Date Placeholder 3">
            <a:extLst>
              <a:ext uri="{FF2B5EF4-FFF2-40B4-BE49-F238E27FC236}">
                <a16:creationId xmlns="" xmlns:a16="http://schemas.microsoft.com/office/drawing/2014/main" id="{B322FEBA-011B-49F1-99D6-C984930F1E34}"/>
              </a:ext>
            </a:extLst>
          </p:cNvPr>
          <p:cNvSpPr>
            <a:spLocks noGrp="1"/>
          </p:cNvSpPr>
          <p:nvPr>
            <p:ph type="dt" idx="15"/>
          </p:nvPr>
        </p:nvSpPr>
        <p:spPr>
          <a:xfrm>
            <a:off x="696912" y="333375"/>
            <a:ext cx="2303451" cy="273050"/>
          </a:xfrm>
        </p:spPr>
        <p:txBody>
          <a:bodyPr/>
          <a:lstStyle/>
          <a:p>
            <a:r>
              <a:rPr lang="en-US" dirty="0" smtClean="0"/>
              <a:t>December </a:t>
            </a:r>
            <a:r>
              <a:rPr lang="en-US" dirty="0"/>
              <a:t>2019</a:t>
            </a:r>
            <a:endParaRPr lang="en-GB" dirty="0"/>
          </a:p>
        </p:txBody>
      </p:sp>
      <p:sp>
        <p:nvSpPr>
          <p:cNvPr id="9" name="Footer Placeholder 4">
            <a:extLst>
              <a:ext uri="{FF2B5EF4-FFF2-40B4-BE49-F238E27FC236}">
                <a16:creationId xmlns="" xmlns:a16="http://schemas.microsoft.com/office/drawing/2014/main" id="{CF99F54C-F8E7-48DB-A1DB-644579F6D49A}"/>
              </a:ext>
            </a:extLst>
          </p:cNvPr>
          <p:cNvSpPr>
            <a:spLocks noGrp="1"/>
          </p:cNvSpPr>
          <p:nvPr>
            <p:ph type="ftr" idx="14"/>
          </p:nvPr>
        </p:nvSpPr>
        <p:spPr>
          <a:xfrm>
            <a:off x="5500694" y="6475413"/>
            <a:ext cx="3041644" cy="180975"/>
          </a:xfrm>
        </p:spPr>
        <p:txBody>
          <a:bodyPr/>
          <a:lstStyle/>
          <a:p>
            <a:r>
              <a:rPr lang="en-US" dirty="0"/>
              <a:t>Edward Au (Huawei)</a:t>
            </a:r>
            <a:endParaRPr lang="en-GB" dirty="0"/>
          </a:p>
        </p:txBody>
      </p:sp>
    </p:spTree>
    <p:extLst>
      <p:ext uri="{BB962C8B-B14F-4D97-AF65-F5344CB8AC3E}">
        <p14:creationId xmlns:p14="http://schemas.microsoft.com/office/powerpoint/2010/main" val="2928275926"/>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3600" dirty="0" smtClean="0">
                <a:latin typeface="Times New Roman" charset="0"/>
              </a:rPr>
              <a:t>Item 10 </a:t>
            </a:r>
            <a:r>
              <a:rPr lang="en-US" sz="3600" dirty="0" smtClean="0">
                <a:latin typeface="Times New Roman" charset="0"/>
              </a:rPr>
              <a:t>(10)</a:t>
            </a:r>
            <a:endParaRPr lang="en-US" sz="3600" dirty="0">
              <a:latin typeface="Times New Roman" charset="0"/>
            </a:endParaRPr>
          </a:p>
        </p:txBody>
      </p:sp>
      <p:sp>
        <p:nvSpPr>
          <p:cNvPr id="5123" name="Content Placeholder 2"/>
          <p:cNvSpPr>
            <a:spLocks noGrp="1"/>
          </p:cNvSpPr>
          <p:nvPr>
            <p:ph idx="1"/>
          </p:nvPr>
        </p:nvSpPr>
        <p:spPr>
          <a:xfrm>
            <a:off x="660816" y="1752600"/>
            <a:ext cx="7949784" cy="4648200"/>
          </a:xfrm>
        </p:spPr>
        <p:txBody>
          <a:bodyPr/>
          <a:lstStyle/>
          <a:p>
            <a:pPr marL="1257300" lvl="2" indent="-342900" algn="just">
              <a:buFont typeface="+mj-lt"/>
              <a:buAutoNum type="arabicPeriod" startAt="6"/>
            </a:pPr>
            <a:r>
              <a:rPr lang="en-US" sz="1600" dirty="0" smtClean="0"/>
              <a:t>to </a:t>
            </a:r>
            <a:r>
              <a:rPr lang="en-US" sz="1600" dirty="0"/>
              <a:t>identify those items requiring urgent action by the </a:t>
            </a:r>
            <a:r>
              <a:rPr lang="en-US" sz="1600" dirty="0" err="1"/>
              <a:t>radiocommunication</a:t>
            </a:r>
            <a:r>
              <a:rPr lang="en-US" sz="1600" dirty="0"/>
              <a:t> study </a:t>
            </a:r>
            <a:r>
              <a:rPr lang="en-US" sz="1600" dirty="0" smtClean="0"/>
              <a:t>groups in </a:t>
            </a:r>
            <a:r>
              <a:rPr lang="en-US" sz="1600" dirty="0"/>
              <a:t>preparation for the next world </a:t>
            </a:r>
            <a:r>
              <a:rPr lang="en-US" sz="1600" dirty="0" err="1"/>
              <a:t>radiocommunication</a:t>
            </a:r>
            <a:r>
              <a:rPr lang="en-US" sz="1600" dirty="0"/>
              <a:t> conference;</a:t>
            </a:r>
          </a:p>
          <a:p>
            <a:pPr marL="1257300" lvl="2" indent="-342900" algn="just">
              <a:buFont typeface="+mj-lt"/>
              <a:buAutoNum type="arabicPeriod" startAt="6"/>
            </a:pPr>
            <a:r>
              <a:rPr lang="en-US" sz="1600" dirty="0" smtClean="0"/>
              <a:t>to </a:t>
            </a:r>
            <a:r>
              <a:rPr lang="en-US" sz="1600" dirty="0"/>
              <a:t>consider possible changes, in response to Resolution 86 (Rev. Marrakesh, 2002) </a:t>
            </a:r>
            <a:r>
              <a:rPr lang="en-US" sz="1600" dirty="0" smtClean="0"/>
              <a:t>of the </a:t>
            </a:r>
            <a:r>
              <a:rPr lang="en-US" sz="1600" dirty="0"/>
              <a:t>Plenipotentiary Conference, on advance publication, coordination, notification and </a:t>
            </a:r>
            <a:r>
              <a:rPr lang="en-US" sz="1600" dirty="0" smtClean="0"/>
              <a:t>recording procedures </a:t>
            </a:r>
            <a:r>
              <a:rPr lang="en-US" sz="1600" dirty="0"/>
              <a:t>for frequency assignments pertaining to satellite networks, in accordance </a:t>
            </a:r>
            <a:r>
              <a:rPr lang="en-US" sz="1600" dirty="0" smtClean="0"/>
              <a:t>with Resolution </a:t>
            </a:r>
            <a:r>
              <a:rPr lang="en-US" sz="1600" b="1" dirty="0"/>
              <a:t>86 (Rev.WRC-07)</a:t>
            </a:r>
            <a:r>
              <a:rPr lang="en-US" sz="1600" dirty="0"/>
              <a:t>, in order to facilitate the rational, efficient and economical use </a:t>
            </a:r>
            <a:r>
              <a:rPr lang="en-US" sz="1600" dirty="0" smtClean="0"/>
              <a:t>of radio </a:t>
            </a:r>
            <a:r>
              <a:rPr lang="en-US" sz="1600" dirty="0"/>
              <a:t>frequencies and any associated orbits, including the geostationary-satellite orbit</a:t>
            </a:r>
            <a:r>
              <a:rPr lang="en-US" sz="1600" dirty="0" smtClean="0"/>
              <a:t>;</a:t>
            </a:r>
          </a:p>
          <a:p>
            <a:pPr marL="1257300" lvl="2" indent="-342900" algn="just">
              <a:buFont typeface="+mj-lt"/>
              <a:buAutoNum type="arabicPeriod" startAt="6"/>
            </a:pPr>
            <a:r>
              <a:rPr lang="en-US" sz="1600" dirty="0"/>
              <a:t>to consider and take appropriate action on requests from administrations to delete </a:t>
            </a:r>
            <a:r>
              <a:rPr lang="en-US" sz="1600" dirty="0" smtClean="0"/>
              <a:t>their country </a:t>
            </a:r>
            <a:r>
              <a:rPr lang="en-US" sz="1600" dirty="0"/>
              <a:t>footnotes or to have their country name deleted from footnotes, if no longer required, </a:t>
            </a:r>
            <a:r>
              <a:rPr lang="en-US" sz="1600" dirty="0" smtClean="0"/>
              <a:t>taking into </a:t>
            </a:r>
            <a:r>
              <a:rPr lang="en-US" sz="1600" dirty="0"/>
              <a:t>account Resolution </a:t>
            </a:r>
            <a:r>
              <a:rPr lang="en-US" sz="1600" b="1" dirty="0"/>
              <a:t>26 (Rev.WRC-19</a:t>
            </a:r>
            <a:r>
              <a:rPr lang="en-US" sz="1600" b="1" dirty="0" smtClean="0"/>
              <a:t>)</a:t>
            </a:r>
            <a:r>
              <a:rPr lang="en-US" sz="1600" dirty="0" smtClean="0"/>
              <a:t>;</a:t>
            </a:r>
            <a:endParaRPr lang="en-US" sz="1600"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47</a:t>
            </a:fld>
            <a:endParaRPr lang="en-GB" dirty="0"/>
          </a:p>
        </p:txBody>
      </p:sp>
      <p:sp>
        <p:nvSpPr>
          <p:cNvPr id="8" name="Date Placeholder 3">
            <a:extLst>
              <a:ext uri="{FF2B5EF4-FFF2-40B4-BE49-F238E27FC236}">
                <a16:creationId xmlns="" xmlns:a16="http://schemas.microsoft.com/office/drawing/2014/main" id="{B322FEBA-011B-49F1-99D6-C984930F1E34}"/>
              </a:ext>
            </a:extLst>
          </p:cNvPr>
          <p:cNvSpPr>
            <a:spLocks noGrp="1"/>
          </p:cNvSpPr>
          <p:nvPr>
            <p:ph type="dt" idx="15"/>
          </p:nvPr>
        </p:nvSpPr>
        <p:spPr>
          <a:xfrm>
            <a:off x="696912" y="333375"/>
            <a:ext cx="2303451" cy="273050"/>
          </a:xfrm>
        </p:spPr>
        <p:txBody>
          <a:bodyPr/>
          <a:lstStyle/>
          <a:p>
            <a:r>
              <a:rPr lang="en-US" dirty="0" smtClean="0"/>
              <a:t>December </a:t>
            </a:r>
            <a:r>
              <a:rPr lang="en-US" dirty="0"/>
              <a:t>2019</a:t>
            </a:r>
            <a:endParaRPr lang="en-GB" dirty="0"/>
          </a:p>
        </p:txBody>
      </p:sp>
      <p:sp>
        <p:nvSpPr>
          <p:cNvPr id="9" name="Footer Placeholder 4">
            <a:extLst>
              <a:ext uri="{FF2B5EF4-FFF2-40B4-BE49-F238E27FC236}">
                <a16:creationId xmlns="" xmlns:a16="http://schemas.microsoft.com/office/drawing/2014/main" id="{CF99F54C-F8E7-48DB-A1DB-644579F6D49A}"/>
              </a:ext>
            </a:extLst>
          </p:cNvPr>
          <p:cNvSpPr>
            <a:spLocks noGrp="1"/>
          </p:cNvSpPr>
          <p:nvPr>
            <p:ph type="ftr" idx="14"/>
          </p:nvPr>
        </p:nvSpPr>
        <p:spPr>
          <a:xfrm>
            <a:off x="5500694" y="6475413"/>
            <a:ext cx="3041644" cy="180975"/>
          </a:xfrm>
        </p:spPr>
        <p:txBody>
          <a:bodyPr/>
          <a:lstStyle/>
          <a:p>
            <a:r>
              <a:rPr lang="en-US" dirty="0"/>
              <a:t>Edward Au (Huawei)</a:t>
            </a:r>
            <a:endParaRPr lang="en-GB" dirty="0"/>
          </a:p>
        </p:txBody>
      </p:sp>
    </p:spTree>
    <p:extLst>
      <p:ext uri="{BB962C8B-B14F-4D97-AF65-F5344CB8AC3E}">
        <p14:creationId xmlns:p14="http://schemas.microsoft.com/office/powerpoint/2010/main" val="1684517240"/>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3600" dirty="0" smtClean="0">
                <a:latin typeface="Times New Roman" charset="0"/>
              </a:rPr>
              <a:t>Item 10 </a:t>
            </a:r>
            <a:r>
              <a:rPr lang="en-US" sz="3600" dirty="0" smtClean="0">
                <a:latin typeface="Times New Roman" charset="0"/>
              </a:rPr>
              <a:t>(11)</a:t>
            </a:r>
            <a:endParaRPr lang="en-US" sz="3600" dirty="0">
              <a:latin typeface="Times New Roman" charset="0"/>
            </a:endParaRPr>
          </a:p>
        </p:txBody>
      </p:sp>
      <p:sp>
        <p:nvSpPr>
          <p:cNvPr id="5123" name="Content Placeholder 2"/>
          <p:cNvSpPr>
            <a:spLocks noGrp="1"/>
          </p:cNvSpPr>
          <p:nvPr>
            <p:ph idx="1"/>
          </p:nvPr>
        </p:nvSpPr>
        <p:spPr>
          <a:xfrm>
            <a:off x="660816" y="1752600"/>
            <a:ext cx="7949784" cy="4648200"/>
          </a:xfrm>
        </p:spPr>
        <p:txBody>
          <a:bodyPr/>
          <a:lstStyle/>
          <a:p>
            <a:pPr marL="1257300" lvl="2" indent="-342900" algn="just">
              <a:buFont typeface="+mj-lt"/>
              <a:buAutoNum type="arabicPeriod" startAt="9"/>
            </a:pPr>
            <a:r>
              <a:rPr lang="en-US" sz="1600" dirty="0" smtClean="0"/>
              <a:t>to </a:t>
            </a:r>
            <a:r>
              <a:rPr lang="en-US" sz="1600" dirty="0"/>
              <a:t>consider and approve the Report of the Director of the </a:t>
            </a:r>
            <a:r>
              <a:rPr lang="en-US" sz="1600" dirty="0" err="1"/>
              <a:t>Radiocommunication</a:t>
            </a:r>
            <a:r>
              <a:rPr lang="en-US" sz="1600" dirty="0"/>
              <a:t> </a:t>
            </a:r>
            <a:r>
              <a:rPr lang="en-US" sz="1600" dirty="0" smtClean="0"/>
              <a:t>Bureau, in </a:t>
            </a:r>
            <a:r>
              <a:rPr lang="en-US" sz="1600" dirty="0"/>
              <a:t>accordance with Article 7 of the Convention</a:t>
            </a:r>
            <a:r>
              <a:rPr lang="en-US" sz="1600" dirty="0" smtClean="0"/>
              <a:t>;</a:t>
            </a:r>
          </a:p>
          <a:p>
            <a:pPr marL="1714500" lvl="3" indent="-342900" algn="just">
              <a:buFont typeface="Arial" panose="020B0604020202020204" pitchFamily="34" charset="0"/>
              <a:buChar char="•"/>
            </a:pPr>
            <a:r>
              <a:rPr lang="en-US" dirty="0" smtClean="0"/>
              <a:t>9.1</a:t>
            </a:r>
            <a:r>
              <a:rPr lang="en-US" dirty="0"/>
              <a:t>:  </a:t>
            </a:r>
            <a:r>
              <a:rPr lang="en-US" dirty="0" smtClean="0"/>
              <a:t>on the activities of the </a:t>
            </a:r>
            <a:r>
              <a:rPr lang="en-US" dirty="0" err="1" smtClean="0"/>
              <a:t>Radiocommunication</a:t>
            </a:r>
            <a:r>
              <a:rPr lang="en-US" dirty="0" smtClean="0"/>
              <a:t> Sector since WRC-19:</a:t>
            </a:r>
          </a:p>
          <a:p>
            <a:pPr marL="2171700" lvl="4" indent="-342900" algn="just">
              <a:buFont typeface="Wingdings" panose="05000000000000000000" pitchFamily="2" charset="2"/>
              <a:buChar char="§"/>
            </a:pPr>
            <a:r>
              <a:rPr lang="en-US" dirty="0"/>
              <a:t>In accordance with Resolution </a:t>
            </a:r>
            <a:r>
              <a:rPr lang="en-US" b="1" dirty="0"/>
              <a:t>657 (Rev.WRC-19)</a:t>
            </a:r>
            <a:r>
              <a:rPr lang="en-US" dirty="0"/>
              <a:t>, review the results of </a:t>
            </a:r>
            <a:r>
              <a:rPr lang="en-US" dirty="0" smtClean="0"/>
              <a:t>studies relating </a:t>
            </a:r>
            <a:r>
              <a:rPr lang="en-US" dirty="0"/>
              <a:t>to the technical and operational characteristics, spectrum requirements </a:t>
            </a:r>
            <a:r>
              <a:rPr lang="en-US" dirty="0" smtClean="0"/>
              <a:t>and appropriate </a:t>
            </a:r>
            <a:r>
              <a:rPr lang="en-US" dirty="0"/>
              <a:t>radio service designations for space weather sensors with a view </a:t>
            </a:r>
            <a:r>
              <a:rPr lang="en-US" dirty="0" smtClean="0"/>
              <a:t>to describing </a:t>
            </a:r>
            <a:r>
              <a:rPr lang="en-US" dirty="0"/>
              <a:t>appropriate recognition and protection in the Radio Regulations </a:t>
            </a:r>
            <a:r>
              <a:rPr lang="en-US" dirty="0" smtClean="0"/>
              <a:t>without placing </a:t>
            </a:r>
            <a:r>
              <a:rPr lang="en-US" dirty="0"/>
              <a:t>additional constraints on incumbent </a:t>
            </a:r>
            <a:r>
              <a:rPr lang="en-US" dirty="0" smtClean="0"/>
              <a:t>services;</a:t>
            </a:r>
          </a:p>
          <a:p>
            <a:pPr marL="2171700" lvl="4" indent="-342900" algn="just">
              <a:buFont typeface="Wingdings" panose="05000000000000000000" pitchFamily="2" charset="2"/>
              <a:buChar char="§"/>
            </a:pPr>
            <a:r>
              <a:rPr lang="en-US" dirty="0" smtClean="0"/>
              <a:t>Review </a:t>
            </a:r>
            <a:r>
              <a:rPr lang="en-US" dirty="0"/>
              <a:t>of the amateur service and the amateur-satellite service allocations in </a:t>
            </a:r>
            <a:r>
              <a:rPr lang="en-US" dirty="0" smtClean="0"/>
              <a:t>the frequency </a:t>
            </a:r>
            <a:r>
              <a:rPr lang="en-US" dirty="0"/>
              <a:t>band </a:t>
            </a:r>
            <a:r>
              <a:rPr lang="en-US" dirty="0" smtClean="0"/>
              <a:t>1240-1300 </a:t>
            </a:r>
            <a:r>
              <a:rPr lang="en-US" dirty="0"/>
              <a:t>MHz to determine if additional measures are required </a:t>
            </a:r>
            <a:r>
              <a:rPr lang="en-US" dirty="0" smtClean="0"/>
              <a:t>to ensure </a:t>
            </a:r>
            <a:r>
              <a:rPr lang="en-US" dirty="0"/>
              <a:t>protection of the </a:t>
            </a:r>
            <a:r>
              <a:rPr lang="en-US" dirty="0" smtClean="0"/>
              <a:t>radio navigation-satellite </a:t>
            </a:r>
            <a:r>
              <a:rPr lang="en-US" dirty="0"/>
              <a:t>(space-to-Earth) service operating </a:t>
            </a:r>
            <a:r>
              <a:rPr lang="en-US" dirty="0" smtClean="0"/>
              <a:t>in the </a:t>
            </a:r>
            <a:r>
              <a:rPr lang="en-US" dirty="0"/>
              <a:t>same band in accordance with Resolution </a:t>
            </a:r>
            <a:r>
              <a:rPr lang="en-US" b="1" dirty="0"/>
              <a:t>COM6/17 (WRC-19</a:t>
            </a:r>
            <a:r>
              <a:rPr lang="en-US" b="1" dirty="0" smtClean="0"/>
              <a:t>)</a:t>
            </a:r>
            <a:r>
              <a:rPr lang="en-US" dirty="0" smtClean="0"/>
              <a:t>;</a:t>
            </a:r>
          </a:p>
          <a:p>
            <a:pPr marL="2171700" lvl="4" indent="-342900" algn="just">
              <a:buFont typeface="Wingdings" panose="05000000000000000000" pitchFamily="2" charset="2"/>
              <a:buChar char="§"/>
            </a:pPr>
            <a:r>
              <a:rPr lang="en-US" dirty="0">
                <a:solidFill>
                  <a:srgbClr val="FF0000"/>
                </a:solidFill>
              </a:rPr>
              <a:t>Study the use of International Mobile Telecommunication system for fixed wireless broadband in the frequency bands allocated to the fixed services on primary basis, </a:t>
            </a:r>
            <a:r>
              <a:rPr lang="en-US" dirty="0" smtClean="0">
                <a:solidFill>
                  <a:srgbClr val="FF0000"/>
                </a:solidFill>
              </a:rPr>
              <a:t>in accordance </a:t>
            </a:r>
            <a:r>
              <a:rPr lang="en-US" dirty="0">
                <a:solidFill>
                  <a:srgbClr val="FF0000"/>
                </a:solidFill>
              </a:rPr>
              <a:t>with Resolution </a:t>
            </a:r>
            <a:r>
              <a:rPr lang="en-US" b="1" dirty="0">
                <a:solidFill>
                  <a:srgbClr val="FF0000"/>
                </a:solidFill>
              </a:rPr>
              <a:t>COM6/18 (WRC-19</a:t>
            </a:r>
            <a:r>
              <a:rPr lang="en-US" b="1" dirty="0" smtClean="0">
                <a:solidFill>
                  <a:srgbClr val="FF0000"/>
                </a:solidFill>
              </a:rPr>
              <a:t>)</a:t>
            </a:r>
            <a:r>
              <a:rPr lang="en-US" dirty="0" smtClean="0">
                <a:solidFill>
                  <a:srgbClr val="FF0000"/>
                </a:solidFill>
              </a:rPr>
              <a:t>.</a:t>
            </a:r>
            <a:endParaRPr lang="en-US" dirty="0">
              <a:solidFill>
                <a:srgbClr val="FF0000"/>
              </a:solidFill>
            </a:endParaRPr>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48</a:t>
            </a:fld>
            <a:endParaRPr lang="en-GB" dirty="0"/>
          </a:p>
        </p:txBody>
      </p:sp>
      <p:sp>
        <p:nvSpPr>
          <p:cNvPr id="8" name="Date Placeholder 3">
            <a:extLst>
              <a:ext uri="{FF2B5EF4-FFF2-40B4-BE49-F238E27FC236}">
                <a16:creationId xmlns="" xmlns:a16="http://schemas.microsoft.com/office/drawing/2014/main" id="{B322FEBA-011B-49F1-99D6-C984930F1E34}"/>
              </a:ext>
            </a:extLst>
          </p:cNvPr>
          <p:cNvSpPr>
            <a:spLocks noGrp="1"/>
          </p:cNvSpPr>
          <p:nvPr>
            <p:ph type="dt" idx="15"/>
          </p:nvPr>
        </p:nvSpPr>
        <p:spPr>
          <a:xfrm>
            <a:off x="696912" y="333375"/>
            <a:ext cx="2303451" cy="273050"/>
          </a:xfrm>
        </p:spPr>
        <p:txBody>
          <a:bodyPr/>
          <a:lstStyle/>
          <a:p>
            <a:r>
              <a:rPr lang="en-US" dirty="0" smtClean="0"/>
              <a:t>December </a:t>
            </a:r>
            <a:r>
              <a:rPr lang="en-US" dirty="0"/>
              <a:t>2019</a:t>
            </a:r>
            <a:endParaRPr lang="en-GB" dirty="0"/>
          </a:p>
        </p:txBody>
      </p:sp>
      <p:sp>
        <p:nvSpPr>
          <p:cNvPr id="9" name="Footer Placeholder 4">
            <a:extLst>
              <a:ext uri="{FF2B5EF4-FFF2-40B4-BE49-F238E27FC236}">
                <a16:creationId xmlns="" xmlns:a16="http://schemas.microsoft.com/office/drawing/2014/main" id="{CF99F54C-F8E7-48DB-A1DB-644579F6D49A}"/>
              </a:ext>
            </a:extLst>
          </p:cNvPr>
          <p:cNvSpPr>
            <a:spLocks noGrp="1"/>
          </p:cNvSpPr>
          <p:nvPr>
            <p:ph type="ftr" idx="14"/>
          </p:nvPr>
        </p:nvSpPr>
        <p:spPr>
          <a:xfrm>
            <a:off x="5500694" y="6475413"/>
            <a:ext cx="3041644" cy="180975"/>
          </a:xfrm>
        </p:spPr>
        <p:txBody>
          <a:bodyPr/>
          <a:lstStyle/>
          <a:p>
            <a:r>
              <a:rPr lang="en-US" dirty="0"/>
              <a:t>Edward Au (Huawei)</a:t>
            </a:r>
            <a:endParaRPr lang="en-GB" dirty="0"/>
          </a:p>
        </p:txBody>
      </p:sp>
    </p:spTree>
    <p:extLst>
      <p:ext uri="{BB962C8B-B14F-4D97-AF65-F5344CB8AC3E}">
        <p14:creationId xmlns:p14="http://schemas.microsoft.com/office/powerpoint/2010/main" val="3447599136"/>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3600" dirty="0" smtClean="0">
                <a:latin typeface="Times New Roman" charset="0"/>
              </a:rPr>
              <a:t>Item 10 </a:t>
            </a:r>
            <a:r>
              <a:rPr lang="en-US" sz="3600" dirty="0" smtClean="0">
                <a:latin typeface="Times New Roman" charset="0"/>
              </a:rPr>
              <a:t>(12)</a:t>
            </a:r>
            <a:endParaRPr lang="en-US" sz="3600" dirty="0">
              <a:latin typeface="Times New Roman" charset="0"/>
            </a:endParaRPr>
          </a:p>
        </p:txBody>
      </p:sp>
      <p:sp>
        <p:nvSpPr>
          <p:cNvPr id="5123" name="Content Placeholder 2"/>
          <p:cNvSpPr>
            <a:spLocks noGrp="1"/>
          </p:cNvSpPr>
          <p:nvPr>
            <p:ph idx="1"/>
          </p:nvPr>
        </p:nvSpPr>
        <p:spPr>
          <a:xfrm>
            <a:off x="660816" y="1752600"/>
            <a:ext cx="7949784" cy="4648200"/>
          </a:xfrm>
        </p:spPr>
        <p:txBody>
          <a:bodyPr/>
          <a:lstStyle/>
          <a:p>
            <a:pPr marL="1714500" lvl="3" indent="-342900" algn="just">
              <a:buFont typeface="Arial" panose="020B0604020202020204" pitchFamily="34" charset="0"/>
              <a:buChar char="•"/>
            </a:pPr>
            <a:r>
              <a:rPr lang="en-US" dirty="0" smtClean="0"/>
              <a:t>9.2</a:t>
            </a:r>
            <a:r>
              <a:rPr lang="en-US" dirty="0"/>
              <a:t>:  </a:t>
            </a:r>
            <a:r>
              <a:rPr lang="en-US" dirty="0" smtClean="0"/>
              <a:t>on </a:t>
            </a:r>
            <a:r>
              <a:rPr lang="en-US" dirty="0"/>
              <a:t>any difficulties or inconsistencies encountered in the application of the </a:t>
            </a:r>
            <a:r>
              <a:rPr lang="en-US" dirty="0" smtClean="0"/>
              <a:t>Radio Regulations</a:t>
            </a:r>
            <a:r>
              <a:rPr lang="en-US" dirty="0"/>
              <a:t>; </a:t>
            </a:r>
            <a:r>
              <a:rPr lang="en-US" dirty="0" smtClean="0"/>
              <a:t>and</a:t>
            </a:r>
            <a:endParaRPr lang="en-US" dirty="0"/>
          </a:p>
          <a:p>
            <a:pPr marL="1714500" lvl="3" indent="-342900" algn="just">
              <a:buFont typeface="Arial" panose="020B0604020202020204" pitchFamily="34" charset="0"/>
              <a:buChar char="•"/>
            </a:pPr>
            <a:r>
              <a:rPr lang="en-US" dirty="0"/>
              <a:t>9.3 on action in response to Resolution </a:t>
            </a:r>
            <a:r>
              <a:rPr lang="en-US" b="1" dirty="0"/>
              <a:t>80 (Rev.WRC-07</a:t>
            </a:r>
            <a:r>
              <a:rPr lang="en-US" b="1" dirty="0" smtClean="0"/>
              <a:t>)</a:t>
            </a:r>
            <a:r>
              <a:rPr lang="en-US" dirty="0" smtClean="0"/>
              <a:t>;</a:t>
            </a:r>
          </a:p>
          <a:p>
            <a:pPr marL="1257300" lvl="2" indent="-342900" algn="just">
              <a:buFont typeface="+mj-lt"/>
              <a:buAutoNum type="arabicPeriod" startAt="10"/>
            </a:pPr>
            <a:r>
              <a:rPr lang="en-US" sz="1600" dirty="0" smtClean="0"/>
              <a:t>to </a:t>
            </a:r>
            <a:r>
              <a:rPr lang="en-US" sz="1600" dirty="0"/>
              <a:t>recommend to the Council items for inclusion in the agenda for the next WRC, </a:t>
            </a:r>
            <a:r>
              <a:rPr lang="en-US" sz="1600" dirty="0" smtClean="0"/>
              <a:t>and items </a:t>
            </a:r>
            <a:r>
              <a:rPr lang="en-US" sz="1600" dirty="0"/>
              <a:t>for the preliminary agenda of future conferences, in accordance with Article 7 of </a:t>
            </a:r>
            <a:r>
              <a:rPr lang="en-US" sz="1600" dirty="0" smtClean="0"/>
              <a:t>the Convention </a:t>
            </a:r>
            <a:r>
              <a:rPr lang="en-US" sz="1600" dirty="0"/>
              <a:t>and Resolution </a:t>
            </a:r>
            <a:r>
              <a:rPr lang="en-US" sz="1600" b="1" dirty="0"/>
              <a:t>804 (Rev.WRC-19</a:t>
            </a:r>
            <a:r>
              <a:rPr lang="en-US" sz="1600" b="1" dirty="0" smtClean="0"/>
              <a:t>)</a:t>
            </a:r>
            <a:endParaRPr lang="en-US" sz="1600" b="1" dirty="0"/>
          </a:p>
          <a:p>
            <a:pPr marL="1714500" lvl="3" indent="-342900" algn="just">
              <a:buFont typeface="Arial" panose="020B0604020202020204" pitchFamily="34" charset="0"/>
              <a:buChar char="•"/>
            </a:pPr>
            <a:endParaRPr lang="en-US" dirty="0" smtClean="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49</a:t>
            </a:fld>
            <a:endParaRPr lang="en-GB" dirty="0"/>
          </a:p>
        </p:txBody>
      </p:sp>
      <p:sp>
        <p:nvSpPr>
          <p:cNvPr id="8" name="Date Placeholder 3">
            <a:extLst>
              <a:ext uri="{FF2B5EF4-FFF2-40B4-BE49-F238E27FC236}">
                <a16:creationId xmlns="" xmlns:a16="http://schemas.microsoft.com/office/drawing/2014/main" id="{B322FEBA-011B-49F1-99D6-C984930F1E34}"/>
              </a:ext>
            </a:extLst>
          </p:cNvPr>
          <p:cNvSpPr>
            <a:spLocks noGrp="1"/>
          </p:cNvSpPr>
          <p:nvPr>
            <p:ph type="dt" idx="15"/>
          </p:nvPr>
        </p:nvSpPr>
        <p:spPr>
          <a:xfrm>
            <a:off x="696912" y="333375"/>
            <a:ext cx="2303451" cy="273050"/>
          </a:xfrm>
        </p:spPr>
        <p:txBody>
          <a:bodyPr/>
          <a:lstStyle/>
          <a:p>
            <a:r>
              <a:rPr lang="en-US" dirty="0" smtClean="0"/>
              <a:t>December </a:t>
            </a:r>
            <a:r>
              <a:rPr lang="en-US" dirty="0"/>
              <a:t>2019</a:t>
            </a:r>
            <a:endParaRPr lang="en-GB" dirty="0"/>
          </a:p>
        </p:txBody>
      </p:sp>
      <p:sp>
        <p:nvSpPr>
          <p:cNvPr id="9" name="Footer Placeholder 4">
            <a:extLst>
              <a:ext uri="{FF2B5EF4-FFF2-40B4-BE49-F238E27FC236}">
                <a16:creationId xmlns="" xmlns:a16="http://schemas.microsoft.com/office/drawing/2014/main" id="{CF99F54C-F8E7-48DB-A1DB-644579F6D49A}"/>
              </a:ext>
            </a:extLst>
          </p:cNvPr>
          <p:cNvSpPr>
            <a:spLocks noGrp="1"/>
          </p:cNvSpPr>
          <p:nvPr>
            <p:ph type="ftr" idx="14"/>
          </p:nvPr>
        </p:nvSpPr>
        <p:spPr>
          <a:xfrm>
            <a:off x="5500694" y="6475413"/>
            <a:ext cx="3041644" cy="180975"/>
          </a:xfrm>
        </p:spPr>
        <p:txBody>
          <a:bodyPr/>
          <a:lstStyle/>
          <a:p>
            <a:r>
              <a:rPr lang="en-US" dirty="0"/>
              <a:t>Edward Au (Huawei)</a:t>
            </a:r>
            <a:endParaRPr lang="en-GB" dirty="0"/>
          </a:p>
        </p:txBody>
      </p:sp>
    </p:spTree>
    <p:extLst>
      <p:ext uri="{BB962C8B-B14F-4D97-AF65-F5344CB8AC3E}">
        <p14:creationId xmlns:p14="http://schemas.microsoft.com/office/powerpoint/2010/main" val="204841951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3600" dirty="0" smtClean="0">
                <a:latin typeface="Times New Roman" charset="0"/>
              </a:rPr>
              <a:t>Item 1.12 (3)</a:t>
            </a:r>
            <a:endParaRPr lang="en-US" sz="3600" dirty="0">
              <a:latin typeface="Times New Roman" charset="0"/>
            </a:endParaRPr>
          </a:p>
        </p:txBody>
      </p:sp>
      <p:sp>
        <p:nvSpPr>
          <p:cNvPr id="5123" name="Content Placeholder 2"/>
          <p:cNvSpPr>
            <a:spLocks noGrp="1"/>
          </p:cNvSpPr>
          <p:nvPr>
            <p:ph idx="1"/>
          </p:nvPr>
        </p:nvSpPr>
        <p:spPr>
          <a:xfrm>
            <a:off x="660816" y="1752600"/>
            <a:ext cx="7644983" cy="4042682"/>
          </a:xfrm>
        </p:spPr>
        <p:txBody>
          <a:bodyPr/>
          <a:lstStyle/>
          <a:p>
            <a:pPr algn="just">
              <a:buFont typeface="Arial" panose="020B0604020202020204" pitchFamily="34" charset="0"/>
              <a:buChar char="•"/>
            </a:pPr>
            <a:r>
              <a:rPr lang="en-GB" dirty="0" smtClean="0">
                <a:ea typeface="BatangChe" panose="02030609000101010101" pitchFamily="49" charset="-127"/>
              </a:rPr>
              <a:t>IEEE 802’s position [3]:</a:t>
            </a:r>
            <a:endParaRPr lang="en-US" sz="1600" dirty="0" smtClean="0"/>
          </a:p>
          <a:p>
            <a:pPr lvl="1" algn="just">
              <a:buFont typeface="Arial" panose="020B0604020202020204" pitchFamily="34" charset="0"/>
              <a:buChar char="•"/>
            </a:pPr>
            <a:r>
              <a:rPr lang="en-US" sz="1600" dirty="0"/>
              <a:t>IEEE 802.11 has provided the wireless standard (IEEE </a:t>
            </a:r>
            <a:r>
              <a:rPr lang="en-US" sz="1600" dirty="0" err="1"/>
              <a:t>Std</a:t>
            </a:r>
            <a:r>
              <a:rPr lang="en-US" sz="1600" dirty="0"/>
              <a:t> 802.11p-2010) that provides the basis for much of the Intelligent Transport Systems (ITS) Vehicle-to-Vehicle (V2V) and Vehicle-to-Infrastructure (V2I) technologies being deployed today.  </a:t>
            </a:r>
            <a:r>
              <a:rPr lang="en-US" sz="1600" dirty="0" smtClean="0"/>
              <a:t>And </a:t>
            </a:r>
            <a:r>
              <a:rPr lang="en-US" sz="1600" dirty="0"/>
              <a:t>now IEEE 802.11 is specifying an IEEE Next Generation V2X (NGV) amendment (the </a:t>
            </a:r>
            <a:r>
              <a:rPr lang="en-US" sz="1600" u="sng" dirty="0">
                <a:hlinkClick r:id="rId2"/>
              </a:rPr>
              <a:t>P802.11bd</a:t>
            </a:r>
            <a:r>
              <a:rPr lang="en-US" sz="1600" dirty="0"/>
              <a:t> project) backward compatible to IEEE </a:t>
            </a:r>
            <a:r>
              <a:rPr lang="en-US" sz="1600" dirty="0" err="1"/>
              <a:t>Std</a:t>
            </a:r>
            <a:r>
              <a:rPr lang="en-US" sz="1600" dirty="0"/>
              <a:t> 802.11p-2010.  </a:t>
            </a:r>
            <a:r>
              <a:rPr lang="en-US" sz="1600" dirty="0" smtClean="0"/>
              <a:t>We </a:t>
            </a:r>
            <a:r>
              <a:rPr lang="en-US" sz="1600" dirty="0"/>
              <a:t>believe that these technologies are capable of sharing frequency bands, including the 5850-5925 MHz, with other unlicensed applications. </a:t>
            </a:r>
            <a:r>
              <a:rPr lang="en-US" sz="1600" dirty="0" smtClean="0"/>
              <a:t> </a:t>
            </a:r>
          </a:p>
          <a:p>
            <a:pPr lvl="1" algn="just">
              <a:buFont typeface="Arial" panose="020B0604020202020204" pitchFamily="34" charset="0"/>
              <a:buChar char="•"/>
            </a:pPr>
            <a:r>
              <a:rPr lang="en-US" sz="1600" dirty="0" smtClean="0"/>
              <a:t>We </a:t>
            </a:r>
            <a:r>
              <a:rPr lang="en-US" sz="1600" dirty="0"/>
              <a:t>also understand that global harmonization of the technology is a notable effort that would enable technology improvements and cost reductions to better address rapid adoption to meet the ITS safety goals, an effort we would support. </a:t>
            </a:r>
          </a:p>
          <a:p>
            <a:pPr lvl="1" algn="just">
              <a:buFont typeface="Arial" panose="020B0604020202020204" pitchFamily="34" charset="0"/>
              <a:buChar char="•"/>
            </a:pPr>
            <a:endParaRPr lang="en-US" sz="1600" dirty="0" smtClean="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8" name="Date Placeholder 3">
            <a:extLst>
              <a:ext uri="{FF2B5EF4-FFF2-40B4-BE49-F238E27FC236}">
                <a16:creationId xmlns="" xmlns:a16="http://schemas.microsoft.com/office/drawing/2014/main" id="{B322FEBA-011B-49F1-99D6-C984930F1E34}"/>
              </a:ext>
            </a:extLst>
          </p:cNvPr>
          <p:cNvSpPr>
            <a:spLocks noGrp="1"/>
          </p:cNvSpPr>
          <p:nvPr>
            <p:ph type="dt" idx="15"/>
          </p:nvPr>
        </p:nvSpPr>
        <p:spPr>
          <a:xfrm>
            <a:off x="696912" y="333375"/>
            <a:ext cx="2303451" cy="273050"/>
          </a:xfrm>
        </p:spPr>
        <p:txBody>
          <a:bodyPr/>
          <a:lstStyle/>
          <a:p>
            <a:r>
              <a:rPr lang="en-US" dirty="0" smtClean="0"/>
              <a:t>December </a:t>
            </a:r>
            <a:r>
              <a:rPr lang="en-US" dirty="0"/>
              <a:t>2019</a:t>
            </a:r>
            <a:endParaRPr lang="en-GB" dirty="0"/>
          </a:p>
        </p:txBody>
      </p:sp>
      <p:sp>
        <p:nvSpPr>
          <p:cNvPr id="9" name="Footer Placeholder 4">
            <a:extLst>
              <a:ext uri="{FF2B5EF4-FFF2-40B4-BE49-F238E27FC236}">
                <a16:creationId xmlns="" xmlns:a16="http://schemas.microsoft.com/office/drawing/2014/main" id="{CF99F54C-F8E7-48DB-A1DB-644579F6D49A}"/>
              </a:ext>
            </a:extLst>
          </p:cNvPr>
          <p:cNvSpPr>
            <a:spLocks noGrp="1"/>
          </p:cNvSpPr>
          <p:nvPr>
            <p:ph type="ftr" idx="14"/>
          </p:nvPr>
        </p:nvSpPr>
        <p:spPr>
          <a:xfrm>
            <a:off x="5500694" y="6475413"/>
            <a:ext cx="3041644" cy="180975"/>
          </a:xfrm>
        </p:spPr>
        <p:txBody>
          <a:bodyPr/>
          <a:lstStyle/>
          <a:p>
            <a:r>
              <a:rPr lang="en-US" dirty="0"/>
              <a:t>Edward Au (Huawei)</a:t>
            </a:r>
            <a:endParaRPr lang="en-GB" dirty="0"/>
          </a:p>
        </p:txBody>
      </p:sp>
    </p:spTree>
    <p:extLst>
      <p:ext uri="{BB962C8B-B14F-4D97-AF65-F5344CB8AC3E}">
        <p14:creationId xmlns:p14="http://schemas.microsoft.com/office/powerpoint/2010/main" val="376618769"/>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3600" dirty="0" smtClean="0">
                <a:latin typeface="Times New Roman" charset="0"/>
              </a:rPr>
              <a:t>Item </a:t>
            </a:r>
            <a:r>
              <a:rPr lang="en-US" sz="3600" dirty="0" smtClean="0">
                <a:latin typeface="Times New Roman" charset="0"/>
              </a:rPr>
              <a:t>10:  6 GHz (1)</a:t>
            </a:r>
            <a:endParaRPr lang="en-US" sz="3600" dirty="0">
              <a:latin typeface="Times New Roman" charset="0"/>
            </a:endParaRPr>
          </a:p>
        </p:txBody>
      </p:sp>
      <p:sp>
        <p:nvSpPr>
          <p:cNvPr id="5123" name="Content Placeholder 2"/>
          <p:cNvSpPr>
            <a:spLocks noGrp="1"/>
          </p:cNvSpPr>
          <p:nvPr>
            <p:ph idx="1"/>
          </p:nvPr>
        </p:nvSpPr>
        <p:spPr>
          <a:xfrm>
            <a:off x="660816" y="1752600"/>
            <a:ext cx="7949784" cy="4042682"/>
          </a:xfrm>
        </p:spPr>
        <p:txBody>
          <a:bodyPr/>
          <a:lstStyle/>
          <a:p>
            <a:pPr algn="just">
              <a:buFont typeface="Arial" panose="020B0604020202020204" pitchFamily="34" charset="0"/>
              <a:buChar char="•"/>
            </a:pPr>
            <a:r>
              <a:rPr lang="en-GB" dirty="0" smtClean="0">
                <a:ea typeface="BatangChe" panose="02030609000101010101" pitchFamily="49" charset="-127"/>
              </a:rPr>
              <a:t>WRC’s resolution </a:t>
            </a:r>
            <a:r>
              <a:rPr lang="en-GB" dirty="0" smtClean="0">
                <a:ea typeface="BatangChe" panose="02030609000101010101" pitchFamily="49" charset="-127"/>
              </a:rPr>
              <a:t>COM6/2 [</a:t>
            </a:r>
            <a:r>
              <a:rPr lang="en-GB" dirty="0" smtClean="0">
                <a:ea typeface="BatangChe" panose="02030609000101010101" pitchFamily="49" charset="-127"/>
              </a:rPr>
              <a:t>1, pp. </a:t>
            </a:r>
            <a:r>
              <a:rPr lang="en-GB" dirty="0" smtClean="0">
                <a:ea typeface="BatangChe" panose="02030609000101010101" pitchFamily="49" charset="-127"/>
              </a:rPr>
              <a:t>475-476] </a:t>
            </a:r>
            <a:r>
              <a:rPr lang="en-GB" dirty="0" smtClean="0">
                <a:ea typeface="BatangChe" panose="02030609000101010101" pitchFamily="49" charset="-127"/>
              </a:rPr>
              <a:t>:</a:t>
            </a:r>
          </a:p>
          <a:p>
            <a:pPr lvl="1" algn="just">
              <a:buFont typeface="Arial" panose="020B0604020202020204" pitchFamily="34" charset="0"/>
              <a:buChar char="•"/>
            </a:pPr>
            <a:r>
              <a:rPr lang="en-US" sz="1600" dirty="0"/>
              <a:t>resolves to invite </a:t>
            </a:r>
            <a:r>
              <a:rPr lang="en-US" sz="1600" dirty="0" smtClean="0"/>
              <a:t>ITU-R</a:t>
            </a:r>
          </a:p>
          <a:p>
            <a:pPr marL="1257300" lvl="2" indent="-342900" algn="just">
              <a:buFont typeface="+mj-lt"/>
              <a:buAutoNum type="arabicPeriod"/>
            </a:pPr>
            <a:r>
              <a:rPr lang="en-US" sz="1600" dirty="0" smtClean="0"/>
              <a:t>to </a:t>
            </a:r>
            <a:r>
              <a:rPr lang="en-US" sz="1600" dirty="0"/>
              <a:t>conduct and complete in time for WRC-23 the appropriate studies of </a:t>
            </a:r>
            <a:r>
              <a:rPr lang="en-US" sz="1600" dirty="0" smtClean="0"/>
              <a:t>technical, operational </a:t>
            </a:r>
            <a:r>
              <a:rPr lang="en-US" sz="1600" dirty="0"/>
              <a:t>and regulatory issues pertaining to the possible use of the terrestrial component of </a:t>
            </a:r>
            <a:r>
              <a:rPr lang="en-US" sz="1600" dirty="0" smtClean="0"/>
              <a:t>IMT in </a:t>
            </a:r>
            <a:r>
              <a:rPr lang="en-US" sz="1600" dirty="0"/>
              <a:t>the frequency bands in resolves to invite ITU-R 2, taking into </a:t>
            </a:r>
            <a:r>
              <a:rPr lang="en-US" sz="1600" dirty="0" smtClean="0"/>
              <a:t>account:</a:t>
            </a:r>
          </a:p>
          <a:p>
            <a:pPr marL="1714500" lvl="3" indent="-342900" algn="just">
              <a:buFont typeface="Arial" panose="020B0604020202020204" pitchFamily="34" charset="0"/>
              <a:buChar char="•"/>
            </a:pPr>
            <a:r>
              <a:rPr lang="en-US" dirty="0"/>
              <a:t>evolving needs to meet emerging demands for IMT;</a:t>
            </a:r>
          </a:p>
          <a:p>
            <a:pPr marL="1714500" lvl="3" indent="-342900" algn="just">
              <a:buFont typeface="Arial" panose="020B0604020202020204" pitchFamily="34" charset="0"/>
              <a:buChar char="•"/>
            </a:pPr>
            <a:r>
              <a:rPr lang="en-US" dirty="0" smtClean="0"/>
              <a:t>technical </a:t>
            </a:r>
            <a:r>
              <a:rPr lang="en-US" dirty="0"/>
              <a:t>and operational characteristics of terrestrial IMT systems that would operate </a:t>
            </a:r>
            <a:r>
              <a:rPr lang="en-US" dirty="0" smtClean="0"/>
              <a:t>in these </a:t>
            </a:r>
            <a:r>
              <a:rPr lang="en-US" dirty="0"/>
              <a:t>specific frequency bands, including the evolution of IMT through advances </a:t>
            </a:r>
            <a:r>
              <a:rPr lang="en-US" dirty="0" smtClean="0"/>
              <a:t>in technology </a:t>
            </a:r>
            <a:r>
              <a:rPr lang="en-US" dirty="0"/>
              <a:t>and spectrally efficient techniques;</a:t>
            </a:r>
          </a:p>
          <a:p>
            <a:pPr marL="1714500" lvl="3" indent="-342900" algn="just">
              <a:buFont typeface="Arial" panose="020B0604020202020204" pitchFamily="34" charset="0"/>
              <a:buChar char="•"/>
            </a:pPr>
            <a:r>
              <a:rPr lang="en-US" dirty="0" smtClean="0"/>
              <a:t>the </a:t>
            </a:r>
            <a:r>
              <a:rPr lang="en-US" dirty="0"/>
              <a:t>deployment scenarios envisaged for IMT systems and the related requirements </a:t>
            </a:r>
            <a:r>
              <a:rPr lang="en-US" dirty="0" smtClean="0"/>
              <a:t>of balanced </a:t>
            </a:r>
            <a:r>
              <a:rPr lang="en-US" dirty="0"/>
              <a:t>coverage and capacity;</a:t>
            </a:r>
          </a:p>
          <a:p>
            <a:pPr marL="1714500" lvl="3" indent="-342900" algn="just">
              <a:buFont typeface="Arial" panose="020B0604020202020204" pitchFamily="34" charset="0"/>
              <a:buChar char="•"/>
            </a:pPr>
            <a:r>
              <a:rPr lang="en-US" dirty="0" smtClean="0"/>
              <a:t>the </a:t>
            </a:r>
            <a:r>
              <a:rPr lang="en-US" dirty="0"/>
              <a:t>needs of developing countries;</a:t>
            </a:r>
          </a:p>
          <a:p>
            <a:pPr marL="1714500" lvl="3" indent="-342900" algn="just">
              <a:buFont typeface="Arial" panose="020B0604020202020204" pitchFamily="34" charset="0"/>
              <a:buChar char="•"/>
            </a:pPr>
            <a:r>
              <a:rPr lang="en-US" dirty="0" smtClean="0"/>
              <a:t>the </a:t>
            </a:r>
            <a:r>
              <a:rPr lang="en-US" dirty="0"/>
              <a:t>time-frame in which spectrum would be needed;</a:t>
            </a:r>
          </a:p>
          <a:p>
            <a:pPr lvl="1" algn="just">
              <a:buFont typeface="Arial" panose="020B0604020202020204" pitchFamily="34" charset="0"/>
              <a:buChar char="•"/>
            </a:pPr>
            <a:endParaRPr lang="en-US" sz="1600"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50</a:t>
            </a:fld>
            <a:endParaRPr lang="en-GB" dirty="0"/>
          </a:p>
        </p:txBody>
      </p:sp>
      <p:sp>
        <p:nvSpPr>
          <p:cNvPr id="8" name="Date Placeholder 3">
            <a:extLst>
              <a:ext uri="{FF2B5EF4-FFF2-40B4-BE49-F238E27FC236}">
                <a16:creationId xmlns="" xmlns:a16="http://schemas.microsoft.com/office/drawing/2014/main" id="{B322FEBA-011B-49F1-99D6-C984930F1E34}"/>
              </a:ext>
            </a:extLst>
          </p:cNvPr>
          <p:cNvSpPr>
            <a:spLocks noGrp="1"/>
          </p:cNvSpPr>
          <p:nvPr>
            <p:ph type="dt" idx="15"/>
          </p:nvPr>
        </p:nvSpPr>
        <p:spPr>
          <a:xfrm>
            <a:off x="696912" y="333375"/>
            <a:ext cx="2303451" cy="273050"/>
          </a:xfrm>
        </p:spPr>
        <p:txBody>
          <a:bodyPr/>
          <a:lstStyle/>
          <a:p>
            <a:r>
              <a:rPr lang="en-US" dirty="0" smtClean="0"/>
              <a:t>December </a:t>
            </a:r>
            <a:r>
              <a:rPr lang="en-US" dirty="0"/>
              <a:t>2019</a:t>
            </a:r>
            <a:endParaRPr lang="en-GB" dirty="0"/>
          </a:p>
        </p:txBody>
      </p:sp>
      <p:sp>
        <p:nvSpPr>
          <p:cNvPr id="9" name="Footer Placeholder 4">
            <a:extLst>
              <a:ext uri="{FF2B5EF4-FFF2-40B4-BE49-F238E27FC236}">
                <a16:creationId xmlns="" xmlns:a16="http://schemas.microsoft.com/office/drawing/2014/main" id="{CF99F54C-F8E7-48DB-A1DB-644579F6D49A}"/>
              </a:ext>
            </a:extLst>
          </p:cNvPr>
          <p:cNvSpPr>
            <a:spLocks noGrp="1"/>
          </p:cNvSpPr>
          <p:nvPr>
            <p:ph type="ftr" idx="14"/>
          </p:nvPr>
        </p:nvSpPr>
        <p:spPr>
          <a:xfrm>
            <a:off x="5500694" y="6475413"/>
            <a:ext cx="3041644" cy="180975"/>
          </a:xfrm>
        </p:spPr>
        <p:txBody>
          <a:bodyPr/>
          <a:lstStyle/>
          <a:p>
            <a:r>
              <a:rPr lang="en-US" dirty="0"/>
              <a:t>Edward Au (Huawei)</a:t>
            </a:r>
            <a:endParaRPr lang="en-GB" dirty="0"/>
          </a:p>
        </p:txBody>
      </p:sp>
    </p:spTree>
    <p:extLst>
      <p:ext uri="{BB962C8B-B14F-4D97-AF65-F5344CB8AC3E}">
        <p14:creationId xmlns:p14="http://schemas.microsoft.com/office/powerpoint/2010/main" val="1413385715"/>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3600" dirty="0" smtClean="0">
                <a:latin typeface="Times New Roman" charset="0"/>
              </a:rPr>
              <a:t>Item </a:t>
            </a:r>
            <a:r>
              <a:rPr lang="en-US" sz="3600" dirty="0" smtClean="0">
                <a:latin typeface="Times New Roman" charset="0"/>
              </a:rPr>
              <a:t>10:  6 GHz (2)</a:t>
            </a:r>
            <a:endParaRPr lang="en-US" sz="3600" dirty="0">
              <a:latin typeface="Times New Roman" charset="0"/>
            </a:endParaRPr>
          </a:p>
        </p:txBody>
      </p:sp>
      <p:sp>
        <p:nvSpPr>
          <p:cNvPr id="5123" name="Content Placeholder 2"/>
          <p:cNvSpPr>
            <a:spLocks noGrp="1"/>
          </p:cNvSpPr>
          <p:nvPr>
            <p:ph idx="1"/>
          </p:nvPr>
        </p:nvSpPr>
        <p:spPr>
          <a:xfrm>
            <a:off x="660816" y="1752600"/>
            <a:ext cx="7949784" cy="4042682"/>
          </a:xfrm>
        </p:spPr>
        <p:txBody>
          <a:bodyPr/>
          <a:lstStyle/>
          <a:p>
            <a:pPr marL="1257300" lvl="2" indent="-342900" algn="just">
              <a:buFont typeface="+mj-lt"/>
              <a:buAutoNum type="arabicPeriod" startAt="2"/>
            </a:pPr>
            <a:r>
              <a:rPr lang="en-US" sz="1600" dirty="0" smtClean="0"/>
              <a:t>to </a:t>
            </a:r>
            <a:r>
              <a:rPr lang="en-US" sz="1600" dirty="0"/>
              <a:t>conduct and complete in time for WRC-23 the sharing and compatibility </a:t>
            </a:r>
            <a:r>
              <a:rPr lang="en-US" sz="1600" dirty="0" smtClean="0"/>
              <a:t>studies, with </a:t>
            </a:r>
            <a:r>
              <a:rPr lang="en-US" sz="1600" dirty="0"/>
              <a:t>a view to ensuring the protection of services to which the frequency band is allocated on </a:t>
            </a:r>
            <a:r>
              <a:rPr lang="en-US" sz="1600" dirty="0" smtClean="0"/>
              <a:t>a primary </a:t>
            </a:r>
            <a:r>
              <a:rPr lang="en-US" sz="1600" dirty="0"/>
              <a:t>basis, without imposing additional regulatory or technical constraints on those services, </a:t>
            </a:r>
            <a:r>
              <a:rPr lang="en-US" sz="1600" dirty="0" smtClean="0"/>
              <a:t>and also</a:t>
            </a:r>
            <a:r>
              <a:rPr lang="en-US" sz="1600" dirty="0"/>
              <a:t>, as appropriate, on services in adjacent bands, for the frequency </a:t>
            </a:r>
            <a:r>
              <a:rPr lang="en-US" sz="1600" dirty="0" smtClean="0"/>
              <a:t>bands:</a:t>
            </a:r>
          </a:p>
          <a:p>
            <a:pPr marL="1714500" lvl="3" indent="-342900" algn="just">
              <a:buFont typeface="Arial" panose="020B0604020202020204" pitchFamily="34" charset="0"/>
              <a:buChar char="•"/>
            </a:pPr>
            <a:r>
              <a:rPr lang="en-US" dirty="0" smtClean="0"/>
              <a:t>3600-3800 </a:t>
            </a:r>
            <a:r>
              <a:rPr lang="en-US" dirty="0"/>
              <a:t>MHz and </a:t>
            </a:r>
            <a:r>
              <a:rPr lang="en-US" dirty="0" smtClean="0"/>
              <a:t>3300-3400 </a:t>
            </a:r>
            <a:r>
              <a:rPr lang="en-US" dirty="0"/>
              <a:t>MHz (Region 2);</a:t>
            </a:r>
          </a:p>
          <a:p>
            <a:pPr marL="1714500" lvl="3" indent="-342900" algn="just">
              <a:buFont typeface="Arial" panose="020B0604020202020204" pitchFamily="34" charset="0"/>
              <a:buChar char="•"/>
            </a:pPr>
            <a:r>
              <a:rPr lang="en-US" dirty="0" smtClean="0"/>
              <a:t>3300-3400 </a:t>
            </a:r>
            <a:r>
              <a:rPr lang="en-US" dirty="0"/>
              <a:t>MHz (amend footnote in Region 1);</a:t>
            </a:r>
          </a:p>
          <a:p>
            <a:pPr marL="1714500" lvl="3" indent="-342900" algn="just">
              <a:buFont typeface="Arial" panose="020B0604020202020204" pitchFamily="34" charset="0"/>
              <a:buChar char="•"/>
            </a:pPr>
            <a:r>
              <a:rPr lang="en-US" dirty="0" smtClean="0">
                <a:solidFill>
                  <a:srgbClr val="FF0000"/>
                </a:solidFill>
              </a:rPr>
              <a:t>7025-7125 </a:t>
            </a:r>
            <a:r>
              <a:rPr lang="en-US" dirty="0">
                <a:solidFill>
                  <a:srgbClr val="FF0000"/>
                </a:solidFill>
              </a:rPr>
              <a:t>MHz (globally);</a:t>
            </a:r>
          </a:p>
          <a:p>
            <a:pPr marL="1714500" lvl="3" indent="-342900" algn="just">
              <a:buFont typeface="Arial" panose="020B0604020202020204" pitchFamily="34" charset="0"/>
              <a:buChar char="•"/>
            </a:pPr>
            <a:r>
              <a:rPr lang="en-US" dirty="0" smtClean="0">
                <a:solidFill>
                  <a:srgbClr val="FF0000"/>
                </a:solidFill>
              </a:rPr>
              <a:t>6425-7025 </a:t>
            </a:r>
            <a:r>
              <a:rPr lang="en-US" dirty="0">
                <a:solidFill>
                  <a:srgbClr val="FF0000"/>
                </a:solidFill>
              </a:rPr>
              <a:t>MHz (Region 1);</a:t>
            </a:r>
          </a:p>
          <a:p>
            <a:pPr marL="1714500" lvl="3" indent="-342900" algn="just">
              <a:buFont typeface="Arial" panose="020B0604020202020204" pitchFamily="34" charset="0"/>
              <a:buChar char="•"/>
            </a:pPr>
            <a:r>
              <a:rPr lang="en-US" dirty="0" smtClean="0"/>
              <a:t>10 </a:t>
            </a:r>
            <a:r>
              <a:rPr lang="en-US" dirty="0"/>
              <a:t>000-10 500 MHz (Region 2</a:t>
            </a:r>
            <a:r>
              <a:rPr lang="en-US" dirty="0" smtClean="0"/>
              <a:t>),</a:t>
            </a:r>
          </a:p>
          <a:p>
            <a:pPr marL="1257300" lvl="2" indent="-342900" algn="just">
              <a:buFont typeface="+mj-lt"/>
              <a:buAutoNum type="arabicPeriod"/>
            </a:pP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51</a:t>
            </a:fld>
            <a:endParaRPr lang="en-GB" dirty="0"/>
          </a:p>
        </p:txBody>
      </p:sp>
      <p:sp>
        <p:nvSpPr>
          <p:cNvPr id="8" name="Date Placeholder 3">
            <a:extLst>
              <a:ext uri="{FF2B5EF4-FFF2-40B4-BE49-F238E27FC236}">
                <a16:creationId xmlns="" xmlns:a16="http://schemas.microsoft.com/office/drawing/2014/main" id="{B322FEBA-011B-49F1-99D6-C984930F1E34}"/>
              </a:ext>
            </a:extLst>
          </p:cNvPr>
          <p:cNvSpPr>
            <a:spLocks noGrp="1"/>
          </p:cNvSpPr>
          <p:nvPr>
            <p:ph type="dt" idx="15"/>
          </p:nvPr>
        </p:nvSpPr>
        <p:spPr>
          <a:xfrm>
            <a:off x="696912" y="333375"/>
            <a:ext cx="2303451" cy="273050"/>
          </a:xfrm>
        </p:spPr>
        <p:txBody>
          <a:bodyPr/>
          <a:lstStyle/>
          <a:p>
            <a:r>
              <a:rPr lang="en-US" dirty="0" smtClean="0"/>
              <a:t>December </a:t>
            </a:r>
            <a:r>
              <a:rPr lang="en-US" dirty="0"/>
              <a:t>2019</a:t>
            </a:r>
            <a:endParaRPr lang="en-GB" dirty="0"/>
          </a:p>
        </p:txBody>
      </p:sp>
      <p:sp>
        <p:nvSpPr>
          <p:cNvPr id="9" name="Footer Placeholder 4">
            <a:extLst>
              <a:ext uri="{FF2B5EF4-FFF2-40B4-BE49-F238E27FC236}">
                <a16:creationId xmlns="" xmlns:a16="http://schemas.microsoft.com/office/drawing/2014/main" id="{CF99F54C-F8E7-48DB-A1DB-644579F6D49A}"/>
              </a:ext>
            </a:extLst>
          </p:cNvPr>
          <p:cNvSpPr>
            <a:spLocks noGrp="1"/>
          </p:cNvSpPr>
          <p:nvPr>
            <p:ph type="ftr" idx="14"/>
          </p:nvPr>
        </p:nvSpPr>
        <p:spPr>
          <a:xfrm>
            <a:off x="5500694" y="6475413"/>
            <a:ext cx="3041644" cy="180975"/>
          </a:xfrm>
        </p:spPr>
        <p:txBody>
          <a:bodyPr/>
          <a:lstStyle/>
          <a:p>
            <a:r>
              <a:rPr lang="en-US" dirty="0"/>
              <a:t>Edward Au (Huawei)</a:t>
            </a:r>
            <a:endParaRPr lang="en-GB" dirty="0"/>
          </a:p>
        </p:txBody>
      </p:sp>
    </p:spTree>
    <p:extLst>
      <p:ext uri="{BB962C8B-B14F-4D97-AF65-F5344CB8AC3E}">
        <p14:creationId xmlns:p14="http://schemas.microsoft.com/office/powerpoint/2010/main" val="3828641996"/>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3600" dirty="0" smtClean="0">
                <a:latin typeface="Times New Roman" charset="0"/>
              </a:rPr>
              <a:t>Item </a:t>
            </a:r>
            <a:r>
              <a:rPr lang="en-US" sz="3600" dirty="0" smtClean="0">
                <a:latin typeface="Times New Roman" charset="0"/>
              </a:rPr>
              <a:t>10:  6 GHz (3)</a:t>
            </a:r>
            <a:endParaRPr lang="en-US" sz="3600" dirty="0">
              <a:latin typeface="Times New Roman" charset="0"/>
            </a:endParaRPr>
          </a:p>
        </p:txBody>
      </p:sp>
      <p:sp>
        <p:nvSpPr>
          <p:cNvPr id="5123" name="Content Placeholder 2"/>
          <p:cNvSpPr>
            <a:spLocks noGrp="1"/>
          </p:cNvSpPr>
          <p:nvPr>
            <p:ph idx="1"/>
          </p:nvPr>
        </p:nvSpPr>
        <p:spPr>
          <a:xfrm>
            <a:off x="660816" y="1752600"/>
            <a:ext cx="7949784" cy="4042682"/>
          </a:xfrm>
        </p:spPr>
        <p:txBody>
          <a:bodyPr/>
          <a:lstStyle/>
          <a:p>
            <a:pPr lvl="1" algn="just">
              <a:buFont typeface="Arial" panose="020B0604020202020204" pitchFamily="34" charset="0"/>
              <a:buChar char="•"/>
            </a:pPr>
            <a:r>
              <a:rPr lang="en-US" sz="1600" dirty="0" smtClean="0"/>
              <a:t>resolves </a:t>
            </a:r>
            <a:endParaRPr lang="en-US" sz="1600" dirty="0"/>
          </a:p>
          <a:p>
            <a:pPr marL="1257300" lvl="2" indent="-342900" algn="just">
              <a:buFont typeface="+mj-lt"/>
              <a:buAutoNum type="arabicPeriod"/>
            </a:pPr>
            <a:r>
              <a:rPr lang="en-US" sz="1600" dirty="0">
                <a:solidFill>
                  <a:srgbClr val="FF0000"/>
                </a:solidFill>
              </a:rPr>
              <a:t>to </a:t>
            </a:r>
            <a:r>
              <a:rPr lang="en-US" sz="1600" dirty="0" smtClean="0">
                <a:solidFill>
                  <a:srgbClr val="FF0000"/>
                </a:solidFill>
              </a:rPr>
              <a:t>invite </a:t>
            </a:r>
            <a:r>
              <a:rPr lang="en-US" sz="1600" dirty="0">
                <a:solidFill>
                  <a:srgbClr val="FF0000"/>
                </a:solidFill>
              </a:rPr>
              <a:t>CPM23-1 to define the date by which technical and operational </a:t>
            </a:r>
            <a:r>
              <a:rPr lang="en-US" sz="1600" dirty="0" smtClean="0">
                <a:solidFill>
                  <a:srgbClr val="FF0000"/>
                </a:solidFill>
              </a:rPr>
              <a:t>characteristics needed </a:t>
            </a:r>
            <a:r>
              <a:rPr lang="en-US" sz="1600" dirty="0">
                <a:solidFill>
                  <a:srgbClr val="FF0000"/>
                </a:solidFill>
              </a:rPr>
              <a:t>for sharing and compatibility studies are to be available, to ensure that studies referred to </a:t>
            </a:r>
            <a:r>
              <a:rPr lang="en-US" sz="1600" dirty="0" smtClean="0">
                <a:solidFill>
                  <a:srgbClr val="FF0000"/>
                </a:solidFill>
              </a:rPr>
              <a:t>in resolves </a:t>
            </a:r>
            <a:r>
              <a:rPr lang="en-US" sz="1600" dirty="0">
                <a:solidFill>
                  <a:srgbClr val="FF0000"/>
                </a:solidFill>
              </a:rPr>
              <a:t>to invite ITU-R can be completed in time for consideration at WRC-23</a:t>
            </a:r>
            <a:r>
              <a:rPr lang="en-US" sz="1600" dirty="0" smtClean="0">
                <a:solidFill>
                  <a:srgbClr val="FF0000"/>
                </a:solidFill>
              </a:rPr>
              <a:t>;</a:t>
            </a:r>
          </a:p>
          <a:p>
            <a:pPr marL="1257300" lvl="2" indent="-342900" algn="just">
              <a:buFont typeface="+mj-lt"/>
              <a:buAutoNum type="arabicPeriod"/>
            </a:pPr>
            <a:r>
              <a:rPr lang="en-US" sz="1600" dirty="0">
                <a:solidFill>
                  <a:srgbClr val="FF0000"/>
                </a:solidFill>
              </a:rPr>
              <a:t>to invite WRC-23 to consider, based on the results of the above studies, </a:t>
            </a:r>
            <a:r>
              <a:rPr lang="en-US" sz="1600" dirty="0" smtClean="0">
                <a:solidFill>
                  <a:srgbClr val="FF0000"/>
                </a:solidFill>
              </a:rPr>
              <a:t>additional spectrum </a:t>
            </a:r>
            <a:r>
              <a:rPr lang="en-US" sz="1600" dirty="0">
                <a:solidFill>
                  <a:srgbClr val="FF0000"/>
                </a:solidFill>
              </a:rPr>
              <a:t>allocations to the mobile service on a primary basis and to consider identification </a:t>
            </a:r>
            <a:r>
              <a:rPr lang="en-US" sz="1600" dirty="0" smtClean="0">
                <a:solidFill>
                  <a:srgbClr val="FF0000"/>
                </a:solidFill>
              </a:rPr>
              <a:t>of frequency </a:t>
            </a:r>
            <a:r>
              <a:rPr lang="en-US" sz="1600" dirty="0">
                <a:solidFill>
                  <a:srgbClr val="FF0000"/>
                </a:solidFill>
              </a:rPr>
              <a:t>bands for the terrestrial component of IMT; the frequency bands to be considered </a:t>
            </a:r>
            <a:r>
              <a:rPr lang="en-US" sz="1600" dirty="0" smtClean="0">
                <a:solidFill>
                  <a:srgbClr val="FF0000"/>
                </a:solidFill>
              </a:rPr>
              <a:t>being limited </a:t>
            </a:r>
            <a:r>
              <a:rPr lang="en-US" sz="1600" dirty="0">
                <a:solidFill>
                  <a:srgbClr val="FF0000"/>
                </a:solidFill>
              </a:rPr>
              <a:t>to part or all of the bands listed in resolves to invite ITU-R 2,</a:t>
            </a:r>
          </a:p>
          <a:p>
            <a:pPr lvl="1" algn="just">
              <a:buFont typeface="Arial" panose="020B0604020202020204" pitchFamily="34" charset="0"/>
              <a:buChar char="•"/>
            </a:pPr>
            <a:r>
              <a:rPr lang="en-US" sz="1600" dirty="0" smtClean="0"/>
              <a:t>invites administrations </a:t>
            </a:r>
            <a:endParaRPr lang="en-US" sz="1600" dirty="0"/>
          </a:p>
          <a:p>
            <a:pPr marL="1257300" lvl="2" indent="-342900" algn="just">
              <a:buFont typeface="+mj-lt"/>
              <a:buAutoNum type="arabicPeriod"/>
            </a:pPr>
            <a:r>
              <a:rPr lang="en-US" sz="1600" dirty="0"/>
              <a:t>to participate actively in these studies by submitting contributions to ITU-R.</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52</a:t>
            </a:fld>
            <a:endParaRPr lang="en-GB" dirty="0"/>
          </a:p>
        </p:txBody>
      </p:sp>
      <p:sp>
        <p:nvSpPr>
          <p:cNvPr id="8" name="Date Placeholder 3">
            <a:extLst>
              <a:ext uri="{FF2B5EF4-FFF2-40B4-BE49-F238E27FC236}">
                <a16:creationId xmlns="" xmlns:a16="http://schemas.microsoft.com/office/drawing/2014/main" id="{B322FEBA-011B-49F1-99D6-C984930F1E34}"/>
              </a:ext>
            </a:extLst>
          </p:cNvPr>
          <p:cNvSpPr>
            <a:spLocks noGrp="1"/>
          </p:cNvSpPr>
          <p:nvPr>
            <p:ph type="dt" idx="15"/>
          </p:nvPr>
        </p:nvSpPr>
        <p:spPr>
          <a:xfrm>
            <a:off x="696912" y="333375"/>
            <a:ext cx="2303451" cy="273050"/>
          </a:xfrm>
        </p:spPr>
        <p:txBody>
          <a:bodyPr/>
          <a:lstStyle/>
          <a:p>
            <a:r>
              <a:rPr lang="en-US" dirty="0" smtClean="0"/>
              <a:t>December </a:t>
            </a:r>
            <a:r>
              <a:rPr lang="en-US" dirty="0"/>
              <a:t>2019</a:t>
            </a:r>
            <a:endParaRPr lang="en-GB" dirty="0"/>
          </a:p>
        </p:txBody>
      </p:sp>
      <p:sp>
        <p:nvSpPr>
          <p:cNvPr id="9" name="Footer Placeholder 4">
            <a:extLst>
              <a:ext uri="{FF2B5EF4-FFF2-40B4-BE49-F238E27FC236}">
                <a16:creationId xmlns="" xmlns:a16="http://schemas.microsoft.com/office/drawing/2014/main" id="{CF99F54C-F8E7-48DB-A1DB-644579F6D49A}"/>
              </a:ext>
            </a:extLst>
          </p:cNvPr>
          <p:cNvSpPr>
            <a:spLocks noGrp="1"/>
          </p:cNvSpPr>
          <p:nvPr>
            <p:ph type="ftr" idx="14"/>
          </p:nvPr>
        </p:nvSpPr>
        <p:spPr>
          <a:xfrm>
            <a:off x="5500694" y="6475413"/>
            <a:ext cx="3041644" cy="180975"/>
          </a:xfrm>
        </p:spPr>
        <p:txBody>
          <a:bodyPr/>
          <a:lstStyle/>
          <a:p>
            <a:r>
              <a:rPr lang="en-US" dirty="0"/>
              <a:t>Edward Au (Huawei)</a:t>
            </a:r>
            <a:endParaRPr lang="en-GB" dirty="0"/>
          </a:p>
        </p:txBody>
      </p:sp>
    </p:spTree>
    <p:extLst>
      <p:ext uri="{BB962C8B-B14F-4D97-AF65-F5344CB8AC3E}">
        <p14:creationId xmlns:p14="http://schemas.microsoft.com/office/powerpoint/2010/main" val="981761086"/>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3600" dirty="0" smtClean="0">
                <a:latin typeface="Times New Roman" charset="0"/>
              </a:rPr>
              <a:t>Reference</a:t>
            </a:r>
            <a:endParaRPr lang="en-US" sz="3600" dirty="0">
              <a:latin typeface="Times New Roman" charset="0"/>
            </a:endParaRPr>
          </a:p>
        </p:txBody>
      </p:sp>
      <p:sp>
        <p:nvSpPr>
          <p:cNvPr id="5123" name="Content Placeholder 2"/>
          <p:cNvSpPr>
            <a:spLocks noGrp="1"/>
          </p:cNvSpPr>
          <p:nvPr>
            <p:ph idx="1"/>
          </p:nvPr>
        </p:nvSpPr>
        <p:spPr>
          <a:xfrm>
            <a:off x="735901" y="1669142"/>
            <a:ext cx="7770812" cy="4041095"/>
          </a:xfrm>
        </p:spPr>
        <p:txBody>
          <a:bodyPr/>
          <a:lstStyle/>
          <a:p>
            <a:r>
              <a:rPr lang="en-US" sz="1600" b="0" dirty="0"/>
              <a:t>[1] </a:t>
            </a:r>
            <a:r>
              <a:rPr lang="en-US" sz="1600" b="0" dirty="0" smtClean="0"/>
              <a:t>	World </a:t>
            </a:r>
            <a:r>
              <a:rPr lang="en-US" sz="1600" b="0" dirty="0" err="1" smtClean="0"/>
              <a:t>Radiocommunication</a:t>
            </a:r>
            <a:r>
              <a:rPr lang="en-US" sz="1600" b="0" dirty="0" smtClean="0"/>
              <a:t> Conference 2019 (WRC-19) Provisional </a:t>
            </a:r>
            <a:r>
              <a:rPr lang="en-US" sz="1600" b="0" dirty="0"/>
              <a:t>Final </a:t>
            </a:r>
            <a:r>
              <a:rPr lang="en-US" sz="1600" b="0" dirty="0" smtClean="0"/>
              <a:t>Acts, Available at </a:t>
            </a:r>
            <a:r>
              <a:rPr lang="en-US" sz="1600" b="0" kern="1200" dirty="0" smtClean="0">
                <a:latin typeface="Times New Roman" pitchFamily="16" charset="0"/>
                <a:hlinkClick r:id="rId3"/>
              </a:rPr>
              <a:t>https</a:t>
            </a:r>
            <a:r>
              <a:rPr lang="en-US" sz="1600" b="0" kern="1200" dirty="0">
                <a:latin typeface="Times New Roman" pitchFamily="16" charset="0"/>
                <a:hlinkClick r:id="rId3"/>
              </a:rPr>
              <a:t>://</a:t>
            </a:r>
            <a:r>
              <a:rPr lang="en-US" sz="1600" b="0" kern="1200" dirty="0" smtClean="0">
                <a:latin typeface="Times New Roman" pitchFamily="16" charset="0"/>
                <a:hlinkClick r:id="rId3"/>
              </a:rPr>
              <a:t>www.itu.int/en/ITU-R/conferences/wrc/2019/Documents/PFA-WRC19-E.pdf</a:t>
            </a:r>
            <a:endParaRPr lang="en-US" sz="1600" b="0" kern="1200" dirty="0">
              <a:latin typeface="Times New Roman" pitchFamily="16" charset="0"/>
            </a:endParaRPr>
          </a:p>
          <a:p>
            <a:r>
              <a:rPr lang="en-US" sz="1600" b="0" kern="1200" dirty="0" smtClean="0">
                <a:latin typeface="Times New Roman" pitchFamily="16" charset="0"/>
              </a:rPr>
              <a:t>[2]	</a:t>
            </a:r>
            <a:r>
              <a:rPr lang="en-US" sz="1600" b="0" dirty="0" smtClean="0"/>
              <a:t>Report </a:t>
            </a:r>
            <a:r>
              <a:rPr lang="en-US" sz="1600" b="0" dirty="0"/>
              <a:t>of the CPM on technical, operational and regulatory/procedural matters to be considered by the World </a:t>
            </a:r>
            <a:r>
              <a:rPr lang="en-US" sz="1600" b="0" dirty="0" err="1"/>
              <a:t>Radiocommunication</a:t>
            </a:r>
            <a:r>
              <a:rPr lang="en-US" sz="1600" b="0" dirty="0"/>
              <a:t> Conference 2019, March 2019, Available at </a:t>
            </a:r>
            <a:r>
              <a:rPr lang="en-US" sz="1600" b="0" dirty="0">
                <a:hlinkClick r:id="rId4"/>
              </a:rPr>
              <a:t>https://</a:t>
            </a:r>
            <a:r>
              <a:rPr lang="en-US" sz="1600" b="0" dirty="0" smtClean="0">
                <a:hlinkClick r:id="rId4"/>
              </a:rPr>
              <a:t>www.itu.int/md/R15-CPM19.02-R-0001/en</a:t>
            </a:r>
            <a:endParaRPr lang="en-US" sz="1600" b="0" dirty="0" smtClean="0"/>
          </a:p>
          <a:p>
            <a:r>
              <a:rPr lang="en-US" sz="1600" b="0" dirty="0" smtClean="0"/>
              <a:t>[3]	IEEE 802’s submission to APG 19-5,  </a:t>
            </a:r>
            <a:r>
              <a:rPr lang="en-US" sz="1600" b="0" dirty="0"/>
              <a:t>Available at </a:t>
            </a:r>
            <a:r>
              <a:rPr lang="en-US" sz="1600" b="0" dirty="0">
                <a:hlinkClick r:id="rId5"/>
              </a:rPr>
              <a:t>https://</a:t>
            </a:r>
            <a:r>
              <a:rPr lang="en-US" sz="1600" b="0" dirty="0" smtClean="0">
                <a:hlinkClick r:id="rId5"/>
              </a:rPr>
              <a:t>mentor.ieee.org/802.18/dcn/19/18-19-0094-05-0000-apt-wp1-wrc-19-ais-1-12-1-15-ieee-802-views.pdf</a:t>
            </a:r>
            <a:r>
              <a:rPr lang="en-US" sz="1600" b="0" dirty="0"/>
              <a:t>; </a:t>
            </a:r>
            <a:r>
              <a:rPr lang="en-US" sz="1600" b="0" dirty="0" smtClean="0"/>
              <a:t>  </a:t>
            </a:r>
            <a:r>
              <a:rPr lang="en-US" sz="1600" b="0" dirty="0" smtClean="0">
                <a:hlinkClick r:id="rId6"/>
              </a:rPr>
              <a:t>https</a:t>
            </a:r>
            <a:r>
              <a:rPr lang="en-US" sz="1600" b="0" dirty="0">
                <a:hlinkClick r:id="rId6"/>
              </a:rPr>
              <a:t>://</a:t>
            </a:r>
            <a:r>
              <a:rPr lang="en-US" sz="1600" b="0" dirty="0" smtClean="0">
                <a:hlinkClick r:id="rId6"/>
              </a:rPr>
              <a:t>mentor.ieee.org/802.18/dcn/19/18-19-0095-05-0000-apt-wp2-wrc-19-ais-1-13-1-16-9-1-5-ieee-802-views.pdf</a:t>
            </a:r>
            <a:r>
              <a:rPr lang="en-US" sz="1600" b="0" dirty="0"/>
              <a:t>;  and </a:t>
            </a:r>
            <a:r>
              <a:rPr lang="en-US" sz="1600" b="0" dirty="0">
                <a:hlinkClick r:id="rId7"/>
              </a:rPr>
              <a:t>https://</a:t>
            </a:r>
            <a:r>
              <a:rPr lang="en-US" sz="1600" b="0" dirty="0" smtClean="0">
                <a:hlinkClick r:id="rId7"/>
              </a:rPr>
              <a:t>mentor.ieee.org/802.18/dcn/19/18-19-0096-05-0000-apt-wp6-wrc-19-ais-10-ieee-802-views.pdf</a:t>
            </a:r>
            <a:r>
              <a:rPr lang="en-US" sz="1600" b="0" dirty="0" smtClean="0"/>
              <a:t> </a:t>
            </a:r>
            <a:endParaRPr lang="en-US" sz="1600" dirty="0"/>
          </a:p>
          <a:p>
            <a:pPr marL="282575" indent="-282575" algn="just"/>
            <a:endParaRPr lang="en-US" dirty="0" smtClean="0"/>
          </a:p>
          <a:p>
            <a:pPr marL="461963" indent="-461963" algn="just"/>
            <a:endParaRPr lang="en-US" dirty="0"/>
          </a:p>
          <a:p>
            <a:pPr algn="just"/>
            <a:endParaRPr lang="en-US" dirty="0"/>
          </a:p>
          <a:p>
            <a:pPr algn="just"/>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53</a:t>
            </a:fld>
            <a:endParaRPr lang="en-GB" dirty="0"/>
          </a:p>
        </p:txBody>
      </p:sp>
      <p:sp>
        <p:nvSpPr>
          <p:cNvPr id="8" name="Date Placeholder 3">
            <a:extLst>
              <a:ext uri="{FF2B5EF4-FFF2-40B4-BE49-F238E27FC236}">
                <a16:creationId xmlns="" xmlns:a16="http://schemas.microsoft.com/office/drawing/2014/main" id="{B322FEBA-011B-49F1-99D6-C984930F1E34}"/>
              </a:ext>
            </a:extLst>
          </p:cNvPr>
          <p:cNvSpPr>
            <a:spLocks noGrp="1"/>
          </p:cNvSpPr>
          <p:nvPr>
            <p:ph type="dt" idx="15"/>
          </p:nvPr>
        </p:nvSpPr>
        <p:spPr>
          <a:xfrm>
            <a:off x="696912" y="333375"/>
            <a:ext cx="2303451" cy="273050"/>
          </a:xfrm>
        </p:spPr>
        <p:txBody>
          <a:bodyPr/>
          <a:lstStyle/>
          <a:p>
            <a:r>
              <a:rPr lang="en-US" dirty="0" smtClean="0"/>
              <a:t>December </a:t>
            </a:r>
            <a:r>
              <a:rPr lang="en-US" dirty="0"/>
              <a:t>2019</a:t>
            </a:r>
            <a:endParaRPr lang="en-GB" dirty="0"/>
          </a:p>
        </p:txBody>
      </p:sp>
      <p:sp>
        <p:nvSpPr>
          <p:cNvPr id="9" name="Footer Placeholder 4">
            <a:extLst>
              <a:ext uri="{FF2B5EF4-FFF2-40B4-BE49-F238E27FC236}">
                <a16:creationId xmlns="" xmlns:a16="http://schemas.microsoft.com/office/drawing/2014/main" id="{CF99F54C-F8E7-48DB-A1DB-644579F6D49A}"/>
              </a:ext>
            </a:extLst>
          </p:cNvPr>
          <p:cNvSpPr>
            <a:spLocks noGrp="1"/>
          </p:cNvSpPr>
          <p:nvPr>
            <p:ph type="ftr" idx="14"/>
          </p:nvPr>
        </p:nvSpPr>
        <p:spPr>
          <a:xfrm>
            <a:off x="5500694" y="6475413"/>
            <a:ext cx="3041644" cy="180975"/>
          </a:xfrm>
        </p:spPr>
        <p:txBody>
          <a:bodyPr/>
          <a:lstStyle/>
          <a:p>
            <a:r>
              <a:rPr lang="en-US" dirty="0"/>
              <a:t>Edward Au (Huawei)</a:t>
            </a:r>
            <a:endParaRPr lang="en-GB" dirty="0"/>
          </a:p>
        </p:txBody>
      </p:sp>
    </p:spTree>
    <p:extLst>
      <p:ext uri="{BB962C8B-B14F-4D97-AF65-F5344CB8AC3E}">
        <p14:creationId xmlns:p14="http://schemas.microsoft.com/office/powerpoint/2010/main" val="11764921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3600" dirty="0" smtClean="0">
                <a:latin typeface="Times New Roman" charset="0"/>
              </a:rPr>
              <a:t>Item 1.12 (4)</a:t>
            </a:r>
            <a:endParaRPr lang="en-US" sz="3600" dirty="0">
              <a:latin typeface="Times New Roman" charset="0"/>
            </a:endParaRPr>
          </a:p>
        </p:txBody>
      </p:sp>
      <p:sp>
        <p:nvSpPr>
          <p:cNvPr id="5123" name="Content Placeholder 2"/>
          <p:cNvSpPr>
            <a:spLocks noGrp="1"/>
          </p:cNvSpPr>
          <p:nvPr>
            <p:ph idx="1"/>
          </p:nvPr>
        </p:nvSpPr>
        <p:spPr>
          <a:xfrm>
            <a:off x="660816" y="1752600"/>
            <a:ext cx="7644983" cy="4042682"/>
          </a:xfrm>
        </p:spPr>
        <p:txBody>
          <a:bodyPr/>
          <a:lstStyle/>
          <a:p>
            <a:pPr algn="just">
              <a:buFont typeface="Arial" panose="020B0604020202020204" pitchFamily="34" charset="0"/>
              <a:buChar char="•"/>
            </a:pPr>
            <a:r>
              <a:rPr lang="en-GB" dirty="0" smtClean="0">
                <a:ea typeface="BatangChe" panose="02030609000101010101" pitchFamily="49" charset="-127"/>
              </a:rPr>
              <a:t>WRC’s recommendation COM4/1 [1, pp. 555-557]:</a:t>
            </a:r>
            <a:endParaRPr lang="en-US" sz="1600" dirty="0" smtClean="0"/>
          </a:p>
          <a:p>
            <a:pPr lvl="1" algn="just">
              <a:buFont typeface="Arial" panose="020B0604020202020204" pitchFamily="34" charset="0"/>
              <a:buChar char="•"/>
            </a:pPr>
            <a:r>
              <a:rPr lang="en-US" sz="1600" dirty="0"/>
              <a:t>recommends</a:t>
            </a:r>
          </a:p>
          <a:p>
            <a:pPr marL="1257300" lvl="2" indent="-342900" algn="just">
              <a:buFont typeface="+mj-lt"/>
              <a:buAutoNum type="arabicPeriod"/>
            </a:pPr>
            <a:r>
              <a:rPr lang="en-US" sz="1600" dirty="0" smtClean="0"/>
              <a:t>that </a:t>
            </a:r>
            <a:r>
              <a:rPr lang="en-US" sz="1600" dirty="0"/>
              <a:t>administrations consider using </a:t>
            </a:r>
            <a:r>
              <a:rPr lang="en-US" sz="1600" dirty="0">
                <a:solidFill>
                  <a:srgbClr val="FF0000"/>
                </a:solidFill>
              </a:rPr>
              <a:t>globally or regionally harmonized frequency </a:t>
            </a:r>
            <a:r>
              <a:rPr lang="en-US" sz="1600" dirty="0" smtClean="0">
                <a:solidFill>
                  <a:srgbClr val="FF0000"/>
                </a:solidFill>
              </a:rPr>
              <a:t>bands, or </a:t>
            </a:r>
            <a:r>
              <a:rPr lang="en-US" sz="1600" dirty="0">
                <a:solidFill>
                  <a:srgbClr val="FF0000"/>
                </a:solidFill>
              </a:rPr>
              <a:t>parts thereof, as described in the most recent versions of </a:t>
            </a:r>
            <a:r>
              <a:rPr lang="en-US" sz="1600" dirty="0" smtClean="0">
                <a:solidFill>
                  <a:srgbClr val="FF0000"/>
                </a:solidFill>
              </a:rPr>
              <a:t>Recommendations (e.g</a:t>
            </a:r>
            <a:r>
              <a:rPr lang="en-US" sz="1600" dirty="0">
                <a:solidFill>
                  <a:srgbClr val="FF0000"/>
                </a:solidFill>
              </a:rPr>
              <a:t>. ITU-R M.2121)</a:t>
            </a:r>
            <a:r>
              <a:rPr lang="en-US" sz="1600" dirty="0"/>
              <a:t>, when planning and deploying evolving ITS applications, taking into </a:t>
            </a:r>
            <a:r>
              <a:rPr lang="en-US" sz="1600" dirty="0" smtClean="0"/>
              <a:t>account recognizing </a:t>
            </a:r>
            <a:r>
              <a:rPr lang="en-US" sz="1600" dirty="0"/>
              <a:t>b) </a:t>
            </a:r>
            <a:r>
              <a:rPr lang="en-US" sz="1600" dirty="0" smtClean="0"/>
              <a:t>above;</a:t>
            </a:r>
          </a:p>
          <a:p>
            <a:pPr marL="1257300" lvl="2" indent="-342900" algn="just">
              <a:buFont typeface="+mj-lt"/>
              <a:buAutoNum type="arabicPeriod"/>
            </a:pPr>
            <a:r>
              <a:rPr lang="en-US" sz="1600" dirty="0" smtClean="0"/>
              <a:t>that </a:t>
            </a:r>
            <a:r>
              <a:rPr lang="en-US" sz="1600" dirty="0"/>
              <a:t>administrations take into account, if necessary, </a:t>
            </a:r>
            <a:r>
              <a:rPr lang="en-US" sz="1600" dirty="0">
                <a:solidFill>
                  <a:srgbClr val="FF0000"/>
                </a:solidFill>
              </a:rPr>
              <a:t>coexistence issues </a:t>
            </a:r>
            <a:r>
              <a:rPr lang="en-US" sz="1600" dirty="0"/>
              <a:t>between </a:t>
            </a:r>
            <a:r>
              <a:rPr lang="en-US" sz="1600" dirty="0" smtClean="0"/>
              <a:t>ITS stations </a:t>
            </a:r>
            <a:r>
              <a:rPr lang="en-US" sz="1600" dirty="0"/>
              <a:t>and stations of existing services (e.g. FSS earth stations), taking into account considering f</a:t>
            </a:r>
            <a:r>
              <a:rPr lang="en-US" sz="1600" dirty="0" smtClean="0"/>
              <a:t>),</a:t>
            </a:r>
            <a:endParaRPr lang="en-US" sz="1600" dirty="0"/>
          </a:p>
          <a:p>
            <a:pPr lvl="1" algn="just">
              <a:buFont typeface="Arial" panose="020B0604020202020204" pitchFamily="34" charset="0"/>
              <a:buChar char="•"/>
            </a:pPr>
            <a:r>
              <a:rPr lang="en-US" sz="1600" dirty="0" smtClean="0"/>
              <a:t>invites Member States and Sector Members</a:t>
            </a:r>
            <a:endParaRPr lang="en-US" sz="1600" dirty="0"/>
          </a:p>
          <a:p>
            <a:pPr marL="1257300" lvl="2" indent="-342900" algn="just">
              <a:buFont typeface="+mj-lt"/>
              <a:buAutoNum type="arabicPeriod"/>
            </a:pPr>
            <a:r>
              <a:rPr lang="en-US" sz="1600" dirty="0"/>
              <a:t>to participate actively in and to contribute to ITU-R studies on aspects of ITS and evolving </a:t>
            </a:r>
            <a:r>
              <a:rPr lang="en-US" sz="1600" dirty="0" smtClean="0"/>
              <a:t>ITS (e.g</a:t>
            </a:r>
            <a:r>
              <a:rPr lang="en-US" sz="1600" dirty="0"/>
              <a:t>. connected vehicles, autonomous vehicles, adaptive driver assistance systems), through </a:t>
            </a:r>
            <a:r>
              <a:rPr lang="en-US" sz="1600" dirty="0" smtClean="0"/>
              <a:t>the ITU-R </a:t>
            </a:r>
            <a:r>
              <a:rPr lang="en-US" sz="1600" dirty="0"/>
              <a:t>study </a:t>
            </a:r>
            <a:r>
              <a:rPr lang="en-US" sz="1600" dirty="0" smtClean="0"/>
              <a:t>groups</a:t>
            </a:r>
            <a:endParaRPr lang="en-US" sz="1600"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8" name="Date Placeholder 3">
            <a:extLst>
              <a:ext uri="{FF2B5EF4-FFF2-40B4-BE49-F238E27FC236}">
                <a16:creationId xmlns="" xmlns:a16="http://schemas.microsoft.com/office/drawing/2014/main" id="{B322FEBA-011B-49F1-99D6-C984930F1E34}"/>
              </a:ext>
            </a:extLst>
          </p:cNvPr>
          <p:cNvSpPr>
            <a:spLocks noGrp="1"/>
          </p:cNvSpPr>
          <p:nvPr>
            <p:ph type="dt" idx="15"/>
          </p:nvPr>
        </p:nvSpPr>
        <p:spPr>
          <a:xfrm>
            <a:off x="696912" y="333375"/>
            <a:ext cx="2303451" cy="273050"/>
          </a:xfrm>
        </p:spPr>
        <p:txBody>
          <a:bodyPr/>
          <a:lstStyle/>
          <a:p>
            <a:r>
              <a:rPr lang="en-US" dirty="0" smtClean="0"/>
              <a:t>December </a:t>
            </a:r>
            <a:r>
              <a:rPr lang="en-US" dirty="0"/>
              <a:t>2019</a:t>
            </a:r>
            <a:endParaRPr lang="en-GB" dirty="0"/>
          </a:p>
        </p:txBody>
      </p:sp>
      <p:sp>
        <p:nvSpPr>
          <p:cNvPr id="9" name="Footer Placeholder 4">
            <a:extLst>
              <a:ext uri="{FF2B5EF4-FFF2-40B4-BE49-F238E27FC236}">
                <a16:creationId xmlns="" xmlns:a16="http://schemas.microsoft.com/office/drawing/2014/main" id="{CF99F54C-F8E7-48DB-A1DB-644579F6D49A}"/>
              </a:ext>
            </a:extLst>
          </p:cNvPr>
          <p:cNvSpPr>
            <a:spLocks noGrp="1"/>
          </p:cNvSpPr>
          <p:nvPr>
            <p:ph type="ftr" idx="14"/>
          </p:nvPr>
        </p:nvSpPr>
        <p:spPr>
          <a:xfrm>
            <a:off x="5500694" y="6475413"/>
            <a:ext cx="3041644" cy="180975"/>
          </a:xfrm>
        </p:spPr>
        <p:txBody>
          <a:bodyPr/>
          <a:lstStyle/>
          <a:p>
            <a:r>
              <a:rPr lang="en-US" dirty="0"/>
              <a:t>Edward Au (Huawei)</a:t>
            </a:r>
            <a:endParaRPr lang="en-GB" dirty="0"/>
          </a:p>
        </p:txBody>
      </p:sp>
    </p:spTree>
    <p:extLst>
      <p:ext uri="{BB962C8B-B14F-4D97-AF65-F5344CB8AC3E}">
        <p14:creationId xmlns:p14="http://schemas.microsoft.com/office/powerpoint/2010/main" val="12871836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3600" dirty="0" smtClean="0">
                <a:latin typeface="Times New Roman" charset="0"/>
              </a:rPr>
              <a:t>Item 1.12 (5)</a:t>
            </a:r>
            <a:endParaRPr lang="en-US" sz="3600" dirty="0">
              <a:latin typeface="Times New Roman" charset="0"/>
            </a:endParaRPr>
          </a:p>
        </p:txBody>
      </p:sp>
      <p:sp>
        <p:nvSpPr>
          <p:cNvPr id="5123" name="Content Placeholder 2"/>
          <p:cNvSpPr>
            <a:spLocks noGrp="1"/>
          </p:cNvSpPr>
          <p:nvPr>
            <p:ph idx="1"/>
          </p:nvPr>
        </p:nvSpPr>
        <p:spPr>
          <a:xfrm>
            <a:off x="660816" y="1752600"/>
            <a:ext cx="7644983" cy="4042682"/>
          </a:xfrm>
        </p:spPr>
        <p:txBody>
          <a:bodyPr/>
          <a:lstStyle/>
          <a:p>
            <a:pPr algn="just">
              <a:buFont typeface="Arial" panose="020B0604020202020204" pitchFamily="34" charset="0"/>
              <a:buChar char="•"/>
            </a:pPr>
            <a:r>
              <a:rPr lang="en-GB" dirty="0" smtClean="0">
                <a:ea typeface="BatangChe" panose="02030609000101010101" pitchFamily="49" charset="-127"/>
              </a:rPr>
              <a:t>WRC’s recommendation COM4/1 [1, pp. 555-557]:</a:t>
            </a:r>
            <a:endParaRPr lang="en-US" sz="1600" dirty="0" smtClean="0"/>
          </a:p>
          <a:p>
            <a:pPr lvl="1" algn="just">
              <a:buFont typeface="Arial" panose="020B0604020202020204" pitchFamily="34" charset="0"/>
              <a:buChar char="•"/>
            </a:pPr>
            <a:r>
              <a:rPr lang="en-US" sz="1600" dirty="0" smtClean="0"/>
              <a:t>Author’s remarks on “recognizing </a:t>
            </a:r>
            <a:r>
              <a:rPr lang="en-US" sz="1600" dirty="0"/>
              <a:t>b</a:t>
            </a:r>
            <a:r>
              <a:rPr lang="en-US" sz="1600" dirty="0" smtClean="0"/>
              <a:t>)”</a:t>
            </a:r>
          </a:p>
          <a:p>
            <a:pPr lvl="2" algn="just">
              <a:buFont typeface="Arial" panose="020B0604020202020204" pitchFamily="34" charset="0"/>
              <a:buChar char="•"/>
            </a:pPr>
            <a:r>
              <a:rPr lang="en-US" sz="1600" dirty="0" smtClean="0"/>
              <a:t>Recognizes that </a:t>
            </a:r>
            <a:r>
              <a:rPr lang="en-US" sz="1600" dirty="0"/>
              <a:t>the use of frequency bands harmonized for evolving ITS, or parts thereof, does </a:t>
            </a:r>
            <a:r>
              <a:rPr lang="en-US" sz="1600" dirty="0" smtClean="0"/>
              <a:t>not preclude </a:t>
            </a:r>
            <a:r>
              <a:rPr lang="en-US" sz="1600" dirty="0"/>
              <a:t>the use of these bands/frequencies by any other application of the services to which </a:t>
            </a:r>
            <a:r>
              <a:rPr lang="en-US" sz="1600" dirty="0" smtClean="0"/>
              <a:t>they are </a:t>
            </a:r>
            <a:r>
              <a:rPr lang="en-US" sz="1600" dirty="0"/>
              <a:t>allocated and does not establish priority in the Radio </a:t>
            </a:r>
            <a:r>
              <a:rPr lang="en-US" sz="1600" dirty="0" smtClean="0"/>
              <a:t>Regulations</a:t>
            </a:r>
            <a:endParaRPr lang="en-US" sz="1600" dirty="0"/>
          </a:p>
          <a:p>
            <a:pPr lvl="1" algn="just">
              <a:buFont typeface="Arial" panose="020B0604020202020204" pitchFamily="34" charset="0"/>
              <a:buChar char="•"/>
            </a:pPr>
            <a:r>
              <a:rPr lang="en-US" sz="1600" dirty="0" smtClean="0"/>
              <a:t>Author’s </a:t>
            </a:r>
            <a:r>
              <a:rPr lang="en-US" sz="1600" dirty="0"/>
              <a:t>remarks on </a:t>
            </a:r>
            <a:r>
              <a:rPr lang="en-US" sz="1600" dirty="0" smtClean="0"/>
              <a:t>“considering f)”</a:t>
            </a:r>
            <a:endParaRPr lang="en-US" sz="1600" dirty="0"/>
          </a:p>
          <a:p>
            <a:pPr lvl="2" algn="just">
              <a:buFont typeface="Arial" panose="020B0604020202020204" pitchFamily="34" charset="0"/>
              <a:buChar char="•"/>
            </a:pPr>
            <a:r>
              <a:rPr lang="en-US" sz="1600" dirty="0" smtClean="0"/>
              <a:t>Considers that </a:t>
            </a:r>
            <a:r>
              <a:rPr lang="en-US" sz="1600" dirty="0"/>
              <a:t>some frequency bands harmonized for ITS are also allocated to the </a:t>
            </a:r>
            <a:r>
              <a:rPr lang="en-US" sz="1600" dirty="0" smtClean="0"/>
              <a:t>fixed-satellite service </a:t>
            </a:r>
            <a:r>
              <a:rPr lang="en-US" sz="1600" dirty="0"/>
              <a:t>(FSS) (Earth-to-space), which under certain circumstances may cause potential </a:t>
            </a:r>
            <a:r>
              <a:rPr lang="en-US" sz="1600" dirty="0" smtClean="0"/>
              <a:t>interference to </a:t>
            </a:r>
            <a:r>
              <a:rPr lang="en-US" sz="1600" dirty="0"/>
              <a:t>ITS stations while in close </a:t>
            </a:r>
            <a:r>
              <a:rPr lang="en-US" sz="1600" dirty="0" smtClean="0"/>
              <a:t>proximity</a:t>
            </a:r>
            <a:endParaRPr lang="en-US" sz="1600"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8" name="Date Placeholder 3">
            <a:extLst>
              <a:ext uri="{FF2B5EF4-FFF2-40B4-BE49-F238E27FC236}">
                <a16:creationId xmlns="" xmlns:a16="http://schemas.microsoft.com/office/drawing/2014/main" id="{B322FEBA-011B-49F1-99D6-C984930F1E34}"/>
              </a:ext>
            </a:extLst>
          </p:cNvPr>
          <p:cNvSpPr>
            <a:spLocks noGrp="1"/>
          </p:cNvSpPr>
          <p:nvPr>
            <p:ph type="dt" idx="15"/>
          </p:nvPr>
        </p:nvSpPr>
        <p:spPr>
          <a:xfrm>
            <a:off x="696912" y="333375"/>
            <a:ext cx="2303451" cy="273050"/>
          </a:xfrm>
        </p:spPr>
        <p:txBody>
          <a:bodyPr/>
          <a:lstStyle/>
          <a:p>
            <a:r>
              <a:rPr lang="en-US" dirty="0" smtClean="0"/>
              <a:t>December </a:t>
            </a:r>
            <a:r>
              <a:rPr lang="en-US" dirty="0"/>
              <a:t>2019</a:t>
            </a:r>
            <a:endParaRPr lang="en-GB" dirty="0"/>
          </a:p>
        </p:txBody>
      </p:sp>
      <p:sp>
        <p:nvSpPr>
          <p:cNvPr id="9" name="Footer Placeholder 4">
            <a:extLst>
              <a:ext uri="{FF2B5EF4-FFF2-40B4-BE49-F238E27FC236}">
                <a16:creationId xmlns="" xmlns:a16="http://schemas.microsoft.com/office/drawing/2014/main" id="{CF99F54C-F8E7-48DB-A1DB-644579F6D49A}"/>
              </a:ext>
            </a:extLst>
          </p:cNvPr>
          <p:cNvSpPr>
            <a:spLocks noGrp="1"/>
          </p:cNvSpPr>
          <p:nvPr>
            <p:ph type="ftr" idx="14"/>
          </p:nvPr>
        </p:nvSpPr>
        <p:spPr>
          <a:xfrm>
            <a:off x="5500694" y="6475413"/>
            <a:ext cx="3041644" cy="180975"/>
          </a:xfrm>
        </p:spPr>
        <p:txBody>
          <a:bodyPr/>
          <a:lstStyle/>
          <a:p>
            <a:r>
              <a:rPr lang="en-US" dirty="0"/>
              <a:t>Edward Au (Huawei)</a:t>
            </a:r>
            <a:endParaRPr lang="en-GB" dirty="0"/>
          </a:p>
        </p:txBody>
      </p:sp>
    </p:spTree>
    <p:extLst>
      <p:ext uri="{BB962C8B-B14F-4D97-AF65-F5344CB8AC3E}">
        <p14:creationId xmlns:p14="http://schemas.microsoft.com/office/powerpoint/2010/main" val="44205522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3600" dirty="0" smtClean="0">
                <a:latin typeface="Times New Roman" charset="0"/>
              </a:rPr>
              <a:t>Item 1.13 (1)</a:t>
            </a:r>
            <a:endParaRPr lang="en-US" sz="3600" dirty="0">
              <a:latin typeface="Times New Roman" charset="0"/>
            </a:endParaRPr>
          </a:p>
        </p:txBody>
      </p:sp>
      <p:sp>
        <p:nvSpPr>
          <p:cNvPr id="5123" name="Content Placeholder 2"/>
          <p:cNvSpPr>
            <a:spLocks noGrp="1"/>
          </p:cNvSpPr>
          <p:nvPr>
            <p:ph idx="1"/>
          </p:nvPr>
        </p:nvSpPr>
        <p:spPr>
          <a:xfrm>
            <a:off x="660816" y="1752600"/>
            <a:ext cx="7644983" cy="4042682"/>
          </a:xfrm>
        </p:spPr>
        <p:txBody>
          <a:bodyPr/>
          <a:lstStyle/>
          <a:p>
            <a:pPr algn="just">
              <a:buFont typeface="Arial" panose="020B0604020202020204" pitchFamily="34" charset="0"/>
              <a:buChar char="•"/>
            </a:pPr>
            <a:r>
              <a:rPr lang="en-GB" dirty="0">
                <a:ea typeface="BatangChe" panose="02030609000101010101" pitchFamily="49" charset="-127"/>
              </a:rPr>
              <a:t>To consider identification of frequency bands for the future development of International Mobile Telecommunications (IMT), including possible additional allocations to the mobile service on a primary basis, in accordance with Resolution 238 (WRC‑15).</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
        <p:nvSpPr>
          <p:cNvPr id="8" name="Date Placeholder 3">
            <a:extLst>
              <a:ext uri="{FF2B5EF4-FFF2-40B4-BE49-F238E27FC236}">
                <a16:creationId xmlns="" xmlns:a16="http://schemas.microsoft.com/office/drawing/2014/main" id="{B322FEBA-011B-49F1-99D6-C984930F1E34}"/>
              </a:ext>
            </a:extLst>
          </p:cNvPr>
          <p:cNvSpPr>
            <a:spLocks noGrp="1"/>
          </p:cNvSpPr>
          <p:nvPr>
            <p:ph type="dt" idx="15"/>
          </p:nvPr>
        </p:nvSpPr>
        <p:spPr>
          <a:xfrm>
            <a:off x="696912" y="333375"/>
            <a:ext cx="2303451" cy="273050"/>
          </a:xfrm>
        </p:spPr>
        <p:txBody>
          <a:bodyPr/>
          <a:lstStyle/>
          <a:p>
            <a:r>
              <a:rPr lang="en-US" dirty="0" smtClean="0"/>
              <a:t>December 2019</a:t>
            </a:r>
            <a:endParaRPr lang="en-GB" dirty="0"/>
          </a:p>
        </p:txBody>
      </p:sp>
      <p:sp>
        <p:nvSpPr>
          <p:cNvPr id="9" name="Footer Placeholder 4">
            <a:extLst>
              <a:ext uri="{FF2B5EF4-FFF2-40B4-BE49-F238E27FC236}">
                <a16:creationId xmlns="" xmlns:a16="http://schemas.microsoft.com/office/drawing/2014/main" id="{CF99F54C-F8E7-48DB-A1DB-644579F6D49A}"/>
              </a:ext>
            </a:extLst>
          </p:cNvPr>
          <p:cNvSpPr>
            <a:spLocks noGrp="1"/>
          </p:cNvSpPr>
          <p:nvPr>
            <p:ph type="ftr" idx="14"/>
          </p:nvPr>
        </p:nvSpPr>
        <p:spPr>
          <a:xfrm>
            <a:off x="5500694" y="6475413"/>
            <a:ext cx="3041644" cy="180975"/>
          </a:xfrm>
        </p:spPr>
        <p:txBody>
          <a:bodyPr/>
          <a:lstStyle/>
          <a:p>
            <a:r>
              <a:rPr lang="en-US" dirty="0"/>
              <a:t>Edward Au (Huawei)</a:t>
            </a:r>
            <a:endParaRPr lang="en-GB" dirty="0"/>
          </a:p>
        </p:txBody>
      </p:sp>
    </p:spTree>
    <p:extLst>
      <p:ext uri="{BB962C8B-B14F-4D97-AF65-F5344CB8AC3E}">
        <p14:creationId xmlns:p14="http://schemas.microsoft.com/office/powerpoint/2010/main" val="384169985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3600" dirty="0" smtClean="0">
                <a:latin typeface="Times New Roman" charset="0"/>
              </a:rPr>
              <a:t>Item 1.13 (2)</a:t>
            </a:r>
            <a:endParaRPr lang="en-US" sz="3600" dirty="0">
              <a:latin typeface="Times New Roman" charset="0"/>
            </a:endParaRPr>
          </a:p>
        </p:txBody>
      </p:sp>
      <p:sp>
        <p:nvSpPr>
          <p:cNvPr id="5123" name="Content Placeholder 2"/>
          <p:cNvSpPr>
            <a:spLocks noGrp="1"/>
          </p:cNvSpPr>
          <p:nvPr>
            <p:ph idx="1"/>
          </p:nvPr>
        </p:nvSpPr>
        <p:spPr>
          <a:xfrm>
            <a:off x="660816" y="1752600"/>
            <a:ext cx="7644983" cy="4042682"/>
          </a:xfrm>
        </p:spPr>
        <p:txBody>
          <a:bodyPr/>
          <a:lstStyle/>
          <a:p>
            <a:pPr algn="just">
              <a:buFont typeface="Arial" panose="020B0604020202020204" pitchFamily="34" charset="0"/>
              <a:buChar char="•"/>
            </a:pPr>
            <a:r>
              <a:rPr lang="en-GB" dirty="0" smtClean="0">
                <a:ea typeface="BatangChe" panose="02030609000101010101" pitchFamily="49" charset="-127"/>
              </a:rPr>
              <a:t>From the CPM report [2]:</a:t>
            </a:r>
          </a:p>
          <a:p>
            <a:pPr lvl="1" algn="just">
              <a:buFont typeface="Arial" panose="020B0604020202020204" pitchFamily="34" charset="0"/>
              <a:buChar char="•"/>
            </a:pPr>
            <a:r>
              <a:rPr lang="en-US" sz="1600" dirty="0"/>
              <a:t>2/1.13/4.10 Item J: Frequency band 66-71 </a:t>
            </a:r>
            <a:r>
              <a:rPr lang="en-US" sz="1600" dirty="0" smtClean="0"/>
              <a:t>GHz</a:t>
            </a:r>
          </a:p>
          <a:p>
            <a:pPr lvl="1" algn="just">
              <a:buFont typeface="Arial" panose="020B0604020202020204" pitchFamily="34" charset="0"/>
              <a:buChar char="•"/>
            </a:pPr>
            <a:r>
              <a:rPr lang="en-US" sz="1600" dirty="0"/>
              <a:t>2/1.13/4.10.1 Method J1: </a:t>
            </a:r>
            <a:r>
              <a:rPr lang="en-US" sz="1600" dirty="0" smtClean="0"/>
              <a:t>NOC</a:t>
            </a:r>
          </a:p>
          <a:p>
            <a:pPr lvl="1" algn="just">
              <a:buFont typeface="Arial" panose="020B0604020202020204" pitchFamily="34" charset="0"/>
              <a:buChar char="•"/>
            </a:pPr>
            <a:r>
              <a:rPr lang="en-US" sz="1600" dirty="0" smtClean="0"/>
              <a:t>2/1.13/4.10.2 </a:t>
            </a:r>
            <a:r>
              <a:rPr lang="en-US" sz="1600" dirty="0"/>
              <a:t>Method J2: Identification of the frequency band 66-71 GHz for IMT </a:t>
            </a:r>
            <a:r>
              <a:rPr lang="en-US" sz="1600" dirty="0" smtClean="0"/>
              <a:t>in accordance </a:t>
            </a:r>
            <a:r>
              <a:rPr lang="en-US" sz="1600" dirty="0"/>
              <a:t>with the following two </a:t>
            </a:r>
            <a:r>
              <a:rPr lang="en-US" sz="1600" dirty="0" smtClean="0"/>
              <a:t>alternatives (see [2]) </a:t>
            </a:r>
            <a:r>
              <a:rPr lang="en-US" sz="1600" dirty="0"/>
              <a:t>and removal of </a:t>
            </a:r>
            <a:r>
              <a:rPr lang="en-US" sz="1600" dirty="0" smtClean="0"/>
              <a:t>the frequency </a:t>
            </a:r>
            <a:r>
              <a:rPr lang="en-US" sz="1600" dirty="0"/>
              <a:t>band from RR No. </a:t>
            </a:r>
            <a:r>
              <a:rPr lang="en-US" sz="1600" dirty="0" smtClean="0"/>
              <a:t>5.553</a:t>
            </a:r>
          </a:p>
          <a:p>
            <a:pPr lvl="1" algn="just">
              <a:buFont typeface="Arial" panose="020B0604020202020204" pitchFamily="34" charset="0"/>
              <a:buChar char="•"/>
            </a:pPr>
            <a:r>
              <a:rPr lang="en-US" sz="1600" dirty="0" smtClean="0"/>
              <a:t>2/1.13/4.10.3 </a:t>
            </a:r>
            <a:r>
              <a:rPr lang="en-US" sz="1600" dirty="0"/>
              <a:t>Method J3: To continue studies on the possibility of identification in </a:t>
            </a:r>
            <a:r>
              <a:rPr lang="en-US" sz="1600" dirty="0" smtClean="0"/>
              <a:t>the frequency </a:t>
            </a:r>
            <a:r>
              <a:rPr lang="en-US" sz="1600" dirty="0"/>
              <a:t>band 66-71 GHz for IMT with a WRC </a:t>
            </a:r>
            <a:r>
              <a:rPr lang="en-US" sz="1600" dirty="0" smtClean="0"/>
              <a:t>Resolution</a:t>
            </a:r>
          </a:p>
          <a:p>
            <a:pPr lvl="1" algn="just">
              <a:buFont typeface="Arial" panose="020B0604020202020204" pitchFamily="34" charset="0"/>
              <a:buChar char="•"/>
            </a:pPr>
            <a:r>
              <a:rPr lang="en-US" sz="1600" dirty="0" smtClean="0"/>
              <a:t>2/1.13/4.10.4 </a:t>
            </a:r>
            <a:r>
              <a:rPr lang="en-US" sz="1600" dirty="0"/>
              <a:t>Method J4: Identification of the frequency band 66-71 GHz for IMT </a:t>
            </a:r>
            <a:r>
              <a:rPr lang="en-US" sz="1600" dirty="0" smtClean="0"/>
              <a:t>in accordance </a:t>
            </a:r>
            <a:r>
              <a:rPr lang="en-US" sz="1600" dirty="0"/>
              <a:t>with the following two alternatives </a:t>
            </a:r>
            <a:r>
              <a:rPr lang="en-US" sz="1600" dirty="0" smtClean="0"/>
              <a:t>(see [2]) and </a:t>
            </a:r>
            <a:r>
              <a:rPr lang="en-US" sz="1600" dirty="0"/>
              <a:t>retention of </a:t>
            </a:r>
            <a:r>
              <a:rPr lang="en-US" sz="1600" dirty="0" smtClean="0"/>
              <a:t>the frequency </a:t>
            </a:r>
            <a:r>
              <a:rPr lang="en-US" sz="1600" dirty="0"/>
              <a:t>band in RR No. 5.553</a:t>
            </a:r>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8" name="Date Placeholder 3">
            <a:extLst>
              <a:ext uri="{FF2B5EF4-FFF2-40B4-BE49-F238E27FC236}">
                <a16:creationId xmlns="" xmlns:a16="http://schemas.microsoft.com/office/drawing/2014/main" id="{B322FEBA-011B-49F1-99D6-C984930F1E34}"/>
              </a:ext>
            </a:extLst>
          </p:cNvPr>
          <p:cNvSpPr>
            <a:spLocks noGrp="1"/>
          </p:cNvSpPr>
          <p:nvPr>
            <p:ph type="dt" idx="15"/>
          </p:nvPr>
        </p:nvSpPr>
        <p:spPr>
          <a:xfrm>
            <a:off x="696912" y="333375"/>
            <a:ext cx="2303451" cy="273050"/>
          </a:xfrm>
        </p:spPr>
        <p:txBody>
          <a:bodyPr/>
          <a:lstStyle/>
          <a:p>
            <a:r>
              <a:rPr lang="en-US" dirty="0" smtClean="0"/>
              <a:t>December </a:t>
            </a:r>
            <a:r>
              <a:rPr lang="en-US" dirty="0"/>
              <a:t>2019</a:t>
            </a:r>
            <a:endParaRPr lang="en-GB" dirty="0"/>
          </a:p>
        </p:txBody>
      </p:sp>
      <p:sp>
        <p:nvSpPr>
          <p:cNvPr id="9" name="Footer Placeholder 4">
            <a:extLst>
              <a:ext uri="{FF2B5EF4-FFF2-40B4-BE49-F238E27FC236}">
                <a16:creationId xmlns="" xmlns:a16="http://schemas.microsoft.com/office/drawing/2014/main" id="{CF99F54C-F8E7-48DB-A1DB-644579F6D49A}"/>
              </a:ext>
            </a:extLst>
          </p:cNvPr>
          <p:cNvSpPr>
            <a:spLocks noGrp="1"/>
          </p:cNvSpPr>
          <p:nvPr>
            <p:ph type="ftr" idx="14"/>
          </p:nvPr>
        </p:nvSpPr>
        <p:spPr>
          <a:xfrm>
            <a:off x="5500694" y="6475413"/>
            <a:ext cx="3041644" cy="180975"/>
          </a:xfrm>
        </p:spPr>
        <p:txBody>
          <a:bodyPr/>
          <a:lstStyle/>
          <a:p>
            <a:r>
              <a:rPr lang="en-US" dirty="0"/>
              <a:t>Edward Au (Huawei)</a:t>
            </a:r>
            <a:endParaRPr lang="en-GB" dirty="0"/>
          </a:p>
        </p:txBody>
      </p:sp>
    </p:spTree>
    <p:extLst>
      <p:ext uri="{BB962C8B-B14F-4D97-AF65-F5344CB8AC3E}">
        <p14:creationId xmlns:p14="http://schemas.microsoft.com/office/powerpoint/2010/main" val="352745620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36630</TotalTime>
  <Words>6523</Words>
  <Application>Microsoft Office PowerPoint</Application>
  <PresentationFormat>On-screen Show (4:3)</PresentationFormat>
  <Paragraphs>418</Paragraphs>
  <Slides>53</Slides>
  <Notes>2</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53</vt:i4>
      </vt:variant>
    </vt:vector>
  </HeadingPairs>
  <TitlesOfParts>
    <vt:vector size="62" baseType="lpstr">
      <vt:lpstr>Arial Unicode MS</vt:lpstr>
      <vt:lpstr>BatangChe</vt:lpstr>
      <vt:lpstr>MS Gothic</vt:lpstr>
      <vt:lpstr>Arial</vt:lpstr>
      <vt:lpstr>Times</vt:lpstr>
      <vt:lpstr>Times New Roman</vt:lpstr>
      <vt:lpstr>Wingdings</vt:lpstr>
      <vt:lpstr>Office Theme</vt:lpstr>
      <vt:lpstr>Document</vt:lpstr>
      <vt:lpstr>Summary of the decisions of selected agenda items in WRC-19</vt:lpstr>
      <vt:lpstr>Background</vt:lpstr>
      <vt:lpstr>Item 1.12 (1)</vt:lpstr>
      <vt:lpstr>Item 1.12 (2)</vt:lpstr>
      <vt:lpstr>Item 1.12 (3)</vt:lpstr>
      <vt:lpstr>Item 1.12 (4)</vt:lpstr>
      <vt:lpstr>Item 1.12 (5)</vt:lpstr>
      <vt:lpstr>Item 1.13 (1)</vt:lpstr>
      <vt:lpstr>Item 1.13 (2)</vt:lpstr>
      <vt:lpstr>Item 1.13 (3)</vt:lpstr>
      <vt:lpstr>Item 1.13 (4)</vt:lpstr>
      <vt:lpstr>Item 1.13 (5)</vt:lpstr>
      <vt:lpstr>Item 1.13 (6)</vt:lpstr>
      <vt:lpstr>Item 1.15 (1)</vt:lpstr>
      <vt:lpstr>Item 1.15 (2)</vt:lpstr>
      <vt:lpstr>Item 1.15 (3)</vt:lpstr>
      <vt:lpstr>Item 1.15 (4)</vt:lpstr>
      <vt:lpstr>Item 1.15 (5)</vt:lpstr>
      <vt:lpstr>Item 1.15 (6)</vt:lpstr>
      <vt:lpstr>Item 1.15 (7)</vt:lpstr>
      <vt:lpstr>Item 1.15 (8)</vt:lpstr>
      <vt:lpstr>Item 1.16 (1)</vt:lpstr>
      <vt:lpstr>Item 1.16 (2)</vt:lpstr>
      <vt:lpstr>Item 1.16 (3)</vt:lpstr>
      <vt:lpstr>Item 1.16 (4)</vt:lpstr>
      <vt:lpstr>Item 1.16 (5)</vt:lpstr>
      <vt:lpstr>Item 1.16 (6)</vt:lpstr>
      <vt:lpstr>Item 1.16 (7)</vt:lpstr>
      <vt:lpstr>Item 1.16 (8)</vt:lpstr>
      <vt:lpstr>Item 1.16 (9)</vt:lpstr>
      <vt:lpstr>Item 1.16 (10)</vt:lpstr>
      <vt:lpstr>Item 1.16 (11)</vt:lpstr>
      <vt:lpstr>Item 1.16 (12)</vt:lpstr>
      <vt:lpstr>Item 9.1 issue 9.1.5 (1)</vt:lpstr>
      <vt:lpstr>Item 9.1 issue 9.1.5 (2)</vt:lpstr>
      <vt:lpstr>Item 9.1 issue 9.1.5 (3)</vt:lpstr>
      <vt:lpstr>Item 9.1 issue 9.1.5 (4)</vt:lpstr>
      <vt:lpstr>Item 10 (1)</vt:lpstr>
      <vt:lpstr>Item 10 (2)</vt:lpstr>
      <vt:lpstr>Item 10 (3)</vt:lpstr>
      <vt:lpstr>Item 10 (4)</vt:lpstr>
      <vt:lpstr>Item 10 (5)</vt:lpstr>
      <vt:lpstr>Item 10 (6)</vt:lpstr>
      <vt:lpstr>Item 10 (7)</vt:lpstr>
      <vt:lpstr>Item 10 (8)</vt:lpstr>
      <vt:lpstr>Item 10 (9)</vt:lpstr>
      <vt:lpstr>Item 10 (10)</vt:lpstr>
      <vt:lpstr>Item 10 (11)</vt:lpstr>
      <vt:lpstr>Item 10 (12)</vt:lpstr>
      <vt:lpstr>Item 10:  6 GHz (1)</vt:lpstr>
      <vt:lpstr>Item 10:  6 GHz (2)</vt:lpstr>
      <vt:lpstr>Item 10:  6 GHz (3)</vt:lpstr>
      <vt:lpstr>Reference</vt:lpstr>
    </vt:vector>
  </TitlesOfParts>
  <Company>Hewlett Packard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19/0152r0</dc:title>
  <dc:creator/>
  <cp:lastModifiedBy>Edward Au</cp:lastModifiedBy>
  <cp:revision>1892</cp:revision>
  <cp:lastPrinted>1601-01-01T00:00:00Z</cp:lastPrinted>
  <dcterms:created xsi:type="dcterms:W3CDTF">2016-03-03T14:54:45Z</dcterms:created>
  <dcterms:modified xsi:type="dcterms:W3CDTF">2019-12-01T19:05:51Z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1563896262</vt:lpwstr>
  </property>
</Properties>
</file>