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41" r:id="rId3"/>
    <p:sldId id="377" r:id="rId4"/>
    <p:sldId id="364" r:id="rId5"/>
    <p:sldId id="380" r:id="rId6"/>
    <p:sldId id="381" r:id="rId7"/>
    <p:sldId id="387" r:id="rId8"/>
    <p:sldId id="388" r:id="rId9"/>
    <p:sldId id="389" r:id="rId10"/>
    <p:sldId id="390" r:id="rId11"/>
    <p:sldId id="391" r:id="rId12"/>
    <p:sldId id="392" r:id="rId13"/>
    <p:sldId id="393" r:id="rId14"/>
    <p:sldId id="394" r:id="rId15"/>
    <p:sldId id="395" r:id="rId16"/>
    <p:sldId id="382" r:id="rId17"/>
    <p:sldId id="383" r:id="rId18"/>
    <p:sldId id="385" r:id="rId19"/>
    <p:sldId id="386" r:id="rId20"/>
    <p:sldId id="396" r:id="rId21"/>
    <p:sldId id="397" r:id="rId22"/>
    <p:sldId id="398" r:id="rId23"/>
    <p:sldId id="384"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3108" autoAdjust="0"/>
  </p:normalViewPr>
  <p:slideViewPr>
    <p:cSldViewPr>
      <p:cViewPr varScale="1">
        <p:scale>
          <a:sx n="79" d="100"/>
          <a:sy n="79" d="100"/>
        </p:scale>
        <p:origin x="1810" y="8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4" d="100"/>
          <a:sy n="64" d="100"/>
        </p:scale>
        <p:origin x="3101" y="37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59224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953298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255017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83945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30265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7988411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944053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7790443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862196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454964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9498224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880597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8499500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40234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4027724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11861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066232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4088915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92059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6503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732617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04800"/>
            <a:ext cx="2211387" cy="273050"/>
          </a:xfrm>
        </p:spPr>
        <p:txBody>
          <a:bodyPr/>
          <a:lstStyle>
            <a:lvl1pPr>
              <a:defRPr/>
            </a:lvl1pPr>
          </a:lstStyle>
          <a:p>
            <a:r>
              <a:rPr lang="en-US" dirty="0" smtClean="0"/>
              <a:t>March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0480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0082</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miit.gov.cn/opinion/noticedetail.do?method=notice_detail_show&amp;noticeid=2201"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miit.gov.cn/n1146295/n1652858/n1652930/n3757020/c7845702/content.html"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soumu.go.jp/menu_news/s-news/01kiban09_02000338.html"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soumu.go.jp/menu_news/s-news/01kiban09_02000351.html"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www.soumu.go.jp/main_content/000685970.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imda.gov.sg/regulations-and-licensing/Regulations/consultations/Consultation-Papers/2020/Security-Requirements-for-Residential-Gateways"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apt.int/sites/default/files/2020/03/CALENDAR_OF_APT_EVENTS_FOR_THE_YEAR_2020-v2.4.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acma.gov.au/consultations/2020-01/amendment-eme-arrangements-consultation-042020"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legislation.gov.au/Details/F2020L0042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acma.gov.au/consultations/2020-04/draft-five-year-spectrum-outlook-2020-24-consultation-092020"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APAC update – May 2020</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751859917"/>
              </p:ext>
            </p:extLst>
          </p:nvPr>
        </p:nvGraphicFramePr>
        <p:xfrm>
          <a:off x="669925" y="3038475"/>
          <a:ext cx="7804150" cy="1000125"/>
        </p:xfrm>
        <a:graphic>
          <a:graphicData uri="http://schemas.openxmlformats.org/presentationml/2006/ole">
            <mc:AlternateContent xmlns:mc="http://schemas.openxmlformats.org/markup-compatibility/2006">
              <mc:Choice xmlns:v="urn:schemas-microsoft-com:vml" Requires="v">
                <p:oleObj spid="_x0000_s7014"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srcRect/>
                      <a:stretch>
                        <a:fillRect/>
                      </a:stretch>
                    </p:blipFill>
                    <p:spPr bwMode="auto">
                      <a:xfrm>
                        <a:off x="669925" y="3038475"/>
                        <a:ext cx="780415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Spectrum sharing</a:t>
            </a:r>
          </a:p>
          <a:p>
            <a:pPr lvl="2" algn="just">
              <a:buFont typeface="Arial" panose="020B0604020202020204" pitchFamily="34" charset="0"/>
              <a:buChar char="•"/>
            </a:pPr>
            <a:r>
              <a:rPr lang="en-AU" sz="1700" dirty="0"/>
              <a:t>the ACMA has not received any detailed sharing proposals for consideration. Therefore, the development of a formal, ongoing DSA regime has not been prioritised by the ACMA at this time</a:t>
            </a:r>
            <a:endParaRPr lang="en-US" sz="1700" dirty="0"/>
          </a:p>
          <a:p>
            <a:pPr lvl="1" algn="just">
              <a:buFont typeface="Arial" panose="020B0604020202020204" pitchFamily="34" charset="0"/>
              <a:buChar char="•"/>
            </a:pPr>
            <a:r>
              <a:rPr lang="en-US" dirty="0" smtClean="0"/>
              <a:t>Class license:  LIPD</a:t>
            </a:r>
          </a:p>
          <a:p>
            <a:pPr lvl="2" algn="just">
              <a:buFont typeface="Arial" panose="020B0604020202020204" pitchFamily="34" charset="0"/>
              <a:buChar char="•"/>
            </a:pPr>
            <a:r>
              <a:rPr lang="en-AU" sz="1700" dirty="0" smtClean="0"/>
              <a:t>ACMA will </a:t>
            </a:r>
            <a:r>
              <a:rPr lang="en-AU" sz="1700" dirty="0"/>
              <a:t>continue to review class-licensing arrangements to assess whether regulatory settings can be changed to support RLANs and </a:t>
            </a:r>
            <a:r>
              <a:rPr lang="en-AU" sz="1700" dirty="0" err="1"/>
              <a:t>wi-fi</a:t>
            </a:r>
            <a:r>
              <a:rPr lang="en-AU" sz="1700" dirty="0"/>
              <a:t>. Considerations will include whether more spectrum is required and if changes to existing arrangements are necessary. </a:t>
            </a:r>
            <a:endParaRPr lang="en-AU" sz="1700" dirty="0" smtClean="0"/>
          </a:p>
          <a:p>
            <a:pPr lvl="3" algn="just">
              <a:buFont typeface="Arial" panose="020B0604020202020204" pitchFamily="34" charset="0"/>
              <a:buChar char="•"/>
            </a:pPr>
            <a:r>
              <a:rPr lang="en-AU" sz="1500" dirty="0" smtClean="0"/>
              <a:t>For </a:t>
            </a:r>
            <a:r>
              <a:rPr lang="en-AU" sz="1500" dirty="0"/>
              <a:t>example, </a:t>
            </a:r>
            <a:r>
              <a:rPr lang="en-AU" sz="1500" dirty="0" smtClean="0"/>
              <a:t>ACMA can </a:t>
            </a:r>
            <a:r>
              <a:rPr lang="en-AU" sz="1500" dirty="0"/>
              <a:t>consider whether existing class licence conditions, such as power levels and other operating conditions (for example, indoor usage limitations in some frequency ranges), should be reviewed</a:t>
            </a:r>
            <a:r>
              <a:rPr lang="en-AU" sz="1500" dirty="0" smtClean="0"/>
              <a:t>.</a:t>
            </a:r>
          </a:p>
          <a:p>
            <a:pPr lvl="2" algn="just">
              <a:buFont typeface="Arial" panose="020B0604020202020204" pitchFamily="34" charset="0"/>
              <a:buChar char="•"/>
            </a:pPr>
            <a:r>
              <a:rPr lang="en-AU" sz="1700" dirty="0" smtClean="0"/>
              <a:t>6 GHz:  ACMA will </a:t>
            </a:r>
            <a:r>
              <a:rPr lang="en-AU" sz="1700" dirty="0"/>
              <a:t>monitor the progress of this issue—particularly the matter of coexistence between possible </a:t>
            </a:r>
            <a:r>
              <a:rPr lang="en-AU" sz="1700" dirty="0" err="1"/>
              <a:t>wi-fi</a:t>
            </a:r>
            <a:r>
              <a:rPr lang="en-AU" sz="1700" dirty="0"/>
              <a:t> and similar uses of the band with other uses, such as satellite uplinks and fixed links. </a:t>
            </a:r>
            <a:endParaRPr lang="en-US" sz="1700"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0838698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Implementing outcomes of WRC-19</a:t>
            </a:r>
          </a:p>
          <a:p>
            <a:pPr lvl="2" algn="just">
              <a:buFont typeface="Arial" panose="020B0604020202020204" pitchFamily="34" charset="0"/>
              <a:buChar char="•"/>
            </a:pPr>
            <a:r>
              <a:rPr lang="en-AU" dirty="0" smtClean="0"/>
              <a:t>When </a:t>
            </a:r>
            <a:r>
              <a:rPr lang="en-AU" dirty="0"/>
              <a:t>WRC changes come into effect (typically approximately one year after the WRC), it is expected that the ACMA will commence scoping this work in Q3 2020. </a:t>
            </a:r>
            <a:endParaRPr lang="en-US" dirty="0"/>
          </a:p>
          <a:p>
            <a:pPr lvl="2" algn="just">
              <a:buFont typeface="Arial" panose="020B0604020202020204" pitchFamily="34" charset="0"/>
              <a:buChar char="•"/>
            </a:pPr>
            <a:r>
              <a:rPr lang="en-US" dirty="0" smtClean="0"/>
              <a:t>Engage into meetings of APT APG23 meetings when the WRC-23 study cycle is started</a:t>
            </a:r>
            <a:endParaRPr lang="en-US" dirty="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619084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9144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Four stages in spectrum management band planning</a:t>
            </a:r>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pic>
        <p:nvPicPr>
          <p:cNvPr id="7" name="Picture 6" descr="Diagram showing the four stages in spectrum management band planning."/>
          <p:cNvPicPr/>
          <p:nvPr/>
        </p:nvPicPr>
        <p:blipFill>
          <a:blip r:embed="rId3">
            <a:extLst>
              <a:ext uri="{28A0092B-C50C-407E-A947-70E740481C1C}">
                <a14:useLocalDpi xmlns:a14="http://schemas.microsoft.com/office/drawing/2010/main" val="0"/>
              </a:ext>
            </a:extLst>
          </a:blip>
          <a:srcRect/>
          <a:stretch>
            <a:fillRect/>
          </a:stretch>
        </p:blipFill>
        <p:spPr bwMode="auto">
          <a:xfrm>
            <a:off x="1991520" y="2587625"/>
            <a:ext cx="5764209" cy="3654426"/>
          </a:xfrm>
          <a:prstGeom prst="rect">
            <a:avLst/>
          </a:prstGeom>
          <a:noFill/>
        </p:spPr>
      </p:pic>
    </p:spTree>
    <p:extLst>
      <p:ext uri="{BB962C8B-B14F-4D97-AF65-F5344CB8AC3E}">
        <p14:creationId xmlns:p14="http://schemas.microsoft.com/office/powerpoint/2010/main" val="40264919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a:t>Monitoring:  Bands studied under WRC-19 agenda item </a:t>
            </a:r>
            <a:r>
              <a:rPr lang="en-US" dirty="0" smtClean="0"/>
              <a:t>1.16 (</a:t>
            </a:r>
            <a:r>
              <a:rPr lang="en-AU" dirty="0"/>
              <a:t>5150–5350 MHz (to enable outdoor usage), 5350–5470 MHz, 5725–5850 MHz and </a:t>
            </a:r>
            <a:r>
              <a:rPr lang="en-AU" dirty="0" smtClean="0"/>
              <a:t> 5850–5925 MHz)</a:t>
            </a:r>
            <a:endParaRPr lang="en-US" dirty="0"/>
          </a:p>
          <a:p>
            <a:pPr lvl="2" algn="just">
              <a:buFont typeface="Arial" panose="020B0604020202020204" pitchFamily="34" charset="0"/>
              <a:buChar char="•"/>
            </a:pPr>
            <a:r>
              <a:rPr lang="en-US" dirty="0" smtClean="0"/>
              <a:t>Existing situations in Australia:</a:t>
            </a:r>
          </a:p>
          <a:p>
            <a:pPr lvl="3" algn="just">
              <a:buFont typeface="Arial" panose="020B0604020202020204" pitchFamily="34" charset="0"/>
              <a:buChar char="•"/>
            </a:pPr>
            <a:r>
              <a:rPr lang="en-AU" dirty="0"/>
              <a:t>Arrangements already exist </a:t>
            </a:r>
            <a:r>
              <a:rPr lang="en-AU" dirty="0" smtClean="0"/>
              <a:t>for </a:t>
            </a:r>
            <a:r>
              <a:rPr lang="en-AU" dirty="0"/>
              <a:t>RLANs in the 5150–5350 MHz band (low power indoor use only) and the 5725–5850 MHz </a:t>
            </a:r>
            <a:r>
              <a:rPr lang="en-AU" dirty="0" smtClean="0"/>
              <a:t>band</a:t>
            </a:r>
          </a:p>
          <a:p>
            <a:pPr lvl="3" algn="just">
              <a:buFont typeface="Arial" panose="020B0604020202020204" pitchFamily="34" charset="0"/>
              <a:buChar char="•"/>
            </a:pPr>
            <a:r>
              <a:rPr lang="en-AU" dirty="0" smtClean="0"/>
              <a:t>The </a:t>
            </a:r>
            <a:r>
              <a:rPr lang="en-AU" dirty="0"/>
              <a:t>ACMA made the </a:t>
            </a:r>
            <a:r>
              <a:rPr lang="en-AU" u="sng" dirty="0"/>
              <a:t>Radiocommunications (Intelligent Transport Systems) Standard 2018</a:t>
            </a:r>
            <a:r>
              <a:rPr lang="en-AU" dirty="0"/>
              <a:t> to support the use of complying wireless ITS technologies and devices in the frequency range 5855–5925 MHz</a:t>
            </a:r>
            <a:endParaRPr lang="en-US" dirty="0" smtClean="0"/>
          </a:p>
          <a:p>
            <a:pPr lvl="2" algn="just">
              <a:buFont typeface="Arial" panose="020B0604020202020204" pitchFamily="34" charset="0"/>
              <a:buChar char="•"/>
            </a:pPr>
            <a:r>
              <a:rPr lang="en-US" dirty="0" smtClean="0"/>
              <a:t>Next step of ACMA:</a:t>
            </a:r>
          </a:p>
          <a:p>
            <a:pPr lvl="3" algn="just">
              <a:buFont typeface="Arial" panose="020B0604020202020204" pitchFamily="34" charset="0"/>
              <a:buChar char="•"/>
            </a:pPr>
            <a:r>
              <a:rPr lang="en-US" dirty="0"/>
              <a:t>Continue to monitor development post WRC-19’s decision that permit indoor and outdoor operation of stations in the 5250–5350 MHz and 5470–5725 MHz frequency bands under a range of operating conditions, including various combinations of EIRP limits and elevation-dependent EIRP masks.</a:t>
            </a: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43109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a:t>Monitoring:  Bands being studied under WRC-23 agenda item </a:t>
            </a:r>
            <a:r>
              <a:rPr lang="en-US" dirty="0" smtClean="0"/>
              <a:t>1.2 (</a:t>
            </a:r>
            <a:r>
              <a:rPr lang="en-AU" dirty="0"/>
              <a:t>3300–3400 MHz, 3600–3800 MHz, 6425–7025 MHz, 7025–7125 MHz and 10.0–10.5 GHz</a:t>
            </a:r>
            <a:r>
              <a:rPr lang="en-US" dirty="0" smtClean="0"/>
              <a:t>)</a:t>
            </a:r>
          </a:p>
          <a:p>
            <a:pPr lvl="2" algn="just">
              <a:buFont typeface="Arial" panose="020B0604020202020204" pitchFamily="34" charset="0"/>
              <a:buChar char="•"/>
            </a:pPr>
            <a:r>
              <a:rPr lang="en-US" dirty="0" smtClean="0"/>
              <a:t>Next step of ACMA:</a:t>
            </a:r>
          </a:p>
          <a:p>
            <a:pPr lvl="3" algn="just">
              <a:buFont typeface="Arial" panose="020B0604020202020204" pitchFamily="34" charset="0"/>
              <a:buChar char="•"/>
            </a:pPr>
            <a:r>
              <a:rPr lang="en-US" dirty="0" smtClean="0"/>
              <a:t>The </a:t>
            </a:r>
            <a:r>
              <a:rPr lang="en-AU" dirty="0" smtClean="0"/>
              <a:t>ACMA </a:t>
            </a:r>
            <a:r>
              <a:rPr lang="en-AU" dirty="0"/>
              <a:t>will continue to engage with stakeholders via the usual international preparatory process to develop Australian positions on WRC‑23 agenda item 1.2. Developments in Europe and other regions and countries (such as the US) will be monitored.</a:t>
            </a:r>
            <a:endParaRPr lang="en-US" dirty="0"/>
          </a:p>
          <a:p>
            <a:pPr marL="1371600" lvl="3" indent="0" algn="just"/>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339273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Optimizing established planning frameworks:  LIPD</a:t>
            </a:r>
          </a:p>
          <a:p>
            <a:pPr lvl="2" algn="just">
              <a:buFont typeface="Arial" panose="020B0604020202020204" pitchFamily="34" charset="0"/>
              <a:buChar char="•"/>
            </a:pPr>
            <a:r>
              <a:rPr lang="en-US" dirty="0" smtClean="0"/>
              <a:t>ACMA is currently </a:t>
            </a:r>
            <a:r>
              <a:rPr lang="en-US" dirty="0"/>
              <a:t>monitoring developments and plan to consult on the next update of the LIPD class </a:t>
            </a:r>
            <a:r>
              <a:rPr lang="en-US" dirty="0" err="1"/>
              <a:t>licence</a:t>
            </a:r>
            <a:r>
              <a:rPr lang="en-US" dirty="0"/>
              <a:t> in Q3 2020</a:t>
            </a:r>
            <a:r>
              <a:rPr lang="en-US" dirty="0" smtClean="0"/>
              <a:t>.</a:t>
            </a:r>
          </a:p>
          <a:p>
            <a:pPr lvl="1" algn="just">
              <a:buFont typeface="Arial" panose="020B0604020202020204" pitchFamily="34" charset="0"/>
              <a:buChar char="•"/>
            </a:pPr>
            <a:r>
              <a:rPr lang="en-US" dirty="0" smtClean="0"/>
              <a:t>Future band planning priorities</a:t>
            </a:r>
          </a:p>
          <a:p>
            <a:pPr lvl="2" algn="just">
              <a:buFont typeface="Arial" panose="020B0604020202020204" pitchFamily="34" charset="0"/>
              <a:buChar char="•"/>
            </a:pPr>
            <a:r>
              <a:rPr lang="en-AU" smtClean="0"/>
              <a:t>Should </a:t>
            </a:r>
            <a:r>
              <a:rPr lang="en-AU" dirty="0"/>
              <a:t>the ACMA prioritise reviewing the 1.5 GHz band or the 40 GHz, 47 GHz and 48.2-52.4 GHz bands. Are there any other bands that should be prioritised over these ones? </a:t>
            </a:r>
            <a:endParaRPr lang="en-US" dirty="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0393614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China MIIT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Regulations on the Management of Radio Transmission </a:t>
            </a:r>
            <a:r>
              <a:rPr lang="en-US" b="0" dirty="0" smtClean="0"/>
              <a:t>Equipment</a:t>
            </a:r>
          </a:p>
          <a:p>
            <a:pPr lvl="1" algn="just">
              <a:buFont typeface="Arial" panose="020B0604020202020204" pitchFamily="34" charset="0"/>
              <a:buChar char="•"/>
            </a:pPr>
            <a:r>
              <a:rPr lang="en-US" dirty="0" smtClean="0"/>
              <a:t>Comments due on April 16, 2020</a:t>
            </a:r>
          </a:p>
          <a:p>
            <a:pPr lvl="1" algn="just">
              <a:buFont typeface="Arial" panose="020B0604020202020204" pitchFamily="34" charset="0"/>
              <a:buChar char="•"/>
            </a:pPr>
            <a:r>
              <a:rPr lang="en-US" dirty="0">
                <a:hlinkClick r:id="rId3"/>
              </a:rPr>
              <a:t>http://</a:t>
            </a:r>
            <a:r>
              <a:rPr lang="en-US" dirty="0" smtClean="0">
                <a:hlinkClick r:id="rId3"/>
              </a:rPr>
              <a:t>www.miit.gov.cn/opinion/noticedetail.do?method=notice_detail_show&amp;noticeid=2201</a:t>
            </a:r>
            <a:endParaRPr lang="en-US" dirty="0" smtClean="0"/>
          </a:p>
          <a:p>
            <a:pPr lvl="1" algn="just">
              <a:buFont typeface="Arial" panose="020B0604020202020204" pitchFamily="34" charset="0"/>
              <a:buChar char="•"/>
            </a:pPr>
            <a:r>
              <a:rPr lang="en-US" dirty="0" smtClean="0"/>
              <a:t>Majority </a:t>
            </a:r>
            <a:r>
              <a:rPr lang="en-US" dirty="0"/>
              <a:t>of the contents are related to approval of the types of equipment, supervision/inspection of equipment, and liability, </a:t>
            </a:r>
            <a:r>
              <a:rPr lang="en-US" dirty="0" smtClean="0"/>
              <a:t>except Chapter </a:t>
            </a:r>
            <a:r>
              <a:rPr lang="en-US" dirty="0"/>
              <a:t>3 (articles 18 –</a:t>
            </a:r>
            <a:r>
              <a:rPr lang="en-US" dirty="0" smtClean="0"/>
              <a:t> </a:t>
            </a:r>
            <a:r>
              <a:rPr lang="en-US" dirty="0"/>
              <a:t>24) </a:t>
            </a:r>
            <a:r>
              <a:rPr lang="en-US" dirty="0" smtClean="0"/>
              <a:t>that focuses on specific </a:t>
            </a:r>
            <a:r>
              <a:rPr lang="en-US" dirty="0"/>
              <a:t>proposed provisions related to </a:t>
            </a:r>
            <a:r>
              <a:rPr lang="en-US" dirty="0" smtClean="0"/>
              <a:t>micro-power </a:t>
            </a:r>
            <a:r>
              <a:rPr lang="en-US" dirty="0"/>
              <a:t>short range radio transmission equipment. </a:t>
            </a: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125370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China MIIT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Legislative notice: Change of usage of 700 MHz band</a:t>
            </a:r>
          </a:p>
          <a:p>
            <a:pPr lvl="1" algn="just">
              <a:buFont typeface="Arial" panose="020B0604020202020204" pitchFamily="34" charset="0"/>
              <a:buChar char="•"/>
            </a:pPr>
            <a:r>
              <a:rPr lang="en-US" dirty="0" smtClean="0"/>
              <a:t>Released on April 1, 2020</a:t>
            </a:r>
          </a:p>
          <a:p>
            <a:pPr lvl="1" algn="just">
              <a:buFont typeface="Arial" panose="020B0604020202020204" pitchFamily="34" charset="0"/>
              <a:buChar char="•"/>
            </a:pPr>
            <a:r>
              <a:rPr lang="en-US" dirty="0">
                <a:hlinkClick r:id="rId3"/>
              </a:rPr>
              <a:t>http://</a:t>
            </a:r>
            <a:r>
              <a:rPr lang="en-US" dirty="0" smtClean="0">
                <a:hlinkClick r:id="rId3"/>
              </a:rPr>
              <a:t>www.miit.gov.cn/n1146295/n1652858/n1652930/n3757020/c7845702/content.html</a:t>
            </a:r>
            <a:endParaRPr lang="en-US" dirty="0" smtClean="0"/>
          </a:p>
          <a:p>
            <a:pPr lvl="1" algn="just">
              <a:buFont typeface="Arial" panose="020B0604020202020204" pitchFamily="34" charset="0"/>
              <a:buChar char="•"/>
            </a:pPr>
            <a:r>
              <a:rPr lang="en-US" dirty="0"/>
              <a:t>703 –</a:t>
            </a:r>
            <a:r>
              <a:rPr lang="en-US" dirty="0" smtClean="0"/>
              <a:t> </a:t>
            </a:r>
            <a:r>
              <a:rPr lang="en-US" dirty="0"/>
              <a:t>743 MHz and 758 –</a:t>
            </a:r>
            <a:r>
              <a:rPr lang="en-US" dirty="0" smtClean="0"/>
              <a:t> </a:t>
            </a:r>
            <a:r>
              <a:rPr lang="en-US" dirty="0"/>
              <a:t>798 MHz </a:t>
            </a:r>
            <a:r>
              <a:rPr lang="en-US" dirty="0" smtClean="0"/>
              <a:t>are dedicated </a:t>
            </a:r>
            <a:r>
              <a:rPr lang="en-US" dirty="0"/>
              <a:t>for FDD-based mobile communications </a:t>
            </a:r>
            <a:r>
              <a:rPr lang="en-US" dirty="0" smtClean="0"/>
              <a:t>systems effective immediately</a:t>
            </a:r>
          </a:p>
          <a:p>
            <a:pPr lvl="1" algn="just">
              <a:buFont typeface="Arial" panose="020B0604020202020204" pitchFamily="34" charset="0"/>
              <a:buChar char="•"/>
            </a:pPr>
            <a:r>
              <a:rPr lang="en-US" b="0" dirty="0" smtClean="0"/>
              <a:t>No longer process and authorize any broadcast-related applications in the 702 – 798 MHz band.</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5692813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Japan MIC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Frequency </a:t>
            </a:r>
            <a:r>
              <a:rPr lang="en-US" b="0" dirty="0"/>
              <a:t>reorganization action plan after WRC-19</a:t>
            </a:r>
            <a:endParaRPr lang="en-US" b="0" dirty="0" smtClean="0"/>
          </a:p>
          <a:p>
            <a:pPr lvl="1" algn="just">
              <a:buFont typeface="Arial" panose="020B0604020202020204" pitchFamily="34" charset="0"/>
              <a:buChar char="•"/>
            </a:pPr>
            <a:r>
              <a:rPr lang="en-US" dirty="0" smtClean="0"/>
              <a:t>Closed on April 10, 2020</a:t>
            </a:r>
          </a:p>
          <a:p>
            <a:pPr lvl="1" algn="just">
              <a:buFont typeface="Arial" panose="020B0604020202020204" pitchFamily="34" charset="0"/>
              <a:buChar char="•"/>
            </a:pPr>
            <a:r>
              <a:rPr lang="en-US" dirty="0">
                <a:hlinkClick r:id="rId3"/>
              </a:rPr>
              <a:t>https://</a:t>
            </a:r>
            <a:r>
              <a:rPr lang="en-US" dirty="0" smtClean="0">
                <a:hlinkClick r:id="rId3"/>
              </a:rPr>
              <a:t>www.soumu.go.jp/menu_news/s-news/01kiban09_02000338.html</a:t>
            </a: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0243437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Japan MIC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Frequency </a:t>
            </a:r>
            <a:r>
              <a:rPr lang="en-US" b="0" dirty="0"/>
              <a:t>reorganization action plan after </a:t>
            </a:r>
            <a:r>
              <a:rPr lang="en-US" b="0" dirty="0" smtClean="0"/>
              <a:t>WRC-19 (cont’d)</a:t>
            </a:r>
          </a:p>
          <a:p>
            <a:pPr lvl="1" algn="just">
              <a:buFont typeface="Arial" panose="020B0604020202020204" pitchFamily="34" charset="0"/>
              <a:buChar char="•"/>
            </a:pPr>
            <a:r>
              <a:rPr lang="en-US" dirty="0" smtClean="0"/>
              <a:t>A </a:t>
            </a:r>
            <a:r>
              <a:rPr lang="en-US" dirty="0"/>
              <a:t>few points that maybe of useful are listed as follows:</a:t>
            </a:r>
          </a:p>
          <a:p>
            <a:pPr lvl="2" algn="just">
              <a:buFont typeface="Arial" panose="020B0604020202020204" pitchFamily="34" charset="0"/>
              <a:buChar char="•"/>
            </a:pPr>
            <a:r>
              <a:rPr lang="en-US" dirty="0" smtClean="0"/>
              <a:t>Consider </a:t>
            </a:r>
            <a:r>
              <a:rPr lang="en-US" dirty="0"/>
              <a:t>relaxing the requirement at 5.2 GHz so that it can be used in automobiles</a:t>
            </a:r>
          </a:p>
          <a:p>
            <a:pPr lvl="2" algn="just">
              <a:buFont typeface="Arial" panose="020B0604020202020204" pitchFamily="34" charset="0"/>
              <a:buChar char="•"/>
            </a:pPr>
            <a:r>
              <a:rPr lang="en-US" dirty="0" smtClean="0"/>
              <a:t>Consider </a:t>
            </a:r>
            <a:r>
              <a:rPr lang="en-US" dirty="0"/>
              <a:t>developing an environment that allows flexible use of </a:t>
            </a:r>
            <a:r>
              <a:rPr lang="en-US" dirty="0" err="1"/>
              <a:t>IoT</a:t>
            </a:r>
            <a:r>
              <a:rPr lang="en-US" dirty="0"/>
              <a:t> devices at 915-935 MHz</a:t>
            </a:r>
          </a:p>
          <a:p>
            <a:pPr lvl="2" algn="just">
              <a:buFont typeface="Arial" panose="020B0604020202020204" pitchFamily="34" charset="0"/>
              <a:buChar char="•"/>
            </a:pPr>
            <a:r>
              <a:rPr lang="en-US" dirty="0" smtClean="0"/>
              <a:t>In </a:t>
            </a:r>
            <a:r>
              <a:rPr lang="en-US" dirty="0"/>
              <a:t>response to future traffic increase of Wi-Fi by </a:t>
            </a:r>
            <a:r>
              <a:rPr lang="en-US" dirty="0" err="1"/>
              <a:t>IoT</a:t>
            </a:r>
            <a:r>
              <a:rPr lang="en-US" dirty="0"/>
              <a:t>, advance on technical considerations (e.g., sharing) with other existing wireless systems</a:t>
            </a:r>
          </a:p>
          <a:p>
            <a:pPr lvl="2" algn="just">
              <a:buFont typeface="Arial" panose="020B0604020202020204" pitchFamily="34" charset="0"/>
              <a:buChar char="•"/>
            </a:pPr>
            <a:r>
              <a:rPr lang="en-US" dirty="0" smtClean="0"/>
              <a:t>Consider </a:t>
            </a:r>
            <a:r>
              <a:rPr lang="en-US" dirty="0"/>
              <a:t>technical conditions that UWB can be used not only indoor, but also outdoor in the 7 - 10 GHz band</a:t>
            </a:r>
          </a:p>
          <a:p>
            <a:pPr lvl="2" algn="just">
              <a:buFont typeface="Arial" panose="020B0604020202020204" pitchFamily="34" charset="0"/>
              <a:buChar char="•"/>
            </a:pPr>
            <a:r>
              <a:rPr lang="en-US" dirty="0" smtClean="0"/>
              <a:t>Consider </a:t>
            </a:r>
            <a:r>
              <a:rPr lang="en-US" dirty="0"/>
              <a:t>introducing V2X in the 5.9 GHz band</a:t>
            </a:r>
          </a:p>
          <a:p>
            <a:pPr lvl="2" algn="just">
              <a:buFont typeface="Arial" panose="020B0604020202020204" pitchFamily="34" charset="0"/>
              <a:buChar char="•"/>
            </a:pPr>
            <a:r>
              <a:rPr lang="en-US" dirty="0" smtClean="0"/>
              <a:t>Next </a:t>
            </a:r>
            <a:r>
              <a:rPr lang="en-US" dirty="0"/>
              <a:t>generation radar at 5 GHz:  start technical inspections, such as narrowing the band with weather radar</a:t>
            </a: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460377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a:ea typeface="BatangChe" panose="02030609000101010101" pitchFamily="49" charset="-127"/>
              </a:rPr>
              <a:t>This slide deck </a:t>
            </a:r>
            <a:r>
              <a:rPr lang="en-GB" dirty="0" smtClean="0">
                <a:ea typeface="BatangChe" panose="02030609000101010101" pitchFamily="49" charset="-127"/>
              </a:rPr>
              <a:t>provides a high-level overview of the activities in APAC (related to Wi-Fi and WPAN) between March and May 2020</a:t>
            </a:r>
            <a:r>
              <a:rPr lang="en-GB" dirty="0" smtClean="0">
                <a:latin typeface="Times New Roman" panose="02020603050405020304" pitchFamily="18" charset="0"/>
                <a:ea typeface="BatangChe" panose="02030609000101010101" pitchFamily="49" charset="-127"/>
              </a:rPr>
              <a:t>.</a:t>
            </a:r>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Japan MIC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Frequency </a:t>
            </a:r>
            <a:r>
              <a:rPr lang="en-US" b="0" dirty="0"/>
              <a:t>reorganization action plan after </a:t>
            </a:r>
            <a:r>
              <a:rPr lang="en-US" b="0" dirty="0" smtClean="0"/>
              <a:t>WRC-19 (cont’d)</a:t>
            </a:r>
          </a:p>
          <a:p>
            <a:pPr lvl="1" algn="just">
              <a:buFont typeface="Arial" panose="020B0604020202020204" pitchFamily="34" charset="0"/>
              <a:buChar char="•"/>
            </a:pPr>
            <a:r>
              <a:rPr lang="en-US" dirty="0"/>
              <a:t>60 comments received and posted at:</a:t>
            </a:r>
          </a:p>
          <a:p>
            <a:pPr lvl="2" algn="just">
              <a:buFont typeface="Arial" panose="020B0604020202020204" pitchFamily="34" charset="0"/>
              <a:buChar char="•"/>
            </a:pPr>
            <a:r>
              <a:rPr lang="en-US" dirty="0">
                <a:hlinkClick r:id="rId3"/>
              </a:rPr>
              <a:t>https://</a:t>
            </a:r>
            <a:r>
              <a:rPr lang="en-US" dirty="0" smtClean="0">
                <a:hlinkClick r:id="rId3"/>
              </a:rPr>
              <a:t>www.soumu.go.jp/menu_news/s-news/01kiban09_02000351.html</a:t>
            </a:r>
            <a:endParaRPr lang="en-US" dirty="0" smtClean="0"/>
          </a:p>
          <a:p>
            <a:pPr lvl="1" algn="just">
              <a:buFont typeface="Arial" panose="020B0604020202020204" pitchFamily="34" charset="0"/>
              <a:buChar char="•"/>
            </a:pPr>
            <a:r>
              <a:rPr lang="en-US" dirty="0" smtClean="0"/>
              <a:t>Revised frequency reorganization action plan is published on May 13:</a:t>
            </a:r>
          </a:p>
          <a:p>
            <a:pPr lvl="2" algn="just">
              <a:buFont typeface="Arial" panose="020B0604020202020204" pitchFamily="34" charset="0"/>
              <a:buChar char="•"/>
            </a:pPr>
            <a:r>
              <a:rPr lang="en-US" dirty="0">
                <a:hlinkClick r:id="rId4"/>
              </a:rPr>
              <a:t>https://</a:t>
            </a:r>
            <a:r>
              <a:rPr lang="en-US" dirty="0" smtClean="0">
                <a:hlinkClick r:id="rId4"/>
              </a:rPr>
              <a:t>www.soumu.go.jp/main_content/000685970.pdf</a:t>
            </a:r>
            <a:r>
              <a:rPr lang="en-US" dirty="0" smtClean="0"/>
              <a:t> </a:t>
            </a: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2329298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Japan MIC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Frequency </a:t>
            </a:r>
            <a:r>
              <a:rPr lang="en-US" b="0" dirty="0"/>
              <a:t>reorganization action plan after </a:t>
            </a:r>
            <a:r>
              <a:rPr lang="en-US" b="0" dirty="0" smtClean="0"/>
              <a:t>WRC-19 (cont’d)</a:t>
            </a:r>
          </a:p>
          <a:p>
            <a:pPr lvl="1" algn="just">
              <a:buFont typeface="Arial" panose="020B0604020202020204" pitchFamily="34" charset="0"/>
              <a:buChar char="•"/>
            </a:pPr>
            <a:r>
              <a:rPr lang="en-US" dirty="0" smtClean="0"/>
              <a:t>Selected highlights of the r</a:t>
            </a:r>
            <a:r>
              <a:rPr lang="en-US" dirty="0" smtClean="0"/>
              <a:t>evised frequency reorganization action plan is published on May 13:</a:t>
            </a:r>
          </a:p>
          <a:p>
            <a:pPr lvl="2" algn="just">
              <a:buFont typeface="Arial" panose="020B0604020202020204" pitchFamily="34" charset="0"/>
              <a:buChar char="•"/>
            </a:pPr>
            <a:r>
              <a:rPr lang="en-US" dirty="0" smtClean="0"/>
              <a:t>Focused initiatives</a:t>
            </a:r>
          </a:p>
          <a:p>
            <a:pPr lvl="3" algn="just">
              <a:buFont typeface="Arial" panose="020B0604020202020204" pitchFamily="34" charset="0"/>
              <a:buChar char="•"/>
            </a:pPr>
            <a:r>
              <a:rPr lang="en-US" dirty="0" smtClean="0"/>
              <a:t>Support for 5 GHz WLAN:  </a:t>
            </a:r>
            <a:r>
              <a:rPr lang="en-US" dirty="0"/>
              <a:t>proceed with technical studies such as sharing conditions with other wireless </a:t>
            </a:r>
            <a:r>
              <a:rPr lang="en-US" dirty="0" smtClean="0"/>
              <a:t>systems and whether to allow 5.2 GHz band for use in vehicles</a:t>
            </a:r>
          </a:p>
          <a:p>
            <a:pPr lvl="3" algn="just">
              <a:buFont typeface="Arial" panose="020B0604020202020204" pitchFamily="34" charset="0"/>
              <a:buChar char="•"/>
            </a:pPr>
            <a:r>
              <a:rPr lang="en-US" dirty="0" smtClean="0"/>
              <a:t>Initiatives </a:t>
            </a:r>
            <a:r>
              <a:rPr lang="en-US" dirty="0"/>
              <a:t>for an autonomous driving </a:t>
            </a:r>
            <a:r>
              <a:rPr lang="en-US" dirty="0" smtClean="0"/>
              <a:t>society:  consider </a:t>
            </a:r>
            <a:r>
              <a:rPr lang="en-US" dirty="0"/>
              <a:t>frequency sharing when introducing V2X communication </a:t>
            </a:r>
            <a:r>
              <a:rPr lang="en-US" dirty="0" smtClean="0"/>
              <a:t>in 5.9 GHz band</a:t>
            </a:r>
          </a:p>
          <a:p>
            <a:pPr lvl="3" algn="just">
              <a:buFont typeface="Arial" panose="020B0604020202020204" pitchFamily="34" charset="0"/>
              <a:buChar char="•"/>
            </a:pPr>
            <a:r>
              <a:rPr lang="en-US" dirty="0"/>
              <a:t>Promotion of dynamic frequency sharing:  </a:t>
            </a:r>
            <a:r>
              <a:rPr lang="en-US" dirty="0" smtClean="0"/>
              <a:t>dynamic </a:t>
            </a:r>
            <a:r>
              <a:rPr lang="en-US" dirty="0"/>
              <a:t>frequency using a database etc. that enables the realization of advanced frequency sharing </a:t>
            </a:r>
            <a:r>
              <a:rPr lang="en-US" dirty="0" smtClean="0"/>
              <a:t>will be considered</a:t>
            </a:r>
            <a:endParaRPr lang="en-US" dirty="0"/>
          </a:p>
          <a:p>
            <a:pPr lvl="3"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7360349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Japan MIC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Frequency </a:t>
            </a:r>
            <a:r>
              <a:rPr lang="en-US" b="0" dirty="0"/>
              <a:t>reorganization action plan after </a:t>
            </a:r>
            <a:r>
              <a:rPr lang="en-US" b="0" dirty="0" smtClean="0"/>
              <a:t>WRC-19 (cont’d)</a:t>
            </a:r>
          </a:p>
          <a:p>
            <a:pPr lvl="1" algn="just">
              <a:buFont typeface="Arial" panose="020B0604020202020204" pitchFamily="34" charset="0"/>
              <a:buChar char="•"/>
            </a:pPr>
            <a:r>
              <a:rPr lang="en-US" dirty="0" smtClean="0"/>
              <a:t>Selected highlights of the r</a:t>
            </a:r>
            <a:r>
              <a:rPr lang="en-US" dirty="0" smtClean="0"/>
              <a:t>evised frequency reorganization action plan is published on May 13: (cont’d)</a:t>
            </a:r>
          </a:p>
          <a:p>
            <a:pPr lvl="2" algn="just">
              <a:buFont typeface="Arial" panose="020B0604020202020204" pitchFamily="34" charset="0"/>
              <a:buChar char="•"/>
            </a:pPr>
            <a:r>
              <a:rPr lang="en-US" dirty="0" smtClean="0"/>
              <a:t>Frequency reorganization</a:t>
            </a:r>
          </a:p>
          <a:p>
            <a:pPr lvl="3" algn="just">
              <a:buFont typeface="Arial" panose="020B0604020202020204" pitchFamily="34" charset="0"/>
              <a:buChar char="•"/>
            </a:pPr>
            <a:r>
              <a:rPr lang="en-US" dirty="0" smtClean="0"/>
              <a:t>714 MHz - 960 MHz, 960 MHz–3.4 GHz, </a:t>
            </a:r>
            <a:r>
              <a:rPr lang="en-US" dirty="0"/>
              <a:t>4.4 GHz - 5.8 </a:t>
            </a:r>
            <a:r>
              <a:rPr lang="en-US" dirty="0" smtClean="0"/>
              <a:t>GHz:  support </a:t>
            </a:r>
            <a:r>
              <a:rPr lang="en-US" dirty="0"/>
              <a:t>measures against </a:t>
            </a:r>
            <a:r>
              <a:rPr lang="en-US" dirty="0" smtClean="0"/>
              <a:t>spectrum shortage </a:t>
            </a:r>
            <a:r>
              <a:rPr lang="en-US" dirty="0"/>
              <a:t>due to increase in transmission data volume in wireless LAN and </a:t>
            </a:r>
            <a:r>
              <a:rPr lang="en-US" dirty="0" err="1"/>
              <a:t>IoT</a:t>
            </a:r>
            <a:r>
              <a:rPr lang="en-US" dirty="0"/>
              <a:t> </a:t>
            </a:r>
            <a:r>
              <a:rPr lang="en-US" dirty="0" smtClean="0"/>
              <a:t>system</a:t>
            </a:r>
          </a:p>
          <a:p>
            <a:pPr lvl="3" algn="just">
              <a:buFont typeface="Arial" panose="020B0604020202020204" pitchFamily="34" charset="0"/>
              <a:buChar char="•"/>
            </a:pPr>
            <a:r>
              <a:rPr lang="en-US" dirty="0" smtClean="0"/>
              <a:t>4.4 GHz - 5.8 GHz:  </a:t>
            </a:r>
            <a:r>
              <a:rPr lang="en-US" dirty="0"/>
              <a:t>s</a:t>
            </a:r>
            <a:r>
              <a:rPr lang="en-US" dirty="0" smtClean="0"/>
              <a:t>upport </a:t>
            </a:r>
            <a:r>
              <a:rPr lang="en-US" dirty="0"/>
              <a:t>future traffic increase with a view to </a:t>
            </a:r>
            <a:r>
              <a:rPr lang="en-US" dirty="0" smtClean="0"/>
              <a:t>expand the </a:t>
            </a:r>
            <a:r>
              <a:rPr lang="en-US" dirty="0"/>
              <a:t>use of wireless LAN by </a:t>
            </a:r>
            <a:r>
              <a:rPr lang="en-US" dirty="0" err="1" smtClean="0"/>
              <a:t>IoT</a:t>
            </a:r>
            <a:r>
              <a:rPr lang="en-US" dirty="0" smtClean="0"/>
              <a:t> and/or frequency sharing</a:t>
            </a:r>
          </a:p>
          <a:p>
            <a:pPr lvl="3" algn="just">
              <a:buFont typeface="Arial" panose="020B0604020202020204" pitchFamily="34" charset="0"/>
              <a:buChar char="•"/>
            </a:pPr>
            <a:r>
              <a:rPr lang="en-US" dirty="0" smtClean="0"/>
              <a:t>5.85 GHz - 23.6 GHz:  consider allowing the outdoor use of UWB in some of the frequency bands between 7.587 </a:t>
            </a:r>
            <a:r>
              <a:rPr lang="en-US" dirty="0"/>
              <a:t>GHz </a:t>
            </a:r>
            <a:r>
              <a:rPr lang="en-US" dirty="0" smtClean="0"/>
              <a:t>and </a:t>
            </a:r>
            <a:r>
              <a:rPr lang="en-US" dirty="0"/>
              <a:t>8.4 </a:t>
            </a:r>
            <a:r>
              <a:rPr lang="en-US" dirty="0" smtClean="0"/>
              <a:t>GHz, consider narrowing </a:t>
            </a:r>
            <a:r>
              <a:rPr lang="en-US" dirty="0"/>
              <a:t>the band of weather radar and channel plan of high-performance weather radar in 5 GHz </a:t>
            </a:r>
            <a:r>
              <a:rPr lang="en-US" dirty="0" smtClean="0"/>
              <a:t>band</a:t>
            </a:r>
          </a:p>
          <a:p>
            <a:pPr lvl="3" algn="just">
              <a:buFont typeface="Arial" panose="020B0604020202020204" pitchFamily="34" charset="0"/>
              <a:buChar char="•"/>
            </a:pPr>
            <a:r>
              <a:rPr lang="en-US" dirty="0" smtClean="0"/>
              <a:t>Promote R&amp;D on</a:t>
            </a:r>
            <a:r>
              <a:rPr lang="en-US" dirty="0"/>
              <a:t> ultra-high-speed transmission of several tens of </a:t>
            </a:r>
            <a:r>
              <a:rPr lang="en-US" dirty="0" err="1"/>
              <a:t>Gbps</a:t>
            </a:r>
            <a:r>
              <a:rPr lang="en-US"/>
              <a:t> </a:t>
            </a:r>
            <a:r>
              <a:rPr lang="en-US" smtClean="0"/>
              <a:t>by using </a:t>
            </a:r>
            <a:r>
              <a:rPr lang="en-US" dirty="0"/>
              <a:t>terahertz waves,</a:t>
            </a: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4671978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Singapore IMDA</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Security Requirements for Residential Gateways </a:t>
            </a:r>
            <a:endParaRPr lang="en-US" b="0" dirty="0" smtClean="0"/>
          </a:p>
          <a:p>
            <a:pPr lvl="1" algn="just">
              <a:buFont typeface="Arial" panose="020B0604020202020204" pitchFamily="34" charset="0"/>
              <a:buChar char="•"/>
            </a:pPr>
            <a:r>
              <a:rPr lang="en-US" dirty="0" smtClean="0"/>
              <a:t>Comments due on May 15, 2020 (extended deadline)</a:t>
            </a:r>
          </a:p>
          <a:p>
            <a:pPr lvl="1" algn="just">
              <a:buFont typeface="Arial" panose="020B0604020202020204" pitchFamily="34" charset="0"/>
              <a:buChar char="•"/>
            </a:pPr>
            <a:r>
              <a:rPr lang="en-US" dirty="0" smtClean="0">
                <a:hlinkClick r:id="rId3"/>
              </a:rPr>
              <a:t>https</a:t>
            </a:r>
            <a:r>
              <a:rPr lang="en-US" dirty="0">
                <a:hlinkClick r:id="rId3"/>
              </a:rPr>
              <a:t>://</a:t>
            </a:r>
            <a:r>
              <a:rPr lang="en-US" dirty="0" smtClean="0">
                <a:hlinkClick r:id="rId3"/>
              </a:rPr>
              <a:t>www.imda.gov.sg/regulations-and-licensing/Regulations/consultations/Consultation-Papers/2020/Security-Requirements-for-Residential-Gateways</a:t>
            </a:r>
            <a:endParaRPr lang="en-US" dirty="0"/>
          </a:p>
          <a:p>
            <a:pPr lvl="1" algn="just">
              <a:buFont typeface="Arial" panose="020B0604020202020204" pitchFamily="34" charset="0"/>
              <a:buChar char="•"/>
            </a:pPr>
            <a:r>
              <a:rPr lang="en-US" b="0" dirty="0" smtClean="0"/>
              <a:t>For </a:t>
            </a:r>
            <a:r>
              <a:rPr lang="en-US" b="0" dirty="0"/>
              <a:t>this consultation, paragraphs 4.4 </a:t>
            </a:r>
            <a:r>
              <a:rPr lang="en-US" b="0" dirty="0" smtClean="0"/>
              <a:t>(Wireless Access Protection) and 4.5 (Data Protection) </a:t>
            </a:r>
            <a:r>
              <a:rPr lang="en-US" b="0" dirty="0"/>
              <a:t>maybe of interest to Wi-Fi community</a:t>
            </a:r>
            <a:r>
              <a:rPr lang="en-US" b="0" dirty="0" smtClean="0"/>
              <a:t>:</a:t>
            </a:r>
          </a:p>
          <a:p>
            <a:pPr lvl="2" algn="just">
              <a:buFont typeface="Arial" panose="020B0604020202020204" pitchFamily="34" charset="0"/>
              <a:buChar char="•"/>
            </a:pPr>
            <a:r>
              <a:rPr lang="en-US" dirty="0" smtClean="0"/>
              <a:t>E.g., 4.4b</a:t>
            </a:r>
            <a:r>
              <a:rPr lang="en-US" dirty="0"/>
              <a:t>:</a:t>
            </a:r>
            <a:r>
              <a:rPr lang="en-US" dirty="0" smtClean="0"/>
              <a:t> </a:t>
            </a:r>
            <a:r>
              <a:rPr lang="en-US" dirty="0"/>
              <a:t>The Residential Gateway shall use AES encryption, with at least WPA2 protection by default. If weaker security protection such as WEP or WPA is chosen by users, warning(s) of the higher security risk to use these encryption algorithms shall be displayed.</a:t>
            </a:r>
            <a:endParaRPr lang="en-US" b="0" dirty="0"/>
          </a:p>
          <a:p>
            <a:r>
              <a:rPr lang="en-US" b="0" dirty="0"/>
              <a:t/>
            </a:r>
            <a:br>
              <a:rPr lang="en-US" b="0" dirty="0"/>
            </a:b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1377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Asia-Pacific </a:t>
            </a:r>
            <a:r>
              <a:rPr lang="en-US" sz="3600" dirty="0" err="1" smtClean="0">
                <a:latin typeface="Times New Roman" charset="0"/>
              </a:rPr>
              <a:t>Telecommunity</a:t>
            </a:r>
            <a:r>
              <a:rPr lang="en-US" sz="3600" dirty="0" smtClean="0">
                <a:latin typeface="Times New Roman" charset="0"/>
              </a:rPr>
              <a:t> (APT)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Calendar of events in 2020 is further revised</a:t>
            </a:r>
          </a:p>
          <a:p>
            <a:pPr lvl="1" algn="just">
              <a:buFont typeface="Arial" panose="020B0604020202020204" pitchFamily="34" charset="0"/>
              <a:buChar char="•"/>
            </a:pPr>
            <a:r>
              <a:rPr lang="en-US" dirty="0">
                <a:hlinkClick r:id="rId3"/>
              </a:rPr>
              <a:t>https://</a:t>
            </a:r>
            <a:r>
              <a:rPr lang="en-US" dirty="0" smtClean="0">
                <a:hlinkClick r:id="rId3"/>
              </a:rPr>
              <a:t>www.apt.int/sites/default/files/2020/03/CALENDAR_OF_APT_EVENTS_FOR_THE_YEAR_2020-v2.4.pdf</a:t>
            </a:r>
            <a:endParaRPr lang="en-US" dirty="0" smtClean="0"/>
          </a:p>
          <a:p>
            <a:pPr lvl="1" algn="just">
              <a:buFont typeface="Arial" panose="020B0604020202020204" pitchFamily="34" charset="0"/>
              <a:buChar char="•"/>
            </a:pPr>
            <a:r>
              <a:rPr lang="en-US" dirty="0" smtClean="0"/>
              <a:t>Of possible interest to us includes:</a:t>
            </a:r>
          </a:p>
          <a:p>
            <a:pPr lvl="2" algn="just">
              <a:buFont typeface="Arial" panose="020B0604020202020204" pitchFamily="34" charset="0"/>
              <a:buChar char="•"/>
            </a:pPr>
            <a:r>
              <a:rPr lang="en-US" dirty="0"/>
              <a:t>The 26th Meeting of the APT Wireless Group (AWG-26</a:t>
            </a:r>
            <a:r>
              <a:rPr lang="en-US" dirty="0" smtClean="0"/>
              <a:t>)</a:t>
            </a:r>
          </a:p>
          <a:p>
            <a:pPr lvl="3" algn="just">
              <a:buFont typeface="Arial" panose="020B0604020202020204" pitchFamily="34" charset="0"/>
              <a:buChar char="•"/>
            </a:pPr>
            <a:r>
              <a:rPr lang="en-US" dirty="0" smtClean="0"/>
              <a:t>Tentatively postponed to Q3 2020, Bangkok, Thailand</a:t>
            </a:r>
          </a:p>
          <a:p>
            <a:pPr lvl="2" algn="just">
              <a:buFont typeface="Arial" panose="020B0604020202020204" pitchFamily="34" charset="0"/>
              <a:buChar char="•"/>
            </a:pPr>
            <a:r>
              <a:rPr lang="en-US" dirty="0"/>
              <a:t>The 1st Meeting of the APT Conference Preparatory Group for WRC-23 (APG23-1</a:t>
            </a:r>
            <a:r>
              <a:rPr lang="en-US" dirty="0" smtClean="0"/>
              <a:t>)</a:t>
            </a:r>
          </a:p>
          <a:p>
            <a:pPr lvl="3" algn="just">
              <a:buFont typeface="Arial" panose="020B0604020202020204" pitchFamily="34" charset="0"/>
              <a:buChar char="•"/>
            </a:pPr>
            <a:r>
              <a:rPr lang="en-US" b="0" dirty="0" smtClean="0"/>
              <a:t>Tentatively held on Q4 2020, Xi’an, China</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384788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Amendment to EME </a:t>
            </a:r>
            <a:r>
              <a:rPr lang="en-US" b="0" dirty="0" smtClean="0"/>
              <a:t>arrangements</a:t>
            </a:r>
          </a:p>
          <a:p>
            <a:pPr lvl="1" algn="just">
              <a:buFont typeface="Arial" panose="020B0604020202020204" pitchFamily="34" charset="0"/>
              <a:buChar char="•"/>
            </a:pPr>
            <a:r>
              <a:rPr lang="en-US" dirty="0" smtClean="0"/>
              <a:t>Closed on March 12, 2020</a:t>
            </a:r>
          </a:p>
          <a:p>
            <a:pPr lvl="1" algn="just">
              <a:buFont typeface="Arial" panose="020B0604020202020204" pitchFamily="34" charset="0"/>
              <a:buChar char="•"/>
            </a:pPr>
            <a:r>
              <a:rPr lang="en-US" dirty="0" smtClean="0">
                <a:hlinkClick r:id="rId3"/>
              </a:rPr>
              <a:t>https</a:t>
            </a:r>
            <a:r>
              <a:rPr lang="en-US" dirty="0">
                <a:hlinkClick r:id="rId3"/>
              </a:rPr>
              <a:t>://</a:t>
            </a:r>
            <a:r>
              <a:rPr lang="en-US" dirty="0" smtClean="0">
                <a:hlinkClick r:id="rId3"/>
              </a:rPr>
              <a:t>www.acma.gov.au/consultations/2020-01/amendment-eme-arrangements-consultation-042020</a:t>
            </a:r>
            <a:r>
              <a:rPr lang="en-US" dirty="0" smtClean="0"/>
              <a:t> </a:t>
            </a:r>
          </a:p>
          <a:p>
            <a:pPr lvl="1" algn="just">
              <a:buFont typeface="Arial" panose="020B0604020202020204" pitchFamily="34" charset="0"/>
              <a:buChar char="•"/>
            </a:pPr>
            <a:r>
              <a:rPr lang="en-US" dirty="0" smtClean="0"/>
              <a:t>To ask </a:t>
            </a:r>
            <a:r>
              <a:rPr lang="en-US" dirty="0"/>
              <a:t>for public opinions </a:t>
            </a:r>
            <a:r>
              <a:rPr lang="en-US" dirty="0" smtClean="0"/>
              <a:t>in adopting </a:t>
            </a:r>
            <a:r>
              <a:rPr lang="en-US" dirty="0"/>
              <a:t>IEC TR 63170 into the ACMA Standard as a measurement </a:t>
            </a:r>
            <a:r>
              <a:rPr lang="en-US" dirty="0" smtClean="0"/>
              <a:t>method for </a:t>
            </a:r>
            <a:r>
              <a:rPr lang="en-US" dirty="0"/>
              <a:t>devices operating between 6 GHz and 100 </a:t>
            </a:r>
            <a:r>
              <a:rPr lang="en-US" dirty="0" smtClean="0"/>
              <a:t>GHz</a:t>
            </a:r>
            <a:r>
              <a:rPr lang="en-US" b="0" dirty="0" smtClean="0"/>
              <a:t>.</a:t>
            </a:r>
          </a:p>
          <a:p>
            <a:pPr lvl="2" algn="just">
              <a:buFont typeface="Arial" panose="020B0604020202020204" pitchFamily="34" charset="0"/>
              <a:buChar char="•"/>
            </a:pPr>
            <a:r>
              <a:rPr lang="en-AU" dirty="0"/>
              <a:t>IEC TR 63170 is a technical report that describes measurement techniques and test approaches for evaluating the local and spatial average incident power density of wireless devices operating in close proximity to the user between 6 GHz and 100 </a:t>
            </a:r>
            <a:r>
              <a:rPr lang="en-AU" dirty="0" smtClean="0"/>
              <a:t>GHz</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478368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Amendment to EME </a:t>
            </a:r>
            <a:r>
              <a:rPr lang="en-US" b="0" dirty="0" smtClean="0"/>
              <a:t>arrangements (Cont’d)</a:t>
            </a:r>
          </a:p>
          <a:p>
            <a:pPr lvl="1" algn="just">
              <a:buFont typeface="Arial" panose="020B0604020202020204" pitchFamily="34" charset="0"/>
              <a:buChar char="•"/>
            </a:pPr>
            <a:r>
              <a:rPr lang="en-US" dirty="0" smtClean="0"/>
              <a:t>On April 9 2020, </a:t>
            </a:r>
            <a:r>
              <a:rPr lang="en-US" dirty="0"/>
              <a:t>the ACMA made the </a:t>
            </a:r>
            <a:r>
              <a:rPr lang="en-US" dirty="0" err="1"/>
              <a:t>Radiocommunications</a:t>
            </a:r>
            <a:r>
              <a:rPr lang="en-US" dirty="0"/>
              <a:t> (Electromagnetic Radiation – Human Exposure) Amendment Standard 2020 (No. 1) under the </a:t>
            </a:r>
            <a:r>
              <a:rPr lang="en-US" dirty="0" err="1"/>
              <a:t>Radiocommunications</a:t>
            </a:r>
            <a:r>
              <a:rPr lang="en-US" dirty="0"/>
              <a:t> Act </a:t>
            </a:r>
            <a:r>
              <a:rPr lang="en-US" dirty="0" smtClean="0"/>
              <a:t>1992 with the IEC TR 63170 being incorporated:</a:t>
            </a:r>
          </a:p>
          <a:p>
            <a:pPr lvl="2" algn="just">
              <a:buFont typeface="Arial" panose="020B0604020202020204" pitchFamily="34" charset="0"/>
              <a:buChar char="•"/>
            </a:pPr>
            <a:r>
              <a:rPr lang="en-US" dirty="0">
                <a:hlinkClick r:id="rId3"/>
              </a:rPr>
              <a:t>https://</a:t>
            </a:r>
            <a:r>
              <a:rPr lang="en-US" dirty="0" smtClean="0">
                <a:hlinkClick r:id="rId3"/>
              </a:rPr>
              <a:t>www.legislation.gov.au/Details/F2020L00423</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014549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a:t>
            </a:r>
            <a:r>
              <a:rPr lang="en-US" b="0" dirty="0" smtClean="0"/>
              <a:t>Five-year spectrum outlook 2020-2024</a:t>
            </a:r>
          </a:p>
          <a:p>
            <a:pPr lvl="1" algn="just">
              <a:buFont typeface="Arial" panose="020B0604020202020204" pitchFamily="34" charset="0"/>
              <a:buChar char="•"/>
            </a:pPr>
            <a:r>
              <a:rPr lang="en-US" dirty="0" smtClean="0"/>
              <a:t>Comments due on June 24, 2020</a:t>
            </a:r>
          </a:p>
          <a:p>
            <a:pPr lvl="1" algn="just">
              <a:buFont typeface="Arial" panose="020B0604020202020204" pitchFamily="34" charset="0"/>
              <a:buChar char="•"/>
            </a:pPr>
            <a:r>
              <a:rPr lang="en-US" dirty="0" smtClean="0">
                <a:hlinkClick r:id="rId3"/>
              </a:rPr>
              <a:t>https</a:t>
            </a:r>
            <a:r>
              <a:rPr lang="en-US" dirty="0">
                <a:hlinkClick r:id="rId3"/>
              </a:rPr>
              <a:t>://www.acma.gov.au/consultations/2020-04/draft-five-year-spectrum-outlook-2020-24-consultation-092020</a:t>
            </a:r>
            <a:endParaRPr lang="en-US" dirty="0" smtClean="0"/>
          </a:p>
          <a:p>
            <a:pPr lvl="1" algn="just">
              <a:buFont typeface="Arial" panose="020B0604020202020204" pitchFamily="34" charset="0"/>
              <a:buChar char="•"/>
            </a:pPr>
            <a:r>
              <a:rPr lang="en-US" dirty="0"/>
              <a:t>In </a:t>
            </a:r>
            <a:r>
              <a:rPr lang="en-US" dirty="0" smtClean="0"/>
              <a:t>this draft spectrum outlook, ACMA:</a:t>
            </a:r>
            <a:endParaRPr lang="en-US" dirty="0"/>
          </a:p>
          <a:p>
            <a:pPr lvl="2" algn="just">
              <a:buFont typeface="Arial" panose="020B0604020202020204" pitchFamily="34" charset="0"/>
              <a:buChar char="•"/>
            </a:pPr>
            <a:r>
              <a:rPr lang="en-US" dirty="0"/>
              <a:t>revise and update </a:t>
            </a:r>
            <a:r>
              <a:rPr lang="en-US" dirty="0" smtClean="0"/>
              <a:t>the </a:t>
            </a:r>
            <a:r>
              <a:rPr lang="en-US" dirty="0"/>
              <a:t>forward allocation plan</a:t>
            </a:r>
          </a:p>
          <a:p>
            <a:pPr lvl="2" algn="just">
              <a:buFont typeface="Arial" panose="020B0604020202020204" pitchFamily="34" charset="0"/>
              <a:buChar char="•"/>
            </a:pPr>
            <a:r>
              <a:rPr lang="en-US" dirty="0"/>
              <a:t>plan for private long-term evolution networks</a:t>
            </a:r>
          </a:p>
          <a:p>
            <a:pPr lvl="2" algn="just">
              <a:buFont typeface="Arial" panose="020B0604020202020204" pitchFamily="34" charset="0"/>
              <a:buChar char="•"/>
            </a:pPr>
            <a:r>
              <a:rPr lang="en-US" dirty="0"/>
              <a:t>explore new bands for monitoring</a:t>
            </a:r>
          </a:p>
          <a:p>
            <a:pPr lvl="2" algn="just">
              <a:buFont typeface="Arial" panose="020B0604020202020204" pitchFamily="34" charset="0"/>
              <a:buChar char="•"/>
            </a:pPr>
            <a:r>
              <a:rPr lang="en-US" dirty="0"/>
              <a:t>set out a detailed work plan for the coming year, including </a:t>
            </a:r>
            <a:r>
              <a:rPr lang="en-US" dirty="0" smtClean="0"/>
              <a:t>the </a:t>
            </a:r>
            <a:r>
              <a:rPr lang="en-US" dirty="0"/>
              <a:t>program of upcoming spectrum auctions</a:t>
            </a:r>
            <a:r>
              <a:rPr lang="en-US" dirty="0" smtClean="0"/>
              <a:t>.</a:t>
            </a:r>
          </a:p>
          <a:p>
            <a:pPr lvl="1" algn="just">
              <a:buFont typeface="Arial" panose="020B0604020202020204" pitchFamily="34" charset="0"/>
              <a:buChar char="•"/>
            </a:pPr>
            <a:r>
              <a:rPr lang="en-US" b="0" dirty="0" smtClean="0"/>
              <a:t>Next few slides extract portions of the draft tex</a:t>
            </a:r>
            <a:r>
              <a:rPr lang="en-US" dirty="0" smtClean="0"/>
              <a:t>t that are of interest to the TAG.</a:t>
            </a: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0731315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722813"/>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Key priorities in 2020-2021: </a:t>
            </a:r>
          </a:p>
          <a:p>
            <a:pPr lvl="2" algn="just">
              <a:buFont typeface="Arial" panose="020B0604020202020204" pitchFamily="34" charset="0"/>
              <a:buChar char="•"/>
            </a:pPr>
            <a:r>
              <a:rPr lang="en-US" sz="1600" dirty="0" smtClean="0"/>
              <a:t>identify </a:t>
            </a:r>
            <a:r>
              <a:rPr lang="en-US" sz="1600" dirty="0"/>
              <a:t>and </a:t>
            </a:r>
            <a:r>
              <a:rPr lang="en-US" sz="1600" dirty="0" smtClean="0"/>
              <a:t>implement relevant </a:t>
            </a:r>
            <a:r>
              <a:rPr lang="en-US" sz="1600" dirty="0"/>
              <a:t>outcomes from the </a:t>
            </a:r>
            <a:r>
              <a:rPr lang="en-US" sz="1600" dirty="0" smtClean="0"/>
              <a:t>WRC-19 </a:t>
            </a:r>
            <a:r>
              <a:rPr lang="en-US" sz="1600" dirty="0"/>
              <a:t>in </a:t>
            </a:r>
            <a:r>
              <a:rPr lang="en-US" sz="1600" dirty="0" smtClean="0"/>
              <a:t>domestic </a:t>
            </a:r>
            <a:r>
              <a:rPr lang="en-US" sz="1600" dirty="0"/>
              <a:t>planning arrangements</a:t>
            </a:r>
            <a:endParaRPr lang="en-US" sz="1600" dirty="0" smtClean="0"/>
          </a:p>
          <a:p>
            <a:pPr lvl="1" algn="just">
              <a:buFont typeface="Arial" panose="020B0604020202020204" pitchFamily="34" charset="0"/>
              <a:buChar char="•"/>
            </a:pPr>
            <a:r>
              <a:rPr lang="en-US" dirty="0" smtClean="0"/>
              <a:t>5 specific questions:</a:t>
            </a:r>
          </a:p>
          <a:p>
            <a:pPr lvl="2" algn="just">
              <a:buFont typeface="Arial" panose="020B0604020202020204" pitchFamily="34" charset="0"/>
              <a:buChar char="•"/>
            </a:pPr>
            <a:r>
              <a:rPr lang="en-US" sz="1600" dirty="0" smtClean="0"/>
              <a:t>What </a:t>
            </a:r>
            <a:r>
              <a:rPr lang="en-US" sz="1600" dirty="0"/>
              <a:t>are the expected impacts of the COVID-19 pandemic on the short- and medium-term capacity of your industry? </a:t>
            </a:r>
          </a:p>
          <a:p>
            <a:pPr lvl="2" algn="just">
              <a:buFont typeface="Arial" panose="020B0604020202020204" pitchFamily="34" charset="0"/>
              <a:buChar char="•"/>
            </a:pPr>
            <a:r>
              <a:rPr lang="en-US" sz="1600" dirty="0" smtClean="0"/>
              <a:t>Do </a:t>
            </a:r>
            <a:r>
              <a:rPr lang="en-US" sz="1600" dirty="0"/>
              <a:t>you have any feedback on the ACMA’s approach to its spectrum work program in the current environment? Do you have alternative proposals or priorities?</a:t>
            </a:r>
          </a:p>
          <a:p>
            <a:pPr lvl="2" algn="just">
              <a:buFont typeface="Arial" panose="020B0604020202020204" pitchFamily="34" charset="0"/>
              <a:buChar char="•"/>
            </a:pPr>
            <a:r>
              <a:rPr lang="en-US" sz="1600" dirty="0" smtClean="0">
                <a:solidFill>
                  <a:srgbClr val="FF0000"/>
                </a:solidFill>
              </a:rPr>
              <a:t>Are </a:t>
            </a:r>
            <a:r>
              <a:rPr lang="en-US" sz="1600" dirty="0">
                <a:solidFill>
                  <a:srgbClr val="FF0000"/>
                </a:solidFill>
              </a:rPr>
              <a:t>there other technology developments or sources of spectrum demand that the ACMA should be aware of in considering spectrum management over the next five years?</a:t>
            </a:r>
          </a:p>
          <a:p>
            <a:pPr lvl="2" algn="just">
              <a:buFont typeface="Arial" panose="020B0604020202020204" pitchFamily="34" charset="0"/>
              <a:buChar char="•"/>
            </a:pPr>
            <a:r>
              <a:rPr lang="en-US" sz="1600" dirty="0" smtClean="0">
                <a:solidFill>
                  <a:srgbClr val="FF0000"/>
                </a:solidFill>
              </a:rPr>
              <a:t>Do </a:t>
            </a:r>
            <a:r>
              <a:rPr lang="en-US" sz="1600" dirty="0">
                <a:solidFill>
                  <a:srgbClr val="FF0000"/>
                </a:solidFill>
              </a:rPr>
              <a:t>you have any other feedback on the ACMA’s plans for monitoring, initial investigation, preliminary </a:t>
            </a:r>
            <a:r>
              <a:rPr lang="en-US" sz="1600" dirty="0" err="1">
                <a:solidFill>
                  <a:srgbClr val="FF0000"/>
                </a:solidFill>
              </a:rPr>
              <a:t>replanning</a:t>
            </a:r>
            <a:r>
              <a:rPr lang="en-US" sz="1600" dirty="0">
                <a:solidFill>
                  <a:srgbClr val="FF0000"/>
                </a:solidFill>
              </a:rPr>
              <a:t> or </a:t>
            </a:r>
            <a:r>
              <a:rPr lang="en-US" sz="1600" dirty="0" err="1">
                <a:solidFill>
                  <a:srgbClr val="FF0000"/>
                </a:solidFill>
              </a:rPr>
              <a:t>replanning</a:t>
            </a:r>
            <a:r>
              <a:rPr lang="en-US" sz="1600" dirty="0">
                <a:solidFill>
                  <a:srgbClr val="FF0000"/>
                </a:solidFill>
              </a:rPr>
              <a:t> of bands? </a:t>
            </a:r>
          </a:p>
          <a:p>
            <a:pPr lvl="2" algn="just">
              <a:buFont typeface="Arial" panose="020B0604020202020204" pitchFamily="34" charset="0"/>
              <a:buChar char="•"/>
            </a:pPr>
            <a:r>
              <a:rPr lang="en-US" sz="1600" dirty="0" smtClean="0"/>
              <a:t>Do </a:t>
            </a:r>
            <a:r>
              <a:rPr lang="en-US" sz="1600" dirty="0"/>
              <a:t>you have any comments about the ACMA’s approach to forward allocations?</a:t>
            </a:r>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247260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8382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Table 1:  Planning – major band planning and </a:t>
            </a:r>
            <a:r>
              <a:rPr lang="en-US" dirty="0" err="1" smtClean="0"/>
              <a:t>replanning</a:t>
            </a:r>
            <a:r>
              <a:rPr lang="en-US" dirty="0" smtClean="0"/>
              <a:t> activities </a:t>
            </a:r>
            <a:endParaRPr lang="en-US" sz="1600" dirty="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pSp>
        <p:nvGrpSpPr>
          <p:cNvPr id="13" name="Group 12"/>
          <p:cNvGrpSpPr/>
          <p:nvPr/>
        </p:nvGrpSpPr>
        <p:grpSpPr>
          <a:xfrm>
            <a:off x="1447800" y="2743200"/>
            <a:ext cx="7391400" cy="3621425"/>
            <a:chOff x="1447800" y="2743200"/>
            <a:chExt cx="7391400" cy="3621425"/>
          </a:xfrm>
        </p:grpSpPr>
        <p:pic>
          <p:nvPicPr>
            <p:cNvPr id="3" name="Picture 2"/>
            <p:cNvPicPr>
              <a:picLocks noChangeAspect="1"/>
            </p:cNvPicPr>
            <p:nvPr/>
          </p:nvPicPr>
          <p:blipFill rotWithShape="1">
            <a:blip r:embed="rId3"/>
            <a:srcRect l="18333" t="25004" r="30834" b="11292"/>
            <a:stretch/>
          </p:blipFill>
          <p:spPr>
            <a:xfrm>
              <a:off x="1447800" y="2743200"/>
              <a:ext cx="4648200" cy="3276600"/>
            </a:xfrm>
            <a:prstGeom prst="rect">
              <a:avLst/>
            </a:prstGeom>
          </p:spPr>
        </p:pic>
        <p:sp>
          <p:nvSpPr>
            <p:cNvPr id="4" name="TextBox 3"/>
            <p:cNvSpPr txBox="1"/>
            <p:nvPr/>
          </p:nvSpPr>
          <p:spPr>
            <a:xfrm>
              <a:off x="4252609" y="3945492"/>
              <a:ext cx="2209800" cy="338554"/>
            </a:xfrm>
            <a:prstGeom prst="rect">
              <a:avLst/>
            </a:prstGeom>
            <a:noFill/>
          </p:spPr>
          <p:txBody>
            <a:bodyPr wrap="square" rtlCol="0">
              <a:spAutoFit/>
            </a:bodyPr>
            <a:lstStyle/>
            <a:p>
              <a:r>
                <a:rPr lang="en-US" sz="1600" dirty="0" smtClean="0">
                  <a:solidFill>
                    <a:schemeClr val="tx1"/>
                  </a:solidFill>
                </a:rPr>
                <a:t>5150 – 5925 MHz band</a:t>
              </a:r>
              <a:endParaRPr lang="en-US" sz="1600" dirty="0">
                <a:solidFill>
                  <a:schemeClr val="tx1"/>
                </a:solidFill>
              </a:endParaRPr>
            </a:p>
          </p:txBody>
        </p:sp>
        <p:sp>
          <p:nvSpPr>
            <p:cNvPr id="10" name="TextBox 9"/>
            <p:cNvSpPr txBox="1"/>
            <p:nvPr/>
          </p:nvSpPr>
          <p:spPr>
            <a:xfrm>
              <a:off x="4648868" y="4548743"/>
              <a:ext cx="4190332" cy="1815882"/>
            </a:xfrm>
            <a:prstGeom prst="rect">
              <a:avLst/>
            </a:prstGeom>
            <a:noFill/>
          </p:spPr>
          <p:txBody>
            <a:bodyPr wrap="square" rtlCol="0">
              <a:spAutoFit/>
            </a:bodyPr>
            <a:lstStyle/>
            <a:p>
              <a:r>
                <a:rPr lang="en-GB" sz="1600" dirty="0">
                  <a:solidFill>
                    <a:schemeClr val="tx1"/>
                  </a:solidFill>
                </a:rPr>
                <a:t>to consider identification of the frequency bands </a:t>
              </a:r>
              <a:r>
                <a:rPr lang="en-GB" sz="1600" dirty="0" smtClean="0">
                  <a:solidFill>
                    <a:schemeClr val="tx1"/>
                  </a:solidFill>
                </a:rPr>
                <a:t>3300-3 </a:t>
              </a:r>
              <a:r>
                <a:rPr lang="en-GB" sz="1600" dirty="0">
                  <a:solidFill>
                    <a:schemeClr val="tx1"/>
                  </a:solidFill>
                </a:rPr>
                <a:t>400 MHz, 3 </a:t>
              </a:r>
              <a:r>
                <a:rPr lang="en-GB" sz="1600" dirty="0" smtClean="0">
                  <a:solidFill>
                    <a:schemeClr val="tx1"/>
                  </a:solidFill>
                </a:rPr>
                <a:t>600-3800 </a:t>
              </a:r>
              <a:r>
                <a:rPr lang="en-GB" sz="1600" dirty="0">
                  <a:solidFill>
                    <a:schemeClr val="tx1"/>
                  </a:solidFill>
                </a:rPr>
                <a:t>MHz, </a:t>
              </a:r>
              <a:r>
                <a:rPr lang="en-GB" sz="1600" dirty="0" smtClean="0">
                  <a:solidFill>
                    <a:schemeClr val="tx1"/>
                  </a:solidFill>
                </a:rPr>
                <a:t>6425-7025 </a:t>
              </a:r>
              <a:r>
                <a:rPr lang="en-GB" sz="1600" dirty="0">
                  <a:solidFill>
                    <a:schemeClr val="tx1"/>
                  </a:solidFill>
                </a:rPr>
                <a:t>MHz, 7 </a:t>
              </a:r>
              <a:r>
                <a:rPr lang="en-GB" sz="1600" dirty="0" smtClean="0">
                  <a:solidFill>
                    <a:schemeClr val="tx1"/>
                  </a:solidFill>
                </a:rPr>
                <a:t>025-7125 </a:t>
              </a:r>
              <a:r>
                <a:rPr lang="en-GB" sz="1600" dirty="0">
                  <a:solidFill>
                    <a:schemeClr val="tx1"/>
                  </a:solidFill>
                </a:rPr>
                <a:t>MHz and 10.0-10.5 GHz for International Mobile Telecommunications (IMT), including possible additional allocations to the mobile service on a primary basis, in accordance with Resolution </a:t>
              </a:r>
              <a:r>
                <a:rPr lang="en-GB" sz="1600" b="1" dirty="0">
                  <a:solidFill>
                    <a:schemeClr val="tx1"/>
                  </a:solidFill>
                </a:rPr>
                <a:t>245 (WRC-19)</a:t>
              </a:r>
              <a:endParaRPr lang="en-US" sz="1600" dirty="0">
                <a:solidFill>
                  <a:schemeClr val="tx1"/>
                </a:solidFill>
              </a:endParaRPr>
            </a:p>
          </p:txBody>
        </p:sp>
        <p:cxnSp>
          <p:nvCxnSpPr>
            <p:cNvPr id="6" name="Straight Arrow Connector 5"/>
            <p:cNvCxnSpPr/>
            <p:nvPr/>
          </p:nvCxnSpPr>
          <p:spPr bwMode="auto">
            <a:xfrm flipH="1">
              <a:off x="3989962" y="4293051"/>
              <a:ext cx="963038" cy="73915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p:cNvCxnSpPr/>
            <p:nvPr/>
          </p:nvCxnSpPr>
          <p:spPr bwMode="auto">
            <a:xfrm flipH="1">
              <a:off x="4191000" y="5456684"/>
              <a:ext cx="4578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39915374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Table 1:  Planning – major band planning and </a:t>
            </a:r>
            <a:r>
              <a:rPr lang="en-US" dirty="0" err="1" smtClean="0"/>
              <a:t>replanning</a:t>
            </a:r>
            <a:r>
              <a:rPr lang="en-US" dirty="0" smtClean="0"/>
              <a:t> activities </a:t>
            </a:r>
          </a:p>
          <a:p>
            <a:pPr lvl="2" algn="just">
              <a:buFont typeface="Arial" panose="020B0604020202020204" pitchFamily="34" charset="0"/>
              <a:buChar char="•"/>
            </a:pPr>
            <a:r>
              <a:rPr lang="en-US" dirty="0" err="1" smtClean="0"/>
              <a:t>Replanning</a:t>
            </a:r>
            <a:r>
              <a:rPr lang="en-US" dirty="0" smtClean="0"/>
              <a:t>:  5.6 GHz, </a:t>
            </a:r>
            <a:r>
              <a:rPr lang="en-AU" dirty="0"/>
              <a:t>Q2–3 2020: Consult on revised </a:t>
            </a:r>
            <a:r>
              <a:rPr lang="en-AU" dirty="0" smtClean="0"/>
              <a:t>arrangements</a:t>
            </a:r>
          </a:p>
          <a:p>
            <a:pPr lvl="3" algn="just">
              <a:buFont typeface="Arial" panose="020B0604020202020204" pitchFamily="34" charset="0"/>
              <a:buChar char="•"/>
            </a:pPr>
            <a:r>
              <a:rPr lang="en-AU" dirty="0" smtClean="0"/>
              <a:t>Current arrangements in place for fixed wireless access shared with weather radar</a:t>
            </a:r>
            <a:endParaRPr lang="en-US" dirty="0"/>
          </a:p>
          <a:p>
            <a:pPr lvl="1" algn="just">
              <a:buFont typeface="Arial" panose="020B0604020202020204" pitchFamily="34" charset="0"/>
              <a:buChar char="•"/>
            </a:pPr>
            <a:r>
              <a:rPr lang="en-US" dirty="0"/>
              <a:t>Table </a:t>
            </a:r>
            <a:r>
              <a:rPr lang="en-US" dirty="0" smtClean="0"/>
              <a:t>2:  </a:t>
            </a:r>
            <a:r>
              <a:rPr lang="en-US" dirty="0"/>
              <a:t>Planning – </a:t>
            </a:r>
            <a:r>
              <a:rPr lang="en-AU" dirty="0"/>
              <a:t>optimising established planning frameworks</a:t>
            </a:r>
            <a:endParaRPr lang="en-US" dirty="0"/>
          </a:p>
          <a:p>
            <a:pPr lvl="2" algn="just">
              <a:buFont typeface="Arial" panose="020B0604020202020204" pitchFamily="34" charset="0"/>
              <a:buChar char="•"/>
            </a:pPr>
            <a:r>
              <a:rPr lang="en-US" dirty="0" smtClean="0"/>
              <a:t>LIPD:  </a:t>
            </a:r>
            <a:r>
              <a:rPr lang="en-AU" dirty="0"/>
              <a:t>Monitor developments, including updates on low duty cycle 900 MHz changes and 26 GHz (as per planning decisions</a:t>
            </a:r>
            <a:r>
              <a:rPr lang="en-AU" dirty="0" smtClean="0"/>
              <a:t>), Ongoing—(annual) update </a:t>
            </a:r>
            <a:r>
              <a:rPr lang="en-AU" dirty="0"/>
              <a:t>planned for Q3 </a:t>
            </a:r>
            <a:r>
              <a:rPr lang="en-AU" dirty="0" smtClean="0"/>
              <a:t>2020</a:t>
            </a:r>
          </a:p>
          <a:p>
            <a:pPr lvl="2" algn="just">
              <a:buFont typeface="Arial" panose="020B0604020202020204" pitchFamily="34" charset="0"/>
              <a:buChar char="•"/>
            </a:pPr>
            <a:r>
              <a:rPr lang="en-AU" dirty="0"/>
              <a:t>Spectrum sharing </a:t>
            </a:r>
            <a:r>
              <a:rPr lang="en-AU" dirty="0" smtClean="0"/>
              <a:t>approaches:  </a:t>
            </a:r>
            <a:r>
              <a:rPr lang="en-AU" dirty="0"/>
              <a:t>Ongoing consideration of new approaches to spectrum </a:t>
            </a:r>
            <a:r>
              <a:rPr lang="en-AU" dirty="0" smtClean="0"/>
              <a:t>sharing, </a:t>
            </a:r>
            <a:r>
              <a:rPr lang="en-AU" dirty="0"/>
              <a:t>Q2–3 2020: Paper setting out next steps</a:t>
            </a:r>
            <a:endParaRPr lang="en-US" dirty="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4358273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37038</TotalTime>
  <Words>1184</Words>
  <Application>Microsoft Office PowerPoint</Application>
  <PresentationFormat>On-screen Show (4:3)</PresentationFormat>
  <Paragraphs>301</Paragraphs>
  <Slides>23</Slides>
  <Notes>22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 Unicode MS</vt:lpstr>
      <vt:lpstr>BatangChe</vt:lpstr>
      <vt:lpstr>MS Gothic</vt:lpstr>
      <vt:lpstr>Arial</vt:lpstr>
      <vt:lpstr>Times New Roman</vt:lpstr>
      <vt:lpstr>Wingdings</vt:lpstr>
      <vt:lpstr>Office Theme</vt:lpstr>
      <vt:lpstr>Document</vt:lpstr>
      <vt:lpstr>APAC update – May 2020</vt:lpstr>
      <vt:lpstr>Background</vt:lpstr>
      <vt:lpstr>Asia-Pacific Telecommunity (APT)</vt:lpstr>
      <vt:lpstr>Australia ACMA</vt:lpstr>
      <vt:lpstr>Australia ACMA</vt:lpstr>
      <vt:lpstr>Australia ACMA</vt:lpstr>
      <vt:lpstr>Australia ACMA</vt:lpstr>
      <vt:lpstr>Australia ACMA</vt:lpstr>
      <vt:lpstr>Australia ACMA</vt:lpstr>
      <vt:lpstr>Australia ACMA</vt:lpstr>
      <vt:lpstr>Australia ACMA</vt:lpstr>
      <vt:lpstr>Australia ACMA</vt:lpstr>
      <vt:lpstr>Australia ACMA</vt:lpstr>
      <vt:lpstr>Australia ACMA</vt:lpstr>
      <vt:lpstr>Australia ACMA</vt:lpstr>
      <vt:lpstr>China MIIT</vt:lpstr>
      <vt:lpstr>China MIIT</vt:lpstr>
      <vt:lpstr>Japan MIC</vt:lpstr>
      <vt:lpstr>Japan MIC</vt:lpstr>
      <vt:lpstr>Japan MIC</vt:lpstr>
      <vt:lpstr>Japan MIC</vt:lpstr>
      <vt:lpstr>Japan MIC</vt:lpstr>
      <vt:lpstr>Singapore IMDA</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APAC update - May</dc:title>
  <dc:creator/>
  <cp:keywords>20/0082r1</cp:keywords>
  <cp:lastModifiedBy>Edward Au</cp:lastModifiedBy>
  <cp:revision>2037</cp:revision>
  <cp:lastPrinted>1601-01-01T00:00:00Z</cp:lastPrinted>
  <dcterms:created xsi:type="dcterms:W3CDTF">2016-03-03T14:54:45Z</dcterms:created>
  <dcterms:modified xsi:type="dcterms:W3CDTF">2020-05-14T17:35:02Z</dcterms:modified>
</cp:coreProperties>
</file>