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1" r:id="rId3"/>
    <p:sldId id="365" r:id="rId4"/>
    <p:sldId id="354" r:id="rId5"/>
    <p:sldId id="356" r:id="rId6"/>
    <p:sldId id="355" r:id="rId7"/>
    <p:sldId id="358" r:id="rId8"/>
    <p:sldId id="364" r:id="rId9"/>
    <p:sldId id="357" r:id="rId10"/>
    <p:sldId id="359" r:id="rId11"/>
    <p:sldId id="360" r:id="rId12"/>
    <p:sldId id="361" r:id="rId13"/>
    <p:sldId id="362" r:id="rId14"/>
    <p:sldId id="36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802.18-20/0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0/07/06/2020-14064/modernizing-and-expanding-access-to-the-708090-ghz-bands" TargetMode="External"/><Relationship Id="rId2" Type="http://schemas.openxmlformats.org/officeDocument/2006/relationships/hyperlink" Target="https://mentor.ieee.org/802.18/dcn/20/18-20-0104-02-0000-fcc-proposed-rule-modernizing-and-expanding-access-to-the-70-80-90-ghz-bands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cornell.edu/cfr/text/47/part-101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Introduction to FCC-20-76-A1: 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Modernizing </a:t>
            </a:r>
            <a:r>
              <a:rPr lang="en-US" dirty="0">
                <a:latin typeface="Times New Roman" charset="0"/>
              </a:rPr>
              <a:t>and Expanding Access to 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</a:t>
            </a:r>
            <a:r>
              <a:rPr lang="en-US" dirty="0">
                <a:latin typeface="Times New Roman" charset="0"/>
              </a:rPr>
              <a:t>70/80/90 GHz bands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0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5G Backhaul: Link Registration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Licensees in the 70/80/90 GHz bands must complete </a:t>
            </a:r>
            <a:r>
              <a:rPr lang="en-US" sz="1600" dirty="0" smtClean="0"/>
              <a:t>construction and </a:t>
            </a:r>
            <a:r>
              <a:rPr lang="en-US" sz="1600" dirty="0"/>
              <a:t>bring into regular use registered links within 12 months of the date on which a third-party </a:t>
            </a:r>
            <a:r>
              <a:rPr lang="en-US" sz="1600" dirty="0" smtClean="0"/>
              <a:t>database manager </a:t>
            </a:r>
            <a:r>
              <a:rPr lang="en-US" sz="1600" dirty="0"/>
              <a:t>registers the link</a:t>
            </a:r>
            <a:r>
              <a:rPr lang="en-US" sz="1600" dirty="0" smtClean="0"/>
              <a:t>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Currently</a:t>
            </a:r>
            <a:r>
              <a:rPr lang="en-US" sz="1600" dirty="0"/>
              <a:t>, the Commission relies on licensees to notify database </a:t>
            </a:r>
            <a:r>
              <a:rPr lang="en-US" sz="1600" dirty="0" smtClean="0"/>
              <a:t>managers to </a:t>
            </a:r>
            <a:r>
              <a:rPr lang="en-US" sz="1600" dirty="0"/>
              <a:t>withdraw unconstructed links from the </a:t>
            </a:r>
            <a:r>
              <a:rPr lang="en-US" sz="1600" dirty="0" smtClean="0"/>
              <a:t>database.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require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 registrants </a:t>
            </a:r>
            <a:r>
              <a:rPr lang="en-US" sz="1600" dirty="0">
                <a:solidFill>
                  <a:schemeClr val="tx1"/>
                </a:solidFill>
              </a:rPr>
              <a:t>to file a certification of construction when a link has been placed in operation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Should different rules apply for registrants in the 90 GHz band</a:t>
            </a:r>
            <a:r>
              <a:rPr lang="en-US" sz="1600" dirty="0" smtClean="0"/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What changes, if any, 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make </a:t>
            </a:r>
            <a:r>
              <a:rPr lang="en-US" sz="1600" dirty="0">
                <a:solidFill>
                  <a:schemeClr val="tx1"/>
                </a:solidFill>
              </a:rPr>
              <a:t>to </a:t>
            </a:r>
            <a:r>
              <a:rPr lang="en-US" sz="1600" dirty="0" smtClean="0">
                <a:solidFill>
                  <a:schemeClr val="tx1"/>
                </a:solidFill>
              </a:rPr>
              <a:t>its </a:t>
            </a:r>
            <a:r>
              <a:rPr lang="en-US" sz="1600" dirty="0">
                <a:solidFill>
                  <a:schemeClr val="tx1"/>
                </a:solidFill>
              </a:rPr>
              <a:t>rules to ensure that registrations accurately reflect actual </a:t>
            </a:r>
            <a:r>
              <a:rPr lang="en-US" sz="1600" dirty="0" smtClean="0">
                <a:solidFill>
                  <a:schemeClr val="tx1"/>
                </a:solidFill>
              </a:rPr>
              <a:t>use of </a:t>
            </a:r>
            <a:r>
              <a:rPr lang="en-US" sz="1600" dirty="0">
                <a:solidFill>
                  <a:schemeClr val="tx1"/>
                </a:solidFill>
              </a:rPr>
              <a:t>the 70/80/90 GHz bands?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6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Authorization Framework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Point-to-point </a:t>
            </a:r>
            <a:r>
              <a:rPr lang="en-US" sz="1600" dirty="0"/>
              <a:t>links to endpoints in </a:t>
            </a:r>
            <a:r>
              <a:rPr lang="en-US" sz="1600" dirty="0" smtClean="0"/>
              <a:t>motion are not allowed to operate in the 70/80/90 GHz bands.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Propose </a:t>
            </a:r>
            <a:r>
              <a:rPr lang="en-US" sz="1600" dirty="0">
                <a:solidFill>
                  <a:schemeClr val="tx1"/>
                </a:solidFill>
              </a:rPr>
              <a:t>to authorize point-to-point links to endpoints in motion </a:t>
            </a:r>
            <a:r>
              <a:rPr lang="en-US" sz="1600" dirty="0" smtClean="0">
                <a:solidFill>
                  <a:schemeClr val="tx1"/>
                </a:solidFill>
              </a:rPr>
              <a:t>in the 70 GHz and 80 GHz bands </a:t>
            </a:r>
            <a:r>
              <a:rPr lang="en-US" sz="1600" dirty="0">
                <a:solidFill>
                  <a:schemeClr val="tx1"/>
                </a:solidFill>
              </a:rPr>
              <a:t>under </a:t>
            </a:r>
            <a:r>
              <a:rPr lang="en-US" sz="1600" dirty="0" smtClean="0">
                <a:solidFill>
                  <a:schemeClr val="tx1"/>
                </a:solidFill>
              </a:rPr>
              <a:t>Part </a:t>
            </a:r>
            <a:r>
              <a:rPr lang="en-US" sz="1600" dirty="0">
                <a:solidFill>
                  <a:schemeClr val="tx1"/>
                </a:solidFill>
              </a:rPr>
              <a:t>101 </a:t>
            </a:r>
            <a:r>
              <a:rPr lang="en-US" sz="1600" dirty="0" smtClean="0">
                <a:solidFill>
                  <a:schemeClr val="tx1"/>
                </a:solidFill>
              </a:rPr>
              <a:t>rules.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Seek </a:t>
            </a:r>
            <a:r>
              <a:rPr lang="en-US" sz="1600" dirty="0"/>
              <a:t>comment on whether the introduction of these new types of services in </a:t>
            </a:r>
            <a:r>
              <a:rPr lang="en-US" sz="1600" dirty="0" smtClean="0"/>
              <a:t>these bands </a:t>
            </a:r>
            <a:r>
              <a:rPr lang="en-US" sz="1600" dirty="0"/>
              <a:t>would affect existing point-to-point microwave services or the potential for deployment of other non-Federal and Federal services in the bands, and how to continue to protect co-primary and adjacent </a:t>
            </a:r>
            <a:r>
              <a:rPr lang="en-US" sz="1600" smtClean="0"/>
              <a:t>Federal operations.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Seek </a:t>
            </a:r>
            <a:r>
              <a:rPr lang="en-US" sz="1600" dirty="0"/>
              <a:t>comment on what changes to </a:t>
            </a:r>
            <a:r>
              <a:rPr lang="en-US" sz="1600" dirty="0" smtClean="0"/>
              <a:t>the 70/80/90 </a:t>
            </a:r>
            <a:r>
              <a:rPr lang="en-US" sz="1600" dirty="0"/>
              <a:t>GHz coordination, licensing, and registration framework would be necessary to permit </a:t>
            </a:r>
            <a:r>
              <a:rPr lang="en-US" sz="1600" dirty="0" smtClean="0"/>
              <a:t>the operation </a:t>
            </a:r>
            <a:r>
              <a:rPr lang="en-US" sz="1600" dirty="0"/>
              <a:t>of links to endpoints in motion under Part </a:t>
            </a:r>
            <a:r>
              <a:rPr lang="en-US" sz="1600" dirty="0" smtClean="0"/>
              <a:t>101.105.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Propose </a:t>
            </a:r>
            <a:r>
              <a:rPr lang="en-US" sz="1600" dirty="0">
                <a:solidFill>
                  <a:schemeClr val="tx1"/>
                </a:solidFill>
              </a:rPr>
              <a:t>to continue licensing use of the 70 GHz and 80 GHz bands on a </a:t>
            </a:r>
            <a:r>
              <a:rPr lang="en-US" sz="1600" dirty="0" smtClean="0">
                <a:solidFill>
                  <a:schemeClr val="tx1"/>
                </a:solidFill>
              </a:rPr>
              <a:t>non-exclusive, nationwide basis, and </a:t>
            </a:r>
            <a:r>
              <a:rPr lang="en-US" sz="1600" dirty="0">
                <a:solidFill>
                  <a:schemeClr val="tx1"/>
                </a:solidFill>
              </a:rPr>
              <a:t>require coordination and registration of all air- and sea- based links/links between antennas in motion,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1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Technical &amp; Operational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the maximum allowable </a:t>
            </a:r>
            <a:r>
              <a:rPr lang="en-US" sz="1600" dirty="0">
                <a:solidFill>
                  <a:schemeClr val="tx1"/>
                </a:solidFill>
              </a:rPr>
              <a:t>mobile </a:t>
            </a:r>
            <a:r>
              <a:rPr lang="en-US" sz="1600" dirty="0" smtClean="0">
                <a:solidFill>
                  <a:schemeClr val="tx1"/>
                </a:solidFill>
              </a:rPr>
              <a:t>EIRP </a:t>
            </a:r>
            <a:r>
              <a:rPr lang="en-US" sz="1600" dirty="0">
                <a:solidFill>
                  <a:schemeClr val="tx1"/>
                </a:solidFill>
              </a:rPr>
              <a:t>for 71–76 GHz and 81–86 GHz </a:t>
            </a:r>
            <a:r>
              <a:rPr lang="en-US" sz="1600" dirty="0" smtClean="0">
                <a:solidFill>
                  <a:schemeClr val="tx1"/>
                </a:solidFill>
              </a:rPr>
              <a:t>from +55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>
                <a:solidFill>
                  <a:schemeClr val="tx1"/>
                </a:solidFill>
              </a:rPr>
              <a:t> to +57 </a:t>
            </a:r>
            <a:r>
              <a:rPr lang="en-US" sz="1600" dirty="0" err="1" smtClean="0">
                <a:solidFill>
                  <a:schemeClr val="tx1"/>
                </a:solidFill>
              </a:rPr>
              <a:t>dBW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</a:t>
            </a:r>
            <a:r>
              <a:rPr lang="en-US" sz="1600" dirty="0">
                <a:solidFill>
                  <a:schemeClr val="tx1"/>
                </a:solidFill>
              </a:rPr>
              <a:t>the maximum transmitter power from 3 watts (5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>
                <a:solidFill>
                  <a:schemeClr val="tx1"/>
                </a:solidFill>
              </a:rPr>
              <a:t>) to 5 watts (7 </a:t>
            </a:r>
            <a:r>
              <a:rPr lang="en-US" sz="1600" dirty="0" err="1">
                <a:solidFill>
                  <a:schemeClr val="tx1"/>
                </a:solidFill>
              </a:rPr>
              <a:t>dBW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the maximum transmitter </a:t>
            </a:r>
            <a:r>
              <a:rPr lang="en-US" sz="1600" dirty="0">
                <a:solidFill>
                  <a:schemeClr val="tx1"/>
                </a:solidFill>
              </a:rPr>
              <a:t>power spectral density from 150 </a:t>
            </a:r>
            <a:r>
              <a:rPr lang="en-US" sz="1600" dirty="0" err="1">
                <a:solidFill>
                  <a:schemeClr val="tx1"/>
                </a:solidFill>
              </a:rPr>
              <a:t>mW</a:t>
            </a:r>
            <a:r>
              <a:rPr lang="en-US" sz="1600" dirty="0">
                <a:solidFill>
                  <a:schemeClr val="tx1"/>
                </a:solidFill>
              </a:rPr>
              <a:t> per 100 MHz to 500 </a:t>
            </a:r>
            <a:r>
              <a:rPr lang="en-US" sz="1600" dirty="0" err="1">
                <a:solidFill>
                  <a:schemeClr val="tx1"/>
                </a:solidFill>
              </a:rPr>
              <a:t>mW</a:t>
            </a:r>
            <a:r>
              <a:rPr lang="en-US" sz="1600" dirty="0">
                <a:solidFill>
                  <a:schemeClr val="tx1"/>
                </a:solidFill>
              </a:rPr>
              <a:t> per 100 </a:t>
            </a:r>
            <a:r>
              <a:rPr lang="en-US" sz="1600" dirty="0" err="1" smtClean="0">
                <a:solidFill>
                  <a:schemeClr val="tx1"/>
                </a:solidFill>
              </a:rPr>
              <a:t>MHz.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comments on not only the proposed changes but also on whether the technical rules would increase the potential for harmful interference to those vehicular radars operating in the 76-81 GHz band as well as passive services in the 86-92 GHz band.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7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</a:t>
            </a:r>
            <a:r>
              <a:rPr lang="en-US" sz="3600" smtClean="0">
                <a:latin typeface="Times New Roman" charset="0"/>
              </a:rPr>
              <a:t>Channelization plan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  None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Commission eliminated the 1.25 </a:t>
            </a:r>
            <a:r>
              <a:rPr lang="en-US" sz="1600" dirty="0" smtClean="0"/>
              <a:t>GHz </a:t>
            </a:r>
            <a:r>
              <a:rPr lang="en-US" sz="1600" dirty="0"/>
              <a:t>segments in 2005 </a:t>
            </a:r>
            <a:r>
              <a:rPr lang="en-US" sz="1600" dirty="0" smtClean="0"/>
              <a:t>that necessitate </a:t>
            </a:r>
            <a:r>
              <a:rPr lang="en-US" sz="1600" dirty="0"/>
              <a:t>development of a channel </a:t>
            </a:r>
            <a:r>
              <a:rPr lang="en-US" sz="1600" dirty="0" smtClean="0"/>
              <a:t>plan.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 on whether the Commission develops a channel plan for the 70 GHz and 80 GHz bands. Would </a:t>
            </a:r>
            <a:r>
              <a:rPr lang="en-US" sz="1600" dirty="0">
                <a:solidFill>
                  <a:schemeClr val="tx1"/>
                </a:solidFill>
              </a:rPr>
              <a:t>establishing a channel plan restrict the development of innovative equipment for the bands, as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feared in 2005?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comment on whether </a:t>
            </a:r>
            <a:r>
              <a:rPr lang="en-US" sz="1600" dirty="0">
                <a:solidFill>
                  <a:schemeClr val="tx1"/>
                </a:solidFill>
              </a:rPr>
              <a:t>authorizing links to endpoints in </a:t>
            </a:r>
            <a:r>
              <a:rPr lang="en-US" sz="1600" dirty="0" smtClean="0">
                <a:solidFill>
                  <a:schemeClr val="tx1"/>
                </a:solidFill>
              </a:rPr>
              <a:t>motion requires the Commission </a:t>
            </a:r>
            <a:r>
              <a:rPr lang="en-US" sz="1600" dirty="0">
                <a:solidFill>
                  <a:schemeClr val="tx1"/>
                </a:solidFill>
              </a:rPr>
              <a:t>to adopt a formal channel plan for the 70/80/90 GHz </a:t>
            </a:r>
            <a:r>
              <a:rPr lang="en-US" sz="1600" dirty="0" smtClean="0">
                <a:solidFill>
                  <a:schemeClr val="tx1"/>
                </a:solidFill>
              </a:rPr>
              <a:t>bands.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If the Commission were to adopt a channel plan, then what channel plan should it use</a:t>
            </a:r>
            <a:r>
              <a:rPr lang="en-US" sz="1600" dirty="0" smtClean="0"/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revise </a:t>
            </a:r>
            <a:r>
              <a:rPr lang="en-US" sz="1600" dirty="0" smtClean="0">
                <a:solidFill>
                  <a:schemeClr val="tx1"/>
                </a:solidFill>
              </a:rPr>
              <a:t>section 101.109(c</a:t>
            </a:r>
            <a:r>
              <a:rPr lang="en-US" sz="1600" dirty="0">
                <a:solidFill>
                  <a:schemeClr val="tx1"/>
                </a:solidFill>
              </a:rPr>
              <a:t>) of </a:t>
            </a:r>
            <a:r>
              <a:rPr lang="en-US" sz="1600" dirty="0" smtClean="0">
                <a:solidFill>
                  <a:schemeClr val="tx1"/>
                </a:solidFill>
              </a:rPr>
              <a:t>the Part 101 </a:t>
            </a:r>
            <a:r>
              <a:rPr lang="en-US" sz="1600" dirty="0">
                <a:solidFill>
                  <a:schemeClr val="tx1"/>
                </a:solidFill>
              </a:rPr>
              <a:t>rules to specify a maximum bandwidth less than 5,000 </a:t>
            </a:r>
            <a:r>
              <a:rPr lang="en-US" sz="1600" dirty="0" smtClean="0">
                <a:solidFill>
                  <a:schemeClr val="tx1"/>
                </a:solidFill>
              </a:rPr>
              <a:t>MHz for </a:t>
            </a:r>
            <a:r>
              <a:rPr lang="en-US" sz="1600" dirty="0">
                <a:solidFill>
                  <a:schemeClr val="tx1"/>
                </a:solidFill>
              </a:rPr>
              <a:t>the 70 GHz </a:t>
            </a:r>
            <a:r>
              <a:rPr lang="en-US" sz="1600" dirty="0" smtClean="0">
                <a:solidFill>
                  <a:schemeClr val="tx1"/>
                </a:solidFill>
              </a:rPr>
              <a:t>and 80 </a:t>
            </a:r>
            <a:r>
              <a:rPr lang="en-US" sz="1600" dirty="0">
                <a:solidFill>
                  <a:schemeClr val="tx1"/>
                </a:solidFill>
              </a:rPr>
              <a:t>GHz bands? Should </a:t>
            </a:r>
            <a:r>
              <a:rPr lang="en-US" sz="1600" dirty="0" smtClean="0">
                <a:solidFill>
                  <a:schemeClr val="tx1"/>
                </a:solidFill>
              </a:rPr>
              <a:t>the Commission </a:t>
            </a:r>
            <a:r>
              <a:rPr lang="en-US" sz="1600" dirty="0">
                <a:solidFill>
                  <a:schemeClr val="tx1"/>
                </a:solidFill>
              </a:rPr>
              <a:t>increase the minimum bit rate of 0.125 bits per second per </a:t>
            </a:r>
            <a:r>
              <a:rPr lang="en-US" sz="1600" dirty="0" smtClean="0">
                <a:solidFill>
                  <a:schemeClr val="tx1"/>
                </a:solidFill>
              </a:rPr>
              <a:t>Hz </a:t>
            </a:r>
            <a:r>
              <a:rPr lang="en-US" sz="1600" dirty="0">
                <a:solidFill>
                  <a:schemeClr val="tx1"/>
                </a:solidFill>
              </a:rPr>
              <a:t>to, </a:t>
            </a:r>
            <a:r>
              <a:rPr lang="en-US" sz="1600" dirty="0" smtClean="0">
                <a:solidFill>
                  <a:schemeClr val="tx1"/>
                </a:solidFill>
              </a:rPr>
              <a:t>for example</a:t>
            </a:r>
            <a:r>
              <a:rPr lang="en-US" sz="1600" dirty="0">
                <a:solidFill>
                  <a:schemeClr val="tx1"/>
                </a:solidFill>
              </a:rPr>
              <a:t>, 1 bit per second per </a:t>
            </a:r>
            <a:r>
              <a:rPr lang="en-US" sz="1600" dirty="0" smtClean="0">
                <a:solidFill>
                  <a:schemeClr val="tx1"/>
                </a:solidFill>
              </a:rPr>
              <a:t>Hz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Communications to Ships and Aircrafts:  Others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Seek comments on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Are any other rule changes necessary to accommodate other potential uses of </a:t>
            </a:r>
            <a:r>
              <a:rPr lang="en-US" sz="1600" dirty="0" smtClean="0">
                <a:solidFill>
                  <a:schemeClr val="tx1"/>
                </a:solidFill>
              </a:rPr>
              <a:t>the 70/80/90 </a:t>
            </a:r>
            <a:r>
              <a:rPr lang="en-US" sz="1600" dirty="0">
                <a:solidFill>
                  <a:schemeClr val="tx1"/>
                </a:solidFill>
              </a:rPr>
              <a:t>GHz bands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Would any other rule changes help to </a:t>
            </a:r>
            <a:r>
              <a:rPr lang="en-US" sz="1600" dirty="0" smtClean="0">
                <a:solidFill>
                  <a:schemeClr val="tx1"/>
                </a:solidFill>
              </a:rPr>
              <a:t>promote innovative </a:t>
            </a:r>
            <a:r>
              <a:rPr lang="en-US" sz="1600" dirty="0">
                <a:solidFill>
                  <a:schemeClr val="tx1"/>
                </a:solidFill>
              </a:rPr>
              <a:t>use of the 70/80/90 GHz bands?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Abstract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ea typeface="BatangChe" panose="02030609000101010101" pitchFamily="49" charset="-127"/>
              </a:rPr>
              <a:t>It is a high-level summary of the recent FCC’s Notice of Proposed Rulemaking and Order related to 70/80/90 GHz band.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For details,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please refer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to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  <a:hlinkClick r:id="rId2"/>
              </a:rPr>
              <a:t>https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  <a:hlinkClick r:id="rId2"/>
              </a:rPr>
              <a:t>://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  <a:hlinkClick r:id="rId2"/>
              </a:rPr>
              <a:t>mentor.ieee.org/802.18/dcn/20/18-20-0104-02-0000-fcc-proposed-rule-modernizing-and-expanding-access-to-the-70-80-90-ghz-bands.docx</a:t>
            </a:r>
            <a:endParaRPr lang="en-US" dirty="0" smtClean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www.federalregister.gov/documents/2020/07/06/2020-14064/modernizing-and-expanding-access-to-the-708090-ghz-bands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latin typeface="Times New Roman" charset="0"/>
              </a:rPr>
              <a:t>Frequency bands of interest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ea typeface="BatangChe" panose="02030609000101010101" pitchFamily="49" charset="-127"/>
              </a:rPr>
              <a:t>71-76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81-86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92-94 GHz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94.1-95 GHz</a:t>
            </a:r>
          </a:p>
          <a:p>
            <a:pPr marL="0" indent="0" algn="just"/>
            <a:endParaRPr lang="en-US" dirty="0" smtClean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marL="0" indent="0" algn="just"/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All are subject to 47 CFR Part 101.1501 to Part 101.1527 (Fixed Microwave Services) at </a:t>
            </a:r>
            <a:r>
              <a:rPr lang="en-US" dirty="0">
                <a:hlinkClick r:id="rId2"/>
              </a:rPr>
              <a:t>https://www.law.cornell.edu/cfr/text/47/part-101</a:t>
            </a:r>
            <a:endParaRPr lang="en-GB" dirty="0" smtClean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algn="just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2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1048666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Existing Allocations </a:t>
            </a:r>
            <a:br>
              <a:rPr lang="en-US" sz="3600" dirty="0" smtClean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(Co-Primary Basis)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93202"/>
              </p:ext>
            </p:extLst>
          </p:nvPr>
        </p:nvGraphicFramePr>
        <p:xfrm>
          <a:off x="696911" y="2006900"/>
          <a:ext cx="7809801" cy="411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9089"/>
                <a:gridCol w="3200400"/>
                <a:gridCol w="30203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Non-Federal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71-74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Mobile Satellite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Mobile 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74-76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Broadcasting, and Broadcasting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Satellite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and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81-84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 Satellite, and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 Satellite, and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84-86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Radio Astronomy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Fixed Satellite, Mobile,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Radio Astronomy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92-94 GHz, </a:t>
                      </a:r>
                    </a:p>
                    <a:p>
                      <a:r>
                        <a:rPr lang="en-US" dirty="0" smtClean="0"/>
                        <a:t>94.1-95</a:t>
                      </a:r>
                      <a:r>
                        <a:rPr lang="en-US" baseline="0" dirty="0" smtClean="0"/>
                        <a:t>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Mobile,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Astronomy, and Radiolocation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Fixed, Mobile, Radio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Astronomy, and Radiolocation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7620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Existing service rules for non-federal use </a:t>
            </a:r>
            <a:r>
              <a:rPr lang="en-US" sz="2800" dirty="0" smtClean="0">
                <a:latin typeface="Times New Roman" charset="0"/>
              </a:rPr>
              <a:t>(point to point, non-broadcast service)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A two-pronged</a:t>
            </a:r>
            <a:r>
              <a:rPr lang="en-US" dirty="0"/>
              <a:t>, non-exclusive licensing </a:t>
            </a:r>
            <a:r>
              <a:rPr lang="en-US" dirty="0" smtClean="0"/>
              <a:t>regime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An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entity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may apply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for a nationwide, non-exclusive license for the entire 12.9 gigahertz of the 70/80/90 GHz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bands.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licensee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may operate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links after completing coordination with Federal operations through NTIA’s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database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after providing </a:t>
            </a:r>
            <a:r>
              <a:rPr lang="en-US" dirty="0">
                <a:latin typeface="Times New Roman" panose="02020603050405020304" pitchFamily="18" charset="0"/>
                <a:ea typeface="BatangChe" panose="02030609000101010101" pitchFamily="49" charset="-127"/>
              </a:rPr>
              <a:t>an interference analysis to one of the third-party database </a:t>
            </a: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managers.</a:t>
            </a:r>
            <a:endParaRPr lang="en-US" dirty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marL="51435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As of March 23, 2020: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658 active non-exclusive nationwide licensees </a:t>
            </a:r>
            <a:endParaRPr lang="en-US" b="0" dirty="0" smtClean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b="0" dirty="0" smtClean="0"/>
              <a:t>18,770 </a:t>
            </a:r>
            <a:r>
              <a:rPr lang="en-US" b="0" dirty="0"/>
              <a:t>registered fixed links</a:t>
            </a:r>
            <a:endParaRPr lang="en-US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BatangChe" panose="02030609000101010101" pitchFamily="49" charset="-127"/>
            </a:endParaRPr>
          </a:p>
          <a:p>
            <a:pPr algn="just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9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Motivation this rulemaking and order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To facilitate </a:t>
            </a:r>
            <a:r>
              <a:rPr lang="en-US" b="0" dirty="0">
                <a:solidFill>
                  <a:schemeClr val="tx1"/>
                </a:solidFill>
              </a:rPr>
              <a:t>the provision of wireless </a:t>
            </a:r>
            <a:r>
              <a:rPr lang="en-US" b="0" dirty="0" smtClean="0">
                <a:solidFill>
                  <a:schemeClr val="tx1"/>
                </a:solidFill>
              </a:rPr>
              <a:t>backhaul for </a:t>
            </a:r>
            <a:r>
              <a:rPr lang="en-US" b="0" dirty="0">
                <a:solidFill>
                  <a:schemeClr val="tx1"/>
                </a:solidFill>
              </a:rPr>
              <a:t>5G, as well as the deployment of broadband services to aircraft and ships, while protecting </a:t>
            </a:r>
            <a:r>
              <a:rPr lang="en-US" b="0" dirty="0" smtClean="0">
                <a:solidFill>
                  <a:schemeClr val="tx1"/>
                </a:solidFill>
              </a:rPr>
              <a:t>incumbent operations </a:t>
            </a:r>
            <a:r>
              <a:rPr lang="en-US" b="0" dirty="0">
                <a:solidFill>
                  <a:schemeClr val="tx1"/>
                </a:solidFill>
              </a:rPr>
              <a:t>in the 70/80/90 GHz </a:t>
            </a:r>
            <a:r>
              <a:rPr lang="en-US" b="0" dirty="0" smtClean="0">
                <a:solidFill>
                  <a:schemeClr val="tx1"/>
                </a:solidFill>
              </a:rPr>
              <a:t>bands.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NOTE – The Commission is </a:t>
            </a:r>
            <a:r>
              <a:rPr lang="en-US" b="0" dirty="0" smtClean="0"/>
              <a:t>revisiting in this rulemaking its </a:t>
            </a:r>
            <a:r>
              <a:rPr lang="en-US" b="0" dirty="0"/>
              <a:t>decision in the 2017 Spectrum </a:t>
            </a:r>
            <a:r>
              <a:rPr lang="en-US" b="0" dirty="0" smtClean="0"/>
              <a:t>Frontiers Order </a:t>
            </a:r>
            <a:r>
              <a:rPr lang="en-US" b="0" dirty="0"/>
              <a:t>not to allow mobile service in the 70/80/90 GHz bands, given the evolution in </a:t>
            </a:r>
            <a:r>
              <a:rPr lang="en-US" b="0" dirty="0" smtClean="0"/>
              <a:t>technology.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0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Scope of this rulemaking and order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Propose changes </a:t>
            </a:r>
            <a:r>
              <a:rPr lang="en-US" sz="1800" b="0" dirty="0"/>
              <a:t>to the antenna standards applicable to the 70 GHz and 80 GHz bands and seek comment </a:t>
            </a:r>
            <a:r>
              <a:rPr lang="en-US" sz="1800" b="0" dirty="0" smtClean="0"/>
              <a:t>on whether </a:t>
            </a:r>
            <a:r>
              <a:rPr lang="en-US" sz="1800" b="0" dirty="0"/>
              <a:t>similar changes are necessary in the 90 GHz </a:t>
            </a:r>
            <a:r>
              <a:rPr lang="en-US" sz="1800" b="0" dirty="0" smtClean="0"/>
              <a:t>band;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Should the Commission make </a:t>
            </a:r>
            <a:r>
              <a:rPr lang="en-US" sz="1800" b="0" dirty="0">
                <a:solidFill>
                  <a:schemeClr val="tx1"/>
                </a:solidFill>
              </a:rPr>
              <a:t>changes to its current link registration rules for the 70/80/90 GHz bands </a:t>
            </a:r>
            <a:r>
              <a:rPr lang="en-US" sz="1800" b="0" dirty="0" smtClean="0">
                <a:solidFill>
                  <a:schemeClr val="tx1"/>
                </a:solidFill>
              </a:rPr>
              <a:t>to eliminate </a:t>
            </a:r>
            <a:r>
              <a:rPr lang="en-US" sz="1800" b="0" dirty="0">
                <a:solidFill>
                  <a:schemeClr val="tx1"/>
                </a:solidFill>
              </a:rPr>
              <a:t>never-constructed links from the </a:t>
            </a:r>
            <a:r>
              <a:rPr lang="en-US" sz="1800" b="0" dirty="0" smtClean="0">
                <a:solidFill>
                  <a:schemeClr val="tx1"/>
                </a:solidFill>
              </a:rPr>
              <a:t>database?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Proposes </a:t>
            </a:r>
            <a:r>
              <a:rPr lang="en-US" sz="1800" b="0" dirty="0">
                <a:solidFill>
                  <a:schemeClr val="tx1"/>
                </a:solidFill>
              </a:rPr>
              <a:t>to authorize </a:t>
            </a:r>
            <a:r>
              <a:rPr lang="en-US" sz="1800" b="0" dirty="0" smtClean="0">
                <a:solidFill>
                  <a:schemeClr val="tx1"/>
                </a:solidFill>
              </a:rPr>
              <a:t>point-to-point </a:t>
            </a:r>
            <a:r>
              <a:rPr lang="en-US" sz="1800" b="0" dirty="0">
                <a:solidFill>
                  <a:schemeClr val="tx1"/>
                </a:solidFill>
              </a:rPr>
              <a:t>links to endpoints in motion in the 70 GHz and 80 GHz bands and to classify those links as </a:t>
            </a:r>
            <a:r>
              <a:rPr lang="en-US" sz="1800" b="0" dirty="0" smtClean="0">
                <a:solidFill>
                  <a:schemeClr val="tx1"/>
                </a:solidFill>
              </a:rPr>
              <a:t>a “mobile</a:t>
            </a:r>
            <a:r>
              <a:rPr lang="en-US" sz="1800" b="0" dirty="0">
                <a:solidFill>
                  <a:schemeClr val="tx1"/>
                </a:solidFill>
              </a:rPr>
              <a:t>” </a:t>
            </a:r>
            <a:r>
              <a:rPr lang="en-US" sz="1800" b="0" dirty="0" smtClean="0">
                <a:solidFill>
                  <a:schemeClr val="tx1"/>
                </a:solidFill>
              </a:rPr>
              <a:t>service;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Seek comment </a:t>
            </a:r>
            <a:r>
              <a:rPr lang="en-US" sz="1600" b="0" dirty="0">
                <a:solidFill>
                  <a:schemeClr val="tx1"/>
                </a:solidFill>
              </a:rPr>
              <a:t>on any technical and operational rules that would be needed </a:t>
            </a:r>
            <a:r>
              <a:rPr lang="en-US" sz="1600" b="0" dirty="0" smtClean="0">
                <a:solidFill>
                  <a:schemeClr val="tx1"/>
                </a:solidFill>
              </a:rPr>
              <a:t>to allow </a:t>
            </a:r>
            <a:r>
              <a:rPr lang="en-US" sz="1600" b="0" dirty="0">
                <a:solidFill>
                  <a:schemeClr val="tx1"/>
                </a:solidFill>
              </a:rPr>
              <a:t>these new service offerings in the 70 GHz and 80 GHz bands and to mitigate interference </a:t>
            </a:r>
            <a:r>
              <a:rPr lang="en-US" sz="1600" b="0" dirty="0" smtClean="0">
                <a:solidFill>
                  <a:schemeClr val="tx1"/>
                </a:solidFill>
              </a:rPr>
              <a:t>to incumbents </a:t>
            </a:r>
            <a:r>
              <a:rPr lang="en-US" sz="1600" b="0" dirty="0">
                <a:solidFill>
                  <a:schemeClr val="tx1"/>
                </a:solidFill>
              </a:rPr>
              <a:t>and other proposed users of these bands and in adjacent </a:t>
            </a:r>
            <a:r>
              <a:rPr lang="en-US" sz="1600" b="0" dirty="0" smtClean="0">
                <a:solidFill>
                  <a:schemeClr val="tx1"/>
                </a:solidFill>
              </a:rPr>
              <a:t>bands.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Should the </a:t>
            </a:r>
            <a:r>
              <a:rPr lang="en-US" sz="1800" b="0" dirty="0">
                <a:solidFill>
                  <a:schemeClr val="tx1"/>
                </a:solidFill>
              </a:rPr>
              <a:t>Commission </a:t>
            </a:r>
            <a:r>
              <a:rPr lang="en-US" sz="1800" b="0" dirty="0" smtClean="0">
                <a:solidFill>
                  <a:schemeClr val="tx1"/>
                </a:solidFill>
              </a:rPr>
              <a:t>adopt </a:t>
            </a:r>
            <a:r>
              <a:rPr lang="en-US" sz="1800" b="0" dirty="0">
                <a:solidFill>
                  <a:schemeClr val="tx1"/>
                </a:solidFill>
              </a:rPr>
              <a:t>a channelization plan in the 70 GHz and 80 GHz </a:t>
            </a:r>
            <a:r>
              <a:rPr lang="en-US" sz="1800" b="0" dirty="0" smtClean="0">
                <a:solidFill>
                  <a:schemeClr val="tx1"/>
                </a:solidFill>
              </a:rPr>
              <a:t>bands</a:t>
            </a:r>
            <a:r>
              <a:rPr lang="en-US" sz="1800" b="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4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Relevant to IEEE 802?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Even though this notice of proposed rulemaking and order focuses on 5G backhaul and the communications to ships and aircrafts, it did ask </a:t>
            </a:r>
            <a:r>
              <a:rPr lang="en-US" sz="1800" b="0" dirty="0" smtClean="0">
                <a:solidFill>
                  <a:schemeClr val="tx1"/>
                </a:solidFill>
              </a:rPr>
              <a:t>whether any changes of Part 101 rules </a:t>
            </a:r>
            <a:r>
              <a:rPr lang="en-US" sz="1800" b="0" dirty="0">
                <a:solidFill>
                  <a:schemeClr val="tx1"/>
                </a:solidFill>
              </a:rPr>
              <a:t>necessary to accommodate other potential uses of the 70/80/90 GHz </a:t>
            </a:r>
            <a:r>
              <a:rPr lang="en-US" sz="1800" b="0" dirty="0" smtClean="0">
                <a:solidFill>
                  <a:schemeClr val="tx1"/>
                </a:solidFill>
              </a:rPr>
              <a:t>bands, and whether any </a:t>
            </a:r>
            <a:r>
              <a:rPr lang="en-US" sz="1800" b="0" dirty="0">
                <a:solidFill>
                  <a:schemeClr val="tx1"/>
                </a:solidFill>
              </a:rPr>
              <a:t>other rule changes help to promote innovative use of the 70/80/90 GHz </a:t>
            </a:r>
            <a:r>
              <a:rPr lang="en-US" sz="1800" b="0" dirty="0" smtClean="0">
                <a:solidFill>
                  <a:schemeClr val="tx1"/>
                </a:solidFill>
              </a:rPr>
              <a:t>bands.</a:t>
            </a:r>
            <a:endParaRPr lang="en-US" sz="18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8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153400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5G Backhaul: Antenna Rules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7"/>
            <a:ext cx="7315200" cy="47629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Existing rule: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The </a:t>
            </a:r>
            <a:r>
              <a:rPr lang="en-US" sz="1600" b="0" dirty="0"/>
              <a:t>Commission’s rules currently apply a single category of antenna standards to the </a:t>
            </a:r>
            <a:r>
              <a:rPr lang="en-US" sz="1600" b="0" dirty="0" smtClean="0"/>
              <a:t>70 GHz band </a:t>
            </a:r>
            <a:r>
              <a:rPr lang="en-US" sz="1600" b="0" dirty="0"/>
              <a:t>and the 80 GHz </a:t>
            </a:r>
            <a:r>
              <a:rPr lang="en-US" sz="1600" b="0" dirty="0" smtClean="0"/>
              <a:t>band.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Proposed change: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Increase </a:t>
            </a:r>
            <a:r>
              <a:rPr lang="en-US" sz="1600" dirty="0">
                <a:solidFill>
                  <a:schemeClr val="tx1"/>
                </a:solidFill>
              </a:rPr>
              <a:t>the maximum </a:t>
            </a:r>
            <a:r>
              <a:rPr lang="en-US" sz="1600" dirty="0" err="1">
                <a:solidFill>
                  <a:schemeClr val="tx1"/>
                </a:solidFill>
              </a:rPr>
              <a:t>beamwidth</a:t>
            </a:r>
            <a:r>
              <a:rPr lang="en-US" sz="1600" dirty="0">
                <a:solidFill>
                  <a:schemeClr val="tx1"/>
                </a:solidFill>
              </a:rPr>
              <a:t> by 3 dB </a:t>
            </a:r>
            <a:r>
              <a:rPr lang="en-US" sz="1600" dirty="0" smtClean="0">
                <a:solidFill>
                  <a:schemeClr val="tx1"/>
                </a:solidFill>
              </a:rPr>
              <a:t>points from </a:t>
            </a:r>
            <a:r>
              <a:rPr lang="en-US" sz="1600" dirty="0">
                <a:solidFill>
                  <a:schemeClr val="tx1"/>
                </a:solidFill>
              </a:rPr>
              <a:t>1.2 degrees to 2.2 </a:t>
            </a:r>
            <a:r>
              <a:rPr lang="en-US" sz="1600" dirty="0" smtClean="0">
                <a:solidFill>
                  <a:schemeClr val="tx1"/>
                </a:solidFill>
              </a:rPr>
              <a:t>degrees, </a:t>
            </a:r>
            <a:r>
              <a:rPr lang="en-US" sz="1600" dirty="0" smtClean="0"/>
              <a:t>reduce </a:t>
            </a:r>
            <a:r>
              <a:rPr lang="en-US" sz="1600" dirty="0"/>
              <a:t>minimum antenna gain from </a:t>
            </a:r>
            <a:r>
              <a:rPr lang="en-US" sz="1600" dirty="0" smtClean="0"/>
              <a:t>43 </a:t>
            </a:r>
            <a:r>
              <a:rPr lang="en-US" sz="1600" dirty="0" err="1" smtClean="0"/>
              <a:t>dBi</a:t>
            </a:r>
            <a:r>
              <a:rPr lang="en-US" sz="1600" dirty="0" smtClean="0"/>
              <a:t> </a:t>
            </a:r>
            <a:r>
              <a:rPr lang="en-US" sz="1600" dirty="0"/>
              <a:t>to 38 </a:t>
            </a:r>
            <a:r>
              <a:rPr lang="en-US" sz="1600" dirty="0" err="1"/>
              <a:t>dBi</a:t>
            </a:r>
            <a:r>
              <a:rPr lang="en-US" sz="1600" dirty="0"/>
              <a:t> and to retain the proportional EIRP reduction </a:t>
            </a:r>
            <a:r>
              <a:rPr lang="en-US" sz="1600" dirty="0" smtClean="0"/>
              <a:t>requirement.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whether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current stricter co-polar and cross-polar </a:t>
            </a:r>
            <a:r>
              <a:rPr lang="en-US" sz="1600" dirty="0" smtClean="0">
                <a:solidFill>
                  <a:schemeClr val="tx1"/>
                </a:solidFill>
              </a:rPr>
              <a:t>discrimination requirements </a:t>
            </a:r>
            <a:r>
              <a:rPr lang="en-US" sz="1600" dirty="0">
                <a:solidFill>
                  <a:schemeClr val="tx1"/>
                </a:solidFill>
              </a:rPr>
              <a:t>are now </a:t>
            </a:r>
            <a:r>
              <a:rPr lang="en-US" sz="1600" dirty="0" smtClean="0">
                <a:solidFill>
                  <a:schemeClr val="tx1"/>
                </a:solidFill>
              </a:rPr>
              <a:t>unnecessary.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</a:t>
            </a:r>
            <a:r>
              <a:rPr lang="en-US" sz="1600" dirty="0" smtClean="0">
                <a:solidFill>
                  <a:schemeClr val="tx1"/>
                </a:solidFill>
              </a:rPr>
              <a:t>whether the </a:t>
            </a:r>
            <a:r>
              <a:rPr lang="en-US" sz="1600" dirty="0">
                <a:solidFill>
                  <a:schemeClr val="tx1"/>
                </a:solidFill>
              </a:rPr>
              <a:t>Commission </a:t>
            </a:r>
            <a:r>
              <a:rPr lang="en-US" sz="1600" dirty="0" smtClean="0">
                <a:solidFill>
                  <a:schemeClr val="tx1"/>
                </a:solidFill>
              </a:rPr>
              <a:t>allow ±45 </a:t>
            </a:r>
            <a:r>
              <a:rPr lang="en-US" sz="1600" dirty="0">
                <a:solidFill>
                  <a:schemeClr val="tx1"/>
                </a:solidFill>
              </a:rPr>
              <a:t>degree polarization (also known as slant polarization) in the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bands.</a:t>
            </a:r>
            <a:endParaRPr lang="en-US" sz="16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</a:t>
            </a:r>
            <a:r>
              <a:rPr lang="en-US" sz="1600" dirty="0" smtClean="0">
                <a:solidFill>
                  <a:schemeClr val="tx1"/>
                </a:solidFill>
              </a:rPr>
              <a:t>whether to </a:t>
            </a:r>
            <a:r>
              <a:rPr lang="en-US" sz="1600" dirty="0">
                <a:solidFill>
                  <a:schemeClr val="tx1"/>
                </a:solidFill>
              </a:rPr>
              <a:t>adopt an additional antenna </a:t>
            </a:r>
            <a:r>
              <a:rPr lang="en-US" sz="1600" dirty="0" smtClean="0">
                <a:solidFill>
                  <a:schemeClr val="tx1"/>
                </a:solidFill>
              </a:rPr>
              <a:t>standard, Category B, applicable </a:t>
            </a:r>
            <a:r>
              <a:rPr lang="en-US" sz="1600" dirty="0">
                <a:solidFill>
                  <a:schemeClr val="tx1"/>
                </a:solidFill>
              </a:rPr>
              <a:t>to the 70 GHz and 80 GHz </a:t>
            </a:r>
            <a:r>
              <a:rPr lang="en-US" sz="1600" dirty="0" smtClean="0">
                <a:solidFill>
                  <a:schemeClr val="tx1"/>
                </a:solidFill>
              </a:rPr>
              <a:t>bands, which </a:t>
            </a:r>
            <a:r>
              <a:rPr lang="en-US" sz="1600" dirty="0">
                <a:solidFill>
                  <a:schemeClr val="tx1"/>
                </a:solidFill>
              </a:rPr>
              <a:t>could permit less restrictive use under certain circumstances than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proposed modified </a:t>
            </a:r>
            <a:r>
              <a:rPr lang="en-US" sz="1600" dirty="0" smtClean="0">
                <a:solidFill>
                  <a:schemeClr val="tx1"/>
                </a:solidFill>
              </a:rPr>
              <a:t>antenna standards </a:t>
            </a:r>
            <a:r>
              <a:rPr lang="en-US" sz="1600" dirty="0">
                <a:solidFill>
                  <a:schemeClr val="tx1"/>
                </a:solidFill>
              </a:rPr>
              <a:t>(which would be the accompanying Category A standards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Seek </a:t>
            </a:r>
            <a:r>
              <a:rPr lang="en-US" sz="1600" dirty="0">
                <a:solidFill>
                  <a:schemeClr val="tx1"/>
                </a:solidFill>
              </a:rPr>
              <a:t>comment on whether any of the changes discussed in this Notice or other </a:t>
            </a:r>
            <a:r>
              <a:rPr lang="en-US" sz="1600" dirty="0" smtClean="0">
                <a:solidFill>
                  <a:schemeClr val="tx1"/>
                </a:solidFill>
              </a:rPr>
              <a:t>changes should </a:t>
            </a:r>
            <a:r>
              <a:rPr lang="en-US" sz="1600" dirty="0">
                <a:solidFill>
                  <a:schemeClr val="tx1"/>
                </a:solidFill>
              </a:rPr>
              <a:t>apply to the 90 GHz </a:t>
            </a:r>
            <a:r>
              <a:rPr lang="en-US" sz="1600" dirty="0" smtClean="0">
                <a:solidFill>
                  <a:schemeClr val="tx1"/>
                </a:solidFill>
              </a:rPr>
              <a:t>band.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1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36357</TotalTime>
  <Words>1518</Words>
  <Application>Microsoft Office PowerPoint</Application>
  <PresentationFormat>On-screen Show (4:3)</PresentationFormat>
  <Paragraphs>157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Introduction to FCC-20-76-A1:  Modernizing and Expanding Access to  the 70/80/90 GHz bands</vt:lpstr>
      <vt:lpstr>Abstract</vt:lpstr>
      <vt:lpstr>Frequency bands of interest</vt:lpstr>
      <vt:lpstr>Existing Allocations  (Co-Primary Basis)</vt:lpstr>
      <vt:lpstr>Existing service rules for non-federal use (point to point, non-broadcast service)</vt:lpstr>
      <vt:lpstr>Motivation this rulemaking and order</vt:lpstr>
      <vt:lpstr>Scope of this rulemaking and order</vt:lpstr>
      <vt:lpstr>Relevant to IEEE 802?</vt:lpstr>
      <vt:lpstr>5G Backhaul: Antenna Rules</vt:lpstr>
      <vt:lpstr>5G Backhaul: Link Registration Rules</vt:lpstr>
      <vt:lpstr>Communications to Ships and Aircrafts:  Authorization Framework</vt:lpstr>
      <vt:lpstr>Communications to Ships and Aircrafts:  Technical &amp; Operational Rules</vt:lpstr>
      <vt:lpstr>Communications to Ships and Aircrafts:  Channelization plan</vt:lpstr>
      <vt:lpstr>Communications to Ships and Aircrafts:  Others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20/0105r1</dc:title>
  <dc:creator/>
  <cp:lastModifiedBy>Edward Au</cp:lastModifiedBy>
  <cp:revision>1768</cp:revision>
  <cp:lastPrinted>1601-01-01T00:00:00Z</cp:lastPrinted>
  <dcterms:created xsi:type="dcterms:W3CDTF">2016-03-03T14:54:45Z</dcterms:created>
  <dcterms:modified xsi:type="dcterms:W3CDTF">2020-07-14T22:49:54Z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1563896262</vt:lpwstr>
  </property>
</Properties>
</file>