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1"/>
  </p:notesMasterIdLst>
  <p:handoutMasterIdLst>
    <p:handoutMasterId r:id="rId12"/>
  </p:handoutMasterIdLst>
  <p:sldIdLst>
    <p:sldId id="256" r:id="rId2"/>
    <p:sldId id="263" r:id="rId3"/>
    <p:sldId id="257" r:id="rId4"/>
    <p:sldId id="265" r:id="rId5"/>
    <p:sldId id="266" r:id="rId6"/>
    <p:sldId id="264" r:id="rId7"/>
    <p:sldId id="729" r:id="rId8"/>
    <p:sldId id="268" r:id="rId9"/>
    <p:sldId id="728"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878" autoAdjust="0"/>
  </p:normalViewPr>
  <p:slideViewPr>
    <p:cSldViewPr>
      <p:cViewPr varScale="1">
        <p:scale>
          <a:sx n="115" d="100"/>
          <a:sy n="115" d="100"/>
        </p:scale>
        <p:origin x="183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30-Jul-21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solidFill>
                  <a:schemeClr val="accent6">
                    <a:lumMod val="75000"/>
                  </a:schemeClr>
                </a:solidFill>
              </a:rPr>
              <a:t>Discussion: The Arab states are active in getting going  on 6 GHz, less activity elsewhere. </a:t>
            </a:r>
          </a:p>
          <a:p>
            <a:pPr>
              <a:buFont typeface="Arial" panose="020B0604020202020204" pitchFamily="34" charset="0"/>
              <a:buChar char="•"/>
            </a:pPr>
            <a:r>
              <a:rPr lang="en-US" sz="1800" b="0" dirty="0">
                <a:solidFill>
                  <a:schemeClr val="accent6">
                    <a:lumMod val="75000"/>
                  </a:schemeClr>
                </a:solidFill>
              </a:rPr>
              <a:t> Many consultations from different countries on 6 GHz / IMT in general. </a:t>
            </a:r>
          </a:p>
          <a:p>
            <a:pPr>
              <a:buFont typeface="Arial" panose="020B0604020202020204" pitchFamily="34" charset="0"/>
              <a:buChar char="•"/>
            </a:pPr>
            <a:endParaRPr lang="en-US" sz="1800" dirty="0">
              <a:solidFill>
                <a:schemeClr val="accent6">
                  <a:lumMod val="75000"/>
                </a:schemeClr>
              </a:solidFill>
            </a:endParaRPr>
          </a:p>
          <a:p>
            <a:pPr>
              <a:buFont typeface="Arial" panose="020B0604020202020204" pitchFamily="34" charset="0"/>
              <a:buChar char="•"/>
            </a:pPr>
            <a:r>
              <a:rPr lang="en-US" sz="1800" dirty="0">
                <a:solidFill>
                  <a:schemeClr val="accent6">
                    <a:lumMod val="75000"/>
                  </a:schemeClr>
                </a:solidFill>
              </a:rPr>
              <a:t>To get the viewpoints going, </a:t>
            </a:r>
            <a:r>
              <a:rPr lang="en-US" sz="1800" u="sng" dirty="0">
                <a:solidFill>
                  <a:schemeClr val="accent6">
                    <a:lumMod val="75000"/>
                  </a:schemeClr>
                </a:solidFill>
              </a:rPr>
              <a:t>review results of the consultations </a:t>
            </a:r>
            <a:r>
              <a:rPr lang="en-US" sz="1800" dirty="0">
                <a:solidFill>
                  <a:schemeClr val="accent6">
                    <a:lumMod val="75000"/>
                  </a:schemeClr>
                </a:solidFill>
              </a:rPr>
              <a:t>and how we would respond to those.    </a:t>
            </a:r>
          </a:p>
          <a:p>
            <a:pPr lvl="1">
              <a:buFont typeface="Arial" panose="020B0604020202020204" pitchFamily="34" charset="0"/>
              <a:buChar char="•"/>
            </a:pPr>
            <a:r>
              <a:rPr lang="en-US" sz="1400" dirty="0">
                <a:solidFill>
                  <a:schemeClr val="accent6">
                    <a:lumMod val="75000"/>
                  </a:schemeClr>
                </a:solidFill>
              </a:rPr>
              <a:t>A good example  is watch Saudi Arabia  and their consultation. </a:t>
            </a:r>
          </a:p>
          <a:p>
            <a:pPr>
              <a:buFont typeface="Arial" panose="020B0604020202020204" pitchFamily="34" charset="0"/>
              <a:buChar char="•"/>
            </a:pPr>
            <a:r>
              <a:rPr lang="en-US" sz="1800" dirty="0">
                <a:solidFill>
                  <a:schemeClr val="accent6">
                    <a:lumMod val="75000"/>
                  </a:schemeClr>
                </a:solidFill>
              </a:rPr>
              <a:t>Watch the ITU-R WPs for now, later CPGs. </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089784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760892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p>
            <a:r>
              <a:rPr lang="en-US"/>
              <a:t>April 2021</a:t>
            </a:r>
            <a:endParaRPr lang="en-GB" dirty="0"/>
          </a:p>
        </p:txBody>
      </p:sp>
      <p:sp>
        <p:nvSpPr>
          <p:cNvPr id="5" name="Footer Placeholder 4"/>
          <p:cNvSpPr>
            <a:spLocks noGrp="1"/>
          </p:cNvSpPr>
          <p:nvPr>
            <p:ph type="ftr" idx="11"/>
          </p:nvPr>
        </p:nvSpPr>
        <p:spPr/>
        <p:txBody>
          <a:bodyPr/>
          <a:lstStyle/>
          <a:p>
            <a:r>
              <a:rPr lang="en-GB"/>
              <a:t>Jay Holcomb (Itron)</a:t>
            </a:r>
            <a:endParaRPr lang="en-GB" dirty="0"/>
          </a:p>
        </p:txBody>
      </p:sp>
      <p:sp>
        <p:nvSpPr>
          <p:cNvPr id="7" name="Slide Number Placeholder 6"/>
          <p:cNvSpPr>
            <a:spLocks noGrp="1"/>
          </p:cNvSpPr>
          <p:nvPr>
            <p:ph type="sldNum" idx="12"/>
          </p:nvPr>
        </p:nvSpPr>
        <p:spPr>
          <a:xfrm>
            <a:off x="4114800" y="6475413"/>
            <a:ext cx="758825" cy="363537"/>
          </a:xfrm>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685800" y="1981201"/>
            <a:ext cx="7770813" cy="4314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Jay Holcomb (Itron)</a:t>
            </a:r>
            <a:endParaRPr lang="en-GB" dirty="0"/>
          </a:p>
        </p:txBody>
      </p:sp>
      <p:sp>
        <p:nvSpPr>
          <p:cNvPr id="1029" name="Rectangle 5"/>
          <p:cNvSpPr>
            <a:spLocks noGrp="1" noChangeArrowheads="1"/>
          </p:cNvSpPr>
          <p:nvPr>
            <p:ph type="sldNum"/>
          </p:nvPr>
        </p:nvSpPr>
        <p:spPr bwMode="auto">
          <a:xfrm>
            <a:off x="4155480" y="6475413"/>
            <a:ext cx="71814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802.18-21/0039r01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itu.int/md/R19-WP5D-C-0134/en" TargetMode="External"/><Relationship Id="rId2" Type="http://schemas.openxmlformats.org/officeDocument/2006/relationships/hyperlink" Target="https://www.itu.int/md/R00-CA-CIR-0251/en" TargetMode="External"/><Relationship Id="rId1" Type="http://schemas.openxmlformats.org/officeDocument/2006/relationships/slideLayout" Target="../slideLayouts/slideLayout1.xml"/><Relationship Id="rId4" Type="http://schemas.openxmlformats.org/officeDocument/2006/relationships/hyperlink" Target="https://www.itu.int/dms_pub/itu-r/oth/0c/0a/R0C0A00000D0001PDFE.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tu.int/md/R19-WP5D-C-0134/en"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www.itu.int/dms_pub/itu-r/oth/0c/0a/R0C0A00000D0002PDFE.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tu.int/dms_pub/itu-r/oth/0c/0a/R0C0A00000C0036PDFE.pdf" TargetMode="External"/><Relationship Id="rId2" Type="http://schemas.openxmlformats.org/officeDocument/2006/relationships/hyperlink" Target="https://www.itu.int/md/R00-CA-CIR-0251/e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itu.int/dms_pub/itu-r/oth/0c/0a/R0C0A00000D0028PDFE.pdf" TargetMode="External"/><Relationship Id="rId2" Type="http://schemas.openxmlformats.org/officeDocument/2006/relationships/hyperlink" Target="https://www.itu.int/en/ITU-R/study-groups/rcpm/Pages/wrc-27-preliminary-studies.asp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dirty="0"/>
              <a:t>April 2021</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a:t>Jay Holcomb (Itron)</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r>
              <a:rPr lang="en-US" sz="2400" dirty="0">
                <a:latin typeface="Times New Roman" charset="0"/>
              </a:rPr>
              <a:t>IEEE 802.18</a:t>
            </a:r>
            <a:br>
              <a:rPr lang="en-US" dirty="0">
                <a:latin typeface="Times New Roman" charset="0"/>
              </a:rPr>
            </a:br>
            <a:r>
              <a:rPr lang="en-US" dirty="0">
                <a:latin typeface="Times New Roman" charset="0"/>
              </a:rPr>
              <a:t>IEEE 802 </a:t>
            </a:r>
            <a:r>
              <a:rPr lang="en-US" sz="2800" dirty="0">
                <a:cs typeface="Arial" panose="020B0604020202020204" pitchFamily="34" charset="0"/>
              </a:rPr>
              <a:t>Viewpoints on WRC-23 Agenda Items</a:t>
            </a:r>
            <a:endParaRPr lang="en-US" dirty="0">
              <a:cs typeface="Arial" panose="020B0604020202020204" pitchFamily="34" charset="0"/>
            </a:endParaRPr>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07 April 2021</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solidFill>
                  <a:schemeClr val="tx1"/>
                </a:solidFill>
              </a:rPr>
              <a:t>Last Revised: </a:t>
            </a:r>
            <a:r>
              <a:rPr lang="en-GB" sz="2000" b="0" dirty="0">
                <a:solidFill>
                  <a:schemeClr val="tx1"/>
                </a:solidFill>
              </a:rPr>
              <a:t>22 July 2021</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598714321"/>
              </p:ext>
            </p:extLst>
          </p:nvPr>
        </p:nvGraphicFramePr>
        <p:xfrm>
          <a:off x="519113" y="3613150"/>
          <a:ext cx="7991475" cy="2454275"/>
        </p:xfrm>
        <a:graphic>
          <a:graphicData uri="http://schemas.openxmlformats.org/presentationml/2006/ole">
            <mc:AlternateContent xmlns:mc="http://schemas.openxmlformats.org/markup-compatibility/2006">
              <mc:Choice xmlns:v="urn:schemas-microsoft-com:vml" Requires="v">
                <p:oleObj name="Document" r:id="rId3" imgW="8245941" imgH="2537313" progId="Word.Document.8">
                  <p:embed/>
                </p:oleObj>
              </mc:Choice>
              <mc:Fallback>
                <p:oleObj name="Document" r:id="rId3" imgW="8245941" imgH="2537313" progId="Word.Document.8">
                  <p:embed/>
                  <p:pic>
                    <p:nvPicPr>
                      <p:cNvPr id="0" name=""/>
                      <p:cNvPicPr>
                        <a:picLocks noChangeAspect="1" noChangeArrowheads="1"/>
                      </p:cNvPicPr>
                      <p:nvPr/>
                    </p:nvPicPr>
                    <p:blipFill>
                      <a:blip r:embed="rId4"/>
                      <a:srcRect/>
                      <a:stretch>
                        <a:fillRect/>
                      </a:stretch>
                    </p:blipFill>
                    <p:spPr bwMode="auto">
                      <a:xfrm>
                        <a:off x="519113" y="3613150"/>
                        <a:ext cx="7991475" cy="245427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96912" y="1676400"/>
            <a:ext cx="7770813" cy="4314308"/>
          </a:xfrm>
        </p:spPr>
        <p:txBody>
          <a:bodyPr/>
          <a:lstStyle/>
          <a:p>
            <a:pPr>
              <a:buFont typeface="Arial" panose="020B0604020202020204" pitchFamily="34" charset="0"/>
              <a:buChar char="•"/>
            </a:pPr>
            <a:r>
              <a:rPr lang="en-US" dirty="0"/>
              <a:t>IEEE 802 may be asked by regulators and other stakeholders for our views on certain WRC-23 Agenda Items (AIs).</a:t>
            </a:r>
          </a:p>
          <a:p>
            <a:pPr>
              <a:buFont typeface="Arial" panose="020B0604020202020204" pitchFamily="34" charset="0"/>
              <a:buChar char="•"/>
            </a:pPr>
            <a:endParaRPr lang="en-US" dirty="0"/>
          </a:p>
          <a:p>
            <a:pPr>
              <a:buFont typeface="Arial" panose="020B0604020202020204" pitchFamily="34" charset="0"/>
              <a:buChar char="•"/>
            </a:pPr>
            <a:r>
              <a:rPr lang="en-US" dirty="0"/>
              <a:t>This document provides viewpoints for the Agenda Items that relate to current IEEE 802 standards activity. </a:t>
            </a:r>
          </a:p>
          <a:p>
            <a:pPr>
              <a:buFont typeface="Arial" panose="020B0604020202020204" pitchFamily="34" charset="0"/>
              <a:buChar char="•"/>
            </a:pPr>
            <a:endParaRPr lang="en-US" dirty="0"/>
          </a:p>
          <a:p>
            <a:pPr>
              <a:buFont typeface="Arial" panose="020B0604020202020204" pitchFamily="34" charset="0"/>
              <a:buChar char="•"/>
            </a:pPr>
            <a:r>
              <a:rPr lang="en-US" dirty="0"/>
              <a:t>This document represents the views of IEEE 802. It does not necessarily represent the views of the IEEE as a whole or the IEEE Standards Association as a whole.</a:t>
            </a:r>
          </a:p>
        </p:txBody>
      </p:sp>
      <p:sp>
        <p:nvSpPr>
          <p:cNvPr id="4" name="Date Placeholder 3"/>
          <p:cNvSpPr>
            <a:spLocks noGrp="1"/>
          </p:cNvSpPr>
          <p:nvPr>
            <p:ph type="dt" idx="10"/>
          </p:nvPr>
        </p:nvSpPr>
        <p:spPr/>
        <p:txBody>
          <a:bodyPr/>
          <a:lstStyle/>
          <a:p>
            <a:r>
              <a:rPr lang="en-US"/>
              <a:t>April 2021</a:t>
            </a:r>
            <a:endParaRPr lang="en-GB" dirty="0"/>
          </a:p>
        </p:txBody>
      </p:sp>
      <p:sp>
        <p:nvSpPr>
          <p:cNvPr id="5" name="Footer Placeholder 4"/>
          <p:cNvSpPr>
            <a:spLocks noGrp="1"/>
          </p:cNvSpPr>
          <p:nvPr>
            <p:ph type="ftr" idx="11"/>
          </p:nvPr>
        </p:nvSpPr>
        <p:spPr/>
        <p:txBody>
          <a:bodyPr/>
          <a:lstStyle/>
          <a:p>
            <a:r>
              <a:rPr lang="en-GB"/>
              <a:t>Jay Holcomb (Itron)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a:p>
        </p:txBody>
      </p:sp>
    </p:spTree>
    <p:extLst>
      <p:ext uri="{BB962C8B-B14F-4D97-AF65-F5344CB8AC3E}">
        <p14:creationId xmlns:p14="http://schemas.microsoft.com/office/powerpoint/2010/main" val="3441229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8153400" cy="584199"/>
          </a:xfrm>
        </p:spPr>
        <p:txBody>
          <a:bodyPr/>
          <a:lstStyle/>
          <a:p>
            <a:r>
              <a:rPr lang="en-US" sz="2400" b="1" dirty="0">
                <a:latin typeface="+mn-lt"/>
                <a:cs typeface="Arial" panose="020B0604020202020204" pitchFamily="34" charset="0"/>
              </a:rPr>
              <a:t>AI 1.1   4 800 – 4 990 MHz and Resolution 223 (WP 5B, 5D)</a:t>
            </a:r>
            <a:endParaRPr lang="en-US" sz="2400" dirty="0">
              <a:latin typeface="+mn-lt"/>
              <a:cs typeface="Arial" panose="020B0604020202020204" pitchFamily="34" charset="0"/>
            </a:endParaRPr>
          </a:p>
        </p:txBody>
      </p:sp>
      <p:sp>
        <p:nvSpPr>
          <p:cNvPr id="3" name="Content Placeholder 2"/>
          <p:cNvSpPr>
            <a:spLocks noGrp="1"/>
          </p:cNvSpPr>
          <p:nvPr>
            <p:ph idx="1"/>
          </p:nvPr>
        </p:nvSpPr>
        <p:spPr>
          <a:xfrm>
            <a:off x="685800" y="1066800"/>
            <a:ext cx="8153400" cy="5408613"/>
          </a:xfrm>
        </p:spPr>
        <p:txBody>
          <a:bodyPr>
            <a:normAutofit/>
          </a:bodyPr>
          <a:lstStyle/>
          <a:p>
            <a:pPr>
              <a:spcBef>
                <a:spcPts val="0"/>
              </a:spcBef>
              <a:spcAft>
                <a:spcPts val="0"/>
              </a:spcAft>
              <a:buFont typeface="Arial" panose="020B0604020202020204" pitchFamily="34" charset="0"/>
              <a:buChar char="•"/>
            </a:pPr>
            <a:r>
              <a:rPr lang="en-US" sz="1200" u="none" strike="noStrike" dirty="0">
                <a:solidFill>
                  <a:srgbClr val="3789BD"/>
                </a:solidFill>
                <a:effectLst/>
                <a:ea typeface="Times New Roman" panose="02020603050405020304" pitchFamily="18" charset="0"/>
                <a:cs typeface="Times New Roman" panose="02020603050405020304" pitchFamily="18" charset="0"/>
                <a:hlinkClick r:id="rId2"/>
              </a:rPr>
              <a:t>https://www.itu.int/dms_pub/itu-r/oth/0c/0a/R0C0A00000D0001PDFE.pdf</a:t>
            </a:r>
          </a:p>
          <a:p>
            <a:pPr>
              <a:spcBef>
                <a:spcPts val="0"/>
              </a:spcBef>
              <a:spcAft>
                <a:spcPts val="0"/>
              </a:spcAft>
              <a:buFont typeface="Arial" panose="020B0604020202020204" pitchFamily="34" charset="0"/>
              <a:buChar char="•"/>
            </a:pPr>
            <a:r>
              <a:rPr lang="en-US" sz="1200" u="none" strike="noStrike" dirty="0">
                <a:solidFill>
                  <a:srgbClr val="3789BD"/>
                </a:solidFill>
                <a:effectLst/>
                <a:ea typeface="Times New Roman" panose="02020603050405020304" pitchFamily="18" charset="0"/>
                <a:cs typeface="Times New Roman" panose="02020603050405020304" pitchFamily="18" charset="0"/>
                <a:hlinkClick r:id="rId2"/>
              </a:rPr>
              <a:t>See Administrative Circular CA/251</a:t>
            </a:r>
            <a:br>
              <a:rPr lang="en-US" sz="1200" dirty="0">
                <a:effectLst/>
                <a:ea typeface="Times New Roman" panose="02020603050405020304" pitchFamily="18" charset="0"/>
                <a:cs typeface="Times New Roman" panose="02020603050405020304" pitchFamily="18" charset="0"/>
              </a:rPr>
            </a:br>
            <a:r>
              <a:rPr lang="en-US" sz="1200" u="none" strike="noStrike" dirty="0">
                <a:solidFill>
                  <a:srgbClr val="3789BD"/>
                </a:solidFill>
                <a:effectLst/>
                <a:ea typeface="Times New Roman" panose="02020603050405020304" pitchFamily="18" charset="0"/>
                <a:cs typeface="Times New Roman" panose="02020603050405020304" pitchFamily="18" charset="0"/>
                <a:hlinkClick r:id="rId3"/>
              </a:rPr>
              <a:t>Doc. 5D/134, Chapter 2 Attachments 2.8</a:t>
            </a:r>
            <a:r>
              <a:rPr lang="en-US" sz="1200" dirty="0">
                <a:effectLst/>
                <a:ea typeface="Times New Roman" panose="02020603050405020304" pitchFamily="18" charset="0"/>
                <a:cs typeface="Times New Roman" panose="02020603050405020304" pitchFamily="18" charset="0"/>
              </a:rPr>
              <a:t> (a) (b) &amp; </a:t>
            </a:r>
            <a:r>
              <a:rPr lang="en-US" sz="1200" u="none" strike="noStrike" dirty="0">
                <a:solidFill>
                  <a:srgbClr val="3789BD"/>
                </a:solidFill>
                <a:effectLst/>
                <a:ea typeface="Times New Roman" panose="02020603050405020304" pitchFamily="18" charset="0"/>
                <a:cs typeface="Times New Roman" panose="02020603050405020304" pitchFamily="18" charset="0"/>
                <a:hlinkClick r:id="rId3"/>
              </a:rPr>
              <a:t>2.9</a:t>
            </a:r>
            <a:r>
              <a:rPr lang="en-US" sz="1200" dirty="0">
                <a:effectLst/>
                <a:ea typeface="Times New Roman" panose="02020603050405020304" pitchFamily="18" charset="0"/>
                <a:cs typeface="Times New Roman" panose="02020603050405020304" pitchFamily="18" charset="0"/>
              </a:rPr>
              <a:t> (a) (b), </a:t>
            </a:r>
            <a:r>
              <a:rPr lang="en-US" sz="1200" u="none" strike="noStrike" dirty="0">
                <a:solidFill>
                  <a:srgbClr val="3789BD"/>
                </a:solidFill>
                <a:effectLst/>
                <a:ea typeface="Times New Roman" panose="02020603050405020304" pitchFamily="18" charset="0"/>
                <a:cs typeface="Times New Roman" panose="02020603050405020304" pitchFamily="18" charset="0"/>
                <a:hlinkClick r:id="rId3"/>
              </a:rPr>
              <a:t>2.11</a:t>
            </a:r>
            <a:r>
              <a:rPr lang="en-US" sz="1200" dirty="0">
                <a:effectLst/>
                <a:ea typeface="Times New Roman" panose="02020603050405020304" pitchFamily="18" charset="0"/>
                <a:cs typeface="Times New Roman" panose="02020603050405020304" pitchFamily="18" charset="0"/>
              </a:rPr>
              <a:t> (a) &amp; </a:t>
            </a:r>
            <a:r>
              <a:rPr lang="en-US" sz="1200" u="none" strike="noStrike" dirty="0">
                <a:solidFill>
                  <a:srgbClr val="3789BD"/>
                </a:solidFill>
                <a:effectLst/>
                <a:ea typeface="Times New Roman" panose="02020603050405020304" pitchFamily="18" charset="0"/>
                <a:cs typeface="Times New Roman" panose="02020603050405020304" pitchFamily="18" charset="0"/>
                <a:hlinkClick r:id="rId3"/>
              </a:rPr>
              <a:t>2.17</a:t>
            </a:r>
            <a:r>
              <a:rPr lang="en-US" sz="1200" dirty="0">
                <a:effectLst/>
                <a:ea typeface="Times New Roman" panose="02020603050405020304" pitchFamily="18" charset="0"/>
                <a:cs typeface="Times New Roman" panose="02020603050405020304" pitchFamily="18" charset="0"/>
              </a:rPr>
              <a:t> (a) &amp; </a:t>
            </a:r>
            <a:r>
              <a:rPr lang="en-US" sz="1200" u="none" strike="noStrike" dirty="0">
                <a:solidFill>
                  <a:srgbClr val="3789BD"/>
                </a:solidFill>
                <a:effectLst/>
                <a:ea typeface="Times New Roman" panose="02020603050405020304" pitchFamily="18" charset="0"/>
                <a:cs typeface="Times New Roman" panose="02020603050405020304" pitchFamily="18" charset="0"/>
                <a:hlinkClick r:id="rId3"/>
              </a:rPr>
              <a:t>Chapter 4 Sections 2, 3.3, 5, Annex 2 &amp; Atta</a:t>
            </a:r>
            <a:r>
              <a:rPr lang="en-US" sz="1200" u="none" strike="noStrike" dirty="0">
                <a:solidFill>
                  <a:srgbClr val="3789BD"/>
                </a:solidFill>
                <a:effectLst/>
                <a:ea typeface="Times New Roman" panose="02020603050405020304" pitchFamily="18" charset="0"/>
                <a:cs typeface="Arial" panose="020B0604020202020204" pitchFamily="34" charset="0"/>
                <a:hlinkClick r:id="rId3"/>
              </a:rPr>
              <a:t>​</a:t>
            </a:r>
            <a:r>
              <a:rPr lang="en-US" sz="1200" u="none" strike="noStrike" dirty="0" err="1">
                <a:solidFill>
                  <a:srgbClr val="3789BD"/>
                </a:solidFill>
                <a:effectLst/>
                <a:ea typeface="Times New Roman" panose="02020603050405020304" pitchFamily="18" charset="0"/>
                <a:cs typeface="Times New Roman" panose="02020603050405020304" pitchFamily="18" charset="0"/>
                <a:hlinkClick r:id="rId3"/>
              </a:rPr>
              <a:t>chments</a:t>
            </a:r>
            <a:r>
              <a:rPr lang="en-US" sz="1200" u="none" strike="noStrike" dirty="0">
                <a:solidFill>
                  <a:srgbClr val="3789BD"/>
                </a:solidFill>
                <a:effectLst/>
                <a:ea typeface="Times New Roman" panose="02020603050405020304" pitchFamily="18" charset="0"/>
                <a:cs typeface="Times New Roman" panose="02020603050405020304" pitchFamily="18" charset="0"/>
                <a:hlinkClick r:id="rId3"/>
              </a:rPr>
              <a:t> 4.4</a:t>
            </a:r>
            <a:r>
              <a:rPr lang="en-US" sz="1200" u="none" strike="noStrike" dirty="0">
                <a:solidFill>
                  <a:srgbClr val="3789BD"/>
                </a:solidFill>
                <a:effectLst/>
                <a:ea typeface="Times New Roman" panose="02020603050405020304" pitchFamily="18" charset="0"/>
                <a:cs typeface="Arial" panose="020B0604020202020204" pitchFamily="34" charset="0"/>
                <a:hlinkClick r:id="rId3"/>
              </a:rPr>
              <a:t>​</a:t>
            </a:r>
            <a:r>
              <a:rPr lang="en-US" sz="1200" dirty="0">
                <a:effectLst/>
                <a:ea typeface="Times New Roman" panose="02020603050405020304" pitchFamily="18" charset="0"/>
                <a:cs typeface="Times New Roman" panose="02020603050405020304" pitchFamily="18" charset="0"/>
              </a:rPr>
              <a:t> (a), </a:t>
            </a:r>
            <a:r>
              <a:rPr lang="en-US" sz="1200" u="none" strike="noStrike" dirty="0">
                <a:solidFill>
                  <a:srgbClr val="3789BD"/>
                </a:solidFill>
                <a:effectLst/>
                <a:ea typeface="Times New Roman" panose="02020603050405020304" pitchFamily="18" charset="0"/>
                <a:cs typeface="Times New Roman" panose="02020603050405020304" pitchFamily="18" charset="0"/>
                <a:hlinkClick r:id="rId3"/>
              </a:rPr>
              <a:t>4.13, 4.14, 4.15, 4.16</a:t>
            </a:r>
            <a:r>
              <a:rPr lang="en-US" sz="1200" u="none" strike="noStrike" dirty="0">
                <a:solidFill>
                  <a:srgbClr val="3789BD"/>
                </a:solidFill>
                <a:effectLst/>
                <a:ea typeface="Times New Roman" panose="02020603050405020304" pitchFamily="18" charset="0"/>
                <a:cs typeface="Arial" panose="020B0604020202020204" pitchFamily="34" charset="0"/>
                <a:hlinkClick r:id="rId3"/>
              </a:rPr>
              <a:t>​</a:t>
            </a:r>
            <a:r>
              <a:rPr lang="en-US" sz="1200" dirty="0">
                <a:effectLst/>
                <a:ea typeface="Times New Roman" panose="02020603050405020304" pitchFamily="18" charset="0"/>
                <a:cs typeface="Times New Roman" panose="02020603050405020304" pitchFamily="18" charset="0"/>
              </a:rPr>
              <a:t> (b)</a:t>
            </a:r>
            <a:r>
              <a:rPr lang="en-US" sz="1200" dirty="0">
                <a:solidFill>
                  <a:schemeClr val="accent6">
                    <a:lumMod val="75000"/>
                  </a:schemeClr>
                </a:solidFill>
              </a:rPr>
              <a:t> </a:t>
            </a:r>
          </a:p>
          <a:p>
            <a:pPr>
              <a:spcBef>
                <a:spcPts val="0"/>
              </a:spcBef>
              <a:spcAft>
                <a:spcPts val="0"/>
              </a:spcAft>
              <a:buFont typeface="Arial" panose="020B0604020202020204" pitchFamily="34" charset="0"/>
              <a:buChar char="•"/>
            </a:pPr>
            <a:r>
              <a:rPr lang="en-US" sz="1400" dirty="0">
                <a:solidFill>
                  <a:srgbClr val="0070C0"/>
                </a:solidFill>
                <a:effectLst/>
                <a:ea typeface="Times New Roman" panose="02020603050405020304" pitchFamily="18" charset="0"/>
                <a:cs typeface="Times New Roman" panose="02020603050405020304" pitchFamily="18" charset="0"/>
              </a:rPr>
              <a:t>to consider, based on the results of the ITU R studies, possible measures to address, in the frequency band 4 800-4 990 MHz, protection of stations of the aeronautical and maritime mobile services located in international airspace and waters from other stations located within national territories, and to review the </a:t>
            </a:r>
            <a:r>
              <a:rPr lang="en-US" sz="1400" dirty="0" err="1">
                <a:solidFill>
                  <a:srgbClr val="0070C0"/>
                </a:solidFill>
                <a:effectLst/>
                <a:ea typeface="Times New Roman" panose="02020603050405020304" pitchFamily="18" charset="0"/>
                <a:cs typeface="Times New Roman" panose="02020603050405020304" pitchFamily="18" charset="0"/>
              </a:rPr>
              <a:t>pfd</a:t>
            </a:r>
            <a:r>
              <a:rPr lang="en-US" sz="1400" dirty="0">
                <a:solidFill>
                  <a:srgbClr val="0070C0"/>
                </a:solidFill>
                <a:effectLst/>
                <a:ea typeface="Times New Roman" panose="02020603050405020304" pitchFamily="18" charset="0"/>
                <a:cs typeface="Times New Roman" panose="02020603050405020304" pitchFamily="18" charset="0"/>
              </a:rPr>
              <a:t> criteria in No. </a:t>
            </a:r>
            <a:r>
              <a:rPr lang="en-US" sz="1400" b="1" dirty="0">
                <a:solidFill>
                  <a:srgbClr val="0070C0"/>
                </a:solidFill>
                <a:effectLst/>
                <a:ea typeface="Times New Roman" panose="02020603050405020304" pitchFamily="18" charset="0"/>
                <a:cs typeface="Times New Roman" panose="02020603050405020304" pitchFamily="18" charset="0"/>
              </a:rPr>
              <a:t>5.441B</a:t>
            </a:r>
            <a:r>
              <a:rPr lang="en-US" sz="1400" dirty="0">
                <a:solidFill>
                  <a:srgbClr val="0070C0"/>
                </a:solidFill>
                <a:effectLst/>
                <a:ea typeface="Times New Roman" panose="02020603050405020304" pitchFamily="18" charset="0"/>
                <a:cs typeface="Times New Roman" panose="02020603050405020304" pitchFamily="18" charset="0"/>
              </a:rPr>
              <a:t> in accordance with Resolution</a:t>
            </a:r>
            <a:r>
              <a:rPr lang="en-US" sz="1400" b="1" dirty="0">
                <a:solidFill>
                  <a:srgbClr val="0070C0"/>
                </a:solidFill>
                <a:effectLst/>
                <a:ea typeface="Times New Roman" panose="02020603050405020304" pitchFamily="18" charset="0"/>
                <a:cs typeface="Times New Roman" panose="02020603050405020304" pitchFamily="18" charset="0"/>
              </a:rPr>
              <a:t> 223 (Rev.WRC-19)</a:t>
            </a:r>
            <a:r>
              <a:rPr lang="en-US" sz="1400" dirty="0">
                <a:solidFill>
                  <a:srgbClr val="0070C0"/>
                </a:solidFill>
                <a:effectLst/>
                <a:ea typeface="Times New Roman" panose="02020603050405020304" pitchFamily="18" charset="0"/>
                <a:cs typeface="Times New Roman" panose="02020603050405020304" pitchFamily="18" charset="0"/>
              </a:rPr>
              <a:t>; </a:t>
            </a:r>
            <a:r>
              <a:rPr lang="en-US" sz="1400" u="none" strike="noStrike" dirty="0">
                <a:solidFill>
                  <a:srgbClr val="3789BD"/>
                </a:solidFill>
                <a:effectLst/>
                <a:ea typeface="Times New Roman" panose="02020603050405020304" pitchFamily="18" charset="0"/>
                <a:cs typeface="Times New Roman" panose="02020603050405020304" pitchFamily="18" charset="0"/>
                <a:hlinkClick r:id="rId4"/>
              </a:rPr>
              <a:t>Res.223 (Rev.WRC-19)</a:t>
            </a:r>
            <a:endParaRPr lang="en-US" sz="1400" dirty="0">
              <a:solidFill>
                <a:schemeClr val="accent6">
                  <a:lumMod val="75000"/>
                </a:schemeClr>
              </a:solidFill>
            </a:endParaRPr>
          </a:p>
          <a:p>
            <a:pPr>
              <a:spcBef>
                <a:spcPts val="0"/>
              </a:spcBef>
              <a:spcAft>
                <a:spcPts val="0"/>
              </a:spcAft>
              <a:buFont typeface="Arial" panose="020B0604020202020204" pitchFamily="34" charset="0"/>
              <a:buChar char="•"/>
            </a:pPr>
            <a:r>
              <a:rPr lang="en-US" sz="1400" dirty="0">
                <a:solidFill>
                  <a:srgbClr val="0070C0"/>
                </a:solidFill>
                <a:effectLst/>
                <a:ea typeface="Times New Roman" panose="02020603050405020304" pitchFamily="18" charset="0"/>
                <a:cs typeface="Times New Roman" panose="02020603050405020304" pitchFamily="18" charset="0"/>
              </a:rPr>
              <a:t>= connection </a:t>
            </a:r>
            <a:r>
              <a:rPr lang="en-US" sz="1400" dirty="0">
                <a:solidFill>
                  <a:srgbClr val="0070C0"/>
                </a:solidFill>
                <a:ea typeface="Times New Roman" panose="02020603050405020304" pitchFamily="18" charset="0"/>
                <a:cs typeface="Times New Roman" panose="02020603050405020304" pitchFamily="18" charset="0"/>
              </a:rPr>
              <a:t>was</a:t>
            </a:r>
            <a:r>
              <a:rPr lang="en-US" sz="1400" dirty="0">
                <a:solidFill>
                  <a:srgbClr val="0070C0"/>
                </a:solidFill>
                <a:effectLst/>
                <a:ea typeface="Times New Roman" panose="02020603050405020304" pitchFamily="18" charset="0"/>
                <a:cs typeface="Times New Roman" panose="02020603050405020304" pitchFamily="18" charset="0"/>
              </a:rPr>
              <a:t> </a:t>
            </a:r>
            <a:r>
              <a:rPr lang="en-US" sz="1400" i="1" strike="sngStrike" dirty="0">
                <a:solidFill>
                  <a:srgbClr val="0070C0"/>
                </a:solidFill>
                <a:effectLst/>
                <a:ea typeface="Times New Roman" panose="02020603050405020304" pitchFamily="18" charset="0"/>
                <a:cs typeface="Times New Roman" panose="02020603050405020304" pitchFamily="18" charset="0"/>
              </a:rPr>
              <a:t>moving all of </a:t>
            </a:r>
            <a:r>
              <a:rPr lang="en-US" sz="1400" dirty="0">
                <a:solidFill>
                  <a:srgbClr val="0070C0"/>
                </a:solidFill>
                <a:effectLst/>
                <a:ea typeface="Times New Roman" panose="02020603050405020304" pitchFamily="18" charset="0"/>
                <a:cs typeface="Times New Roman" panose="02020603050405020304" pitchFamily="18" charset="0"/>
              </a:rPr>
              <a:t>ITS (5.9GHz) to 4900 MHz band. keep an eye from that point of view.</a:t>
            </a:r>
            <a:endParaRPr lang="en-US" sz="1400" dirty="0">
              <a:solidFill>
                <a:srgbClr val="0070C0"/>
              </a:solidFill>
            </a:endParaRPr>
          </a:p>
          <a:p>
            <a:pPr>
              <a:spcBef>
                <a:spcPts val="0"/>
              </a:spcBef>
              <a:spcAft>
                <a:spcPts val="0"/>
              </a:spcAft>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400" dirty="0">
                <a:solidFill>
                  <a:schemeClr val="tx1"/>
                </a:solidFill>
              </a:rPr>
              <a:t>Need to understand better what the ITS connection is here, as comment before on moving looks to be incorrect, it is more a possible expansion - not a move.  </a:t>
            </a:r>
          </a:p>
          <a:p>
            <a:pPr lvl="1">
              <a:spcBef>
                <a:spcPts val="0"/>
              </a:spcBef>
              <a:spcAft>
                <a:spcPts val="0"/>
              </a:spcAft>
              <a:buFont typeface="Arial" panose="020B0604020202020204" pitchFamily="34" charset="0"/>
              <a:buChar char="•"/>
            </a:pPr>
            <a:r>
              <a:rPr lang="en-US" sz="1400" dirty="0">
                <a:solidFill>
                  <a:schemeClr val="tx1"/>
                </a:solidFill>
              </a:rPr>
              <a:t>Remember WRC is international, so need to think that way and different regions / countries and what they need or do. </a:t>
            </a:r>
          </a:p>
          <a:p>
            <a:pPr>
              <a:spcBef>
                <a:spcPts val="0"/>
              </a:spcBef>
              <a:spcAft>
                <a:spcPts val="0"/>
              </a:spcAft>
              <a:buFont typeface="Arial" panose="020B0604020202020204" pitchFamily="34" charset="0"/>
              <a:buChar char="•"/>
            </a:pPr>
            <a:r>
              <a:rPr lang="en-US" sz="1400" dirty="0">
                <a:solidFill>
                  <a:schemeClr val="tx1"/>
                </a:solidFill>
              </a:rPr>
              <a:t>Note, not  on the ITS agenda in EU, as of today.  </a:t>
            </a:r>
          </a:p>
          <a:p>
            <a:pPr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Comment:  Europe is not moving ITS from 5.9 GHz. US and China have opposed putting other things in 5.9 GHz ITS. CEPT position will be clearly against moving ITS to 4.9 GHz band. There is some RA in 4800-4990 </a:t>
            </a:r>
            <a:r>
              <a:rPr lang="en-US" sz="1400" dirty="0" err="1">
                <a:solidFill>
                  <a:schemeClr val="tx1"/>
                </a:solidFill>
                <a:ea typeface="Calibri" panose="020F0502020204030204" pitchFamily="34" charset="0"/>
                <a:cs typeface="Times New Roman" panose="02020603050405020304" pitchFamily="18" charset="0"/>
              </a:rPr>
              <a:t>MHz.</a:t>
            </a:r>
            <a:r>
              <a:rPr lang="en-US" sz="1400" dirty="0">
                <a:solidFill>
                  <a:schemeClr val="tx1"/>
                </a:solidFill>
                <a:ea typeface="Calibri" panose="020F0502020204030204" pitchFamily="34" charset="0"/>
                <a:cs typeface="Times New Roman" panose="02020603050405020304" pitchFamily="18" charset="0"/>
              </a:rPr>
              <a:t> </a:t>
            </a:r>
            <a:endParaRPr lang="en-US" sz="1400" dirty="0">
              <a:solidFill>
                <a:schemeClr val="tx1"/>
              </a:solidFill>
            </a:endParaRPr>
          </a:p>
          <a:p>
            <a:pPr>
              <a:spcBef>
                <a:spcPts val="0"/>
              </a:spcBef>
              <a:spcAft>
                <a:spcPts val="0"/>
              </a:spcAft>
              <a:buFont typeface="Arial" panose="020B0604020202020204" pitchFamily="34" charset="0"/>
              <a:buChar char="•"/>
            </a:pPr>
            <a:endParaRPr lang="en-US" sz="1400" dirty="0">
              <a:solidFill>
                <a:srgbClr val="00B0F0"/>
              </a:solidFill>
            </a:endParaRPr>
          </a:p>
          <a:p>
            <a:pPr>
              <a:spcBef>
                <a:spcPts val="0"/>
              </a:spcBef>
              <a:spcAft>
                <a:spcPts val="0"/>
              </a:spcAft>
              <a:buFont typeface="Arial" panose="020B0604020202020204" pitchFamily="34" charset="0"/>
              <a:buChar char="•"/>
            </a:pPr>
            <a:r>
              <a:rPr lang="en-US" sz="1400" dirty="0">
                <a:solidFill>
                  <a:srgbClr val="00B0F0"/>
                </a:solidFill>
              </a:rPr>
              <a:t>Watch CPG </a:t>
            </a:r>
            <a:r>
              <a:rPr lang="en-US" sz="1400" dirty="0">
                <a:solidFill>
                  <a:schemeClr val="tx1"/>
                </a:solidFill>
              </a:rPr>
              <a:t>in EU and will hear from them if any discussions come up on expansion of ITS. </a:t>
            </a:r>
          </a:p>
          <a:p>
            <a:pPr>
              <a:spcBef>
                <a:spcPts val="0"/>
              </a:spcBef>
              <a:spcAft>
                <a:spcPts val="0"/>
              </a:spcAft>
              <a:buFont typeface="Arial" panose="020B0604020202020204" pitchFamily="34" charset="0"/>
              <a:buChar char="•"/>
            </a:pPr>
            <a:r>
              <a:rPr lang="en-US" sz="1400" dirty="0">
                <a:solidFill>
                  <a:srgbClr val="00B0F0"/>
                </a:solidFill>
              </a:rPr>
              <a:t>Watch other regional bodies also.</a:t>
            </a: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600" dirty="0">
                <a:solidFill>
                  <a:schemeClr val="tx1"/>
                </a:solidFill>
              </a:rPr>
              <a:t>viewpoint…</a:t>
            </a:r>
          </a:p>
          <a:p>
            <a:pPr lvl="1">
              <a:spcBef>
                <a:spcPts val="0"/>
              </a:spcBef>
              <a:spcAft>
                <a:spcPts val="0"/>
              </a:spcAft>
              <a:buFont typeface="Arial" panose="020B0604020202020204" pitchFamily="34" charset="0"/>
              <a:buChar char="•"/>
            </a:pPr>
            <a:endParaRPr lang="en-US" sz="1400" dirty="0">
              <a:solidFill>
                <a:schemeClr val="accent6">
                  <a:lumMod val="75000"/>
                </a:schemeClr>
              </a:solidFill>
            </a:endParaRPr>
          </a:p>
        </p:txBody>
      </p:sp>
      <p:sp>
        <p:nvSpPr>
          <p:cNvPr id="4" name="Date Placeholder 3">
            <a:extLst>
              <a:ext uri="{FF2B5EF4-FFF2-40B4-BE49-F238E27FC236}">
                <a16:creationId xmlns:a16="http://schemas.microsoft.com/office/drawing/2014/main" id="{D9593EEC-F99E-4FF4-8189-AC62DBBFF4EF}"/>
              </a:ext>
            </a:extLst>
          </p:cNvPr>
          <p:cNvSpPr>
            <a:spLocks noGrp="1"/>
          </p:cNvSpPr>
          <p:nvPr>
            <p:ph type="dt" idx="10"/>
          </p:nvPr>
        </p:nvSpPr>
        <p:spPr/>
        <p:txBody>
          <a:bodyPr/>
          <a:lstStyle/>
          <a:p>
            <a:r>
              <a:rPr lang="en-US"/>
              <a:t>April 2021</a:t>
            </a:r>
            <a:endParaRPr lang="en-GB" dirty="0"/>
          </a:p>
        </p:txBody>
      </p:sp>
      <p:sp>
        <p:nvSpPr>
          <p:cNvPr id="5" name="Footer Placeholder 4">
            <a:extLst>
              <a:ext uri="{FF2B5EF4-FFF2-40B4-BE49-F238E27FC236}">
                <a16:creationId xmlns:a16="http://schemas.microsoft.com/office/drawing/2014/main" id="{18B2A763-FAB9-4148-9605-F7A72B1A7120}"/>
              </a:ext>
            </a:extLst>
          </p:cNvPr>
          <p:cNvSpPr>
            <a:spLocks noGrp="1"/>
          </p:cNvSpPr>
          <p:nvPr>
            <p:ph type="ftr" idx="11"/>
          </p:nvPr>
        </p:nvSpPr>
        <p:spPr/>
        <p:txBody>
          <a:bodyPr/>
          <a:lstStyle/>
          <a:p>
            <a:r>
              <a:rPr lang="en-GB"/>
              <a:t>Jay Holcomb (Itron)</a:t>
            </a:r>
            <a:endParaRPr lang="en-GB" dirty="0"/>
          </a:p>
        </p:txBody>
      </p:sp>
      <p:sp>
        <p:nvSpPr>
          <p:cNvPr id="6" name="Slide Number Placeholder 5">
            <a:extLst>
              <a:ext uri="{FF2B5EF4-FFF2-40B4-BE49-F238E27FC236}">
                <a16:creationId xmlns:a16="http://schemas.microsoft.com/office/drawing/2014/main" id="{8BF6CE8E-EE97-4B2E-8880-187BC03E217B}"/>
              </a:ext>
            </a:extLst>
          </p:cNvPr>
          <p:cNvSpPr>
            <a:spLocks noGrp="1"/>
          </p:cNvSpPr>
          <p:nvPr>
            <p:ph type="sldNum" idx="12"/>
          </p:nvPr>
        </p:nvSpPr>
        <p:spPr/>
        <p:txBody>
          <a:bodyPr/>
          <a:lstStyle/>
          <a:p>
            <a:r>
              <a:rPr lang="en-GB"/>
              <a:t>Slide </a:t>
            </a:r>
            <a:fld id="{D09C756B-EB39-4236-ADBB-73052B179AE4}" type="slidenum">
              <a:rPr lang="en-GB" smtClean="0"/>
              <a:pPr/>
              <a:t>3</a:t>
            </a:fld>
            <a:endParaRPr lang="en-GB"/>
          </a:p>
        </p:txBody>
      </p:sp>
    </p:spTree>
    <p:extLst>
      <p:ext uri="{BB962C8B-B14F-4D97-AF65-F5344CB8AC3E}">
        <p14:creationId xmlns:p14="http://schemas.microsoft.com/office/powerpoint/2010/main" val="2875488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584199"/>
          </a:xfrm>
        </p:spPr>
        <p:txBody>
          <a:bodyPr/>
          <a:lstStyle/>
          <a:p>
            <a:r>
              <a:rPr lang="en-US" sz="2400" b="1" dirty="0">
                <a:latin typeface="+mn-lt"/>
                <a:cs typeface="Arial" panose="020B0604020202020204" pitchFamily="34" charset="0"/>
              </a:rPr>
              <a:t>AI 1.2   IMT Multiple Bands and Resolution </a:t>
            </a:r>
            <a:r>
              <a:rPr lang="en-US" sz="2400" dirty="0">
                <a:latin typeface="+mn-lt"/>
                <a:cs typeface="Arial" panose="020B0604020202020204" pitchFamily="34" charset="0"/>
              </a:rPr>
              <a:t>245</a:t>
            </a:r>
            <a:r>
              <a:rPr lang="en-US" sz="2400" b="1" dirty="0">
                <a:latin typeface="+mn-lt"/>
                <a:cs typeface="Arial" panose="020B0604020202020204" pitchFamily="34" charset="0"/>
              </a:rPr>
              <a:t> (WP 5D)</a:t>
            </a:r>
            <a:endParaRPr lang="en-US" sz="2400" dirty="0">
              <a:latin typeface="+mn-lt"/>
              <a:cs typeface="Arial" panose="020B0604020202020204" pitchFamily="34" charset="0"/>
            </a:endParaRPr>
          </a:p>
        </p:txBody>
      </p:sp>
      <p:sp>
        <p:nvSpPr>
          <p:cNvPr id="3" name="Content Placeholder 2"/>
          <p:cNvSpPr>
            <a:spLocks noGrp="1"/>
          </p:cNvSpPr>
          <p:nvPr>
            <p:ph idx="1"/>
          </p:nvPr>
        </p:nvSpPr>
        <p:spPr>
          <a:xfrm>
            <a:off x="685800" y="1066800"/>
            <a:ext cx="8077200" cy="5408613"/>
          </a:xfrm>
        </p:spPr>
        <p:txBody>
          <a:bodyPr>
            <a:noAutofit/>
          </a:bodyPr>
          <a:lstStyle/>
          <a:p>
            <a:pPr>
              <a:buFont typeface="Arial" panose="020B0604020202020204" pitchFamily="34" charset="0"/>
              <a:buChar char="•"/>
            </a:pPr>
            <a:r>
              <a:rPr lang="en-US" sz="1400" u="none" strike="noStrike" dirty="0">
                <a:solidFill>
                  <a:srgbClr val="0072C6"/>
                </a:solidFill>
                <a:effectLst/>
                <a:ea typeface="Times New Roman" panose="02020603050405020304" pitchFamily="18" charset="0"/>
                <a:cs typeface="Times New Roman" panose="02020603050405020304" pitchFamily="18" charset="0"/>
                <a:hlinkClick r:id="rId3"/>
              </a:rPr>
              <a:t>https://www.itu.int/dms_pub/itu-r/oth/0c/0a/R0C0A00000D0002PDFE.pdf</a:t>
            </a:r>
          </a:p>
          <a:p>
            <a:pPr>
              <a:buFont typeface="Arial" panose="020B0604020202020204" pitchFamily="34" charset="0"/>
              <a:buChar char="•"/>
            </a:pPr>
            <a:r>
              <a:rPr lang="en-US" sz="1400" u="none" strike="noStrike" dirty="0">
                <a:solidFill>
                  <a:srgbClr val="0072C6"/>
                </a:solidFill>
                <a:effectLst/>
                <a:ea typeface="Times New Roman" panose="02020603050405020304" pitchFamily="18" charset="0"/>
                <a:cs typeface="Times New Roman" panose="02020603050405020304" pitchFamily="18" charset="0"/>
                <a:hlinkClick r:id="rId3"/>
              </a:rPr>
              <a:t>Doc. 5D/134, Chapter 2 Attachments 2.8</a:t>
            </a:r>
            <a:r>
              <a:rPr lang="en-US" sz="1400" dirty="0">
                <a:solidFill>
                  <a:srgbClr val="000000"/>
                </a:solidFill>
                <a:effectLst/>
                <a:ea typeface="Times New Roman" panose="02020603050405020304" pitchFamily="18" charset="0"/>
                <a:cs typeface="Times New Roman" panose="02020603050405020304" pitchFamily="18" charset="0"/>
              </a:rPr>
              <a:t> (a) (b) &amp; </a:t>
            </a:r>
            <a:r>
              <a:rPr lang="en-US" sz="1400" u="none" strike="noStrike" dirty="0">
                <a:solidFill>
                  <a:srgbClr val="0072C6"/>
                </a:solidFill>
                <a:effectLst/>
                <a:ea typeface="Times New Roman" panose="02020603050405020304" pitchFamily="18" charset="0"/>
                <a:cs typeface="Times New Roman" panose="02020603050405020304" pitchFamily="18" charset="0"/>
                <a:hlinkClick r:id="rId3"/>
              </a:rPr>
              <a:t>2.9</a:t>
            </a:r>
            <a:r>
              <a:rPr lang="en-US" sz="1400" dirty="0">
                <a:solidFill>
                  <a:srgbClr val="000000"/>
                </a:solidFill>
                <a:effectLst/>
                <a:ea typeface="Times New Roman" panose="02020603050405020304" pitchFamily="18" charset="0"/>
                <a:cs typeface="Times New Roman" panose="02020603050405020304" pitchFamily="18" charset="0"/>
              </a:rPr>
              <a:t> (a) (b), </a:t>
            </a:r>
            <a:r>
              <a:rPr lang="en-US" sz="1400" u="none" strike="noStrike" dirty="0">
                <a:solidFill>
                  <a:srgbClr val="0072C6"/>
                </a:solidFill>
                <a:effectLst/>
                <a:ea typeface="Times New Roman" panose="02020603050405020304" pitchFamily="18" charset="0"/>
                <a:cs typeface="Times New Roman" panose="02020603050405020304" pitchFamily="18" charset="0"/>
                <a:hlinkClick r:id="rId3"/>
              </a:rPr>
              <a:t>2.11</a:t>
            </a:r>
            <a:r>
              <a:rPr lang="en-US" sz="1400" dirty="0">
                <a:solidFill>
                  <a:srgbClr val="000000"/>
                </a:solidFill>
                <a:effectLst/>
                <a:ea typeface="Times New Roman" panose="02020603050405020304" pitchFamily="18" charset="0"/>
                <a:cs typeface="Times New Roman" panose="02020603050405020304" pitchFamily="18" charset="0"/>
              </a:rPr>
              <a:t> (a) &amp; </a:t>
            </a:r>
            <a:r>
              <a:rPr lang="en-US" sz="1400" u="none" strike="noStrike" dirty="0">
                <a:solidFill>
                  <a:srgbClr val="0072C6"/>
                </a:solidFill>
                <a:effectLst/>
                <a:ea typeface="Times New Roman" panose="02020603050405020304" pitchFamily="18" charset="0"/>
                <a:cs typeface="Times New Roman" panose="02020603050405020304" pitchFamily="18" charset="0"/>
                <a:hlinkClick r:id="rId3"/>
              </a:rPr>
              <a:t>2.17</a:t>
            </a:r>
            <a:r>
              <a:rPr lang="en-US" sz="1400" dirty="0">
                <a:solidFill>
                  <a:srgbClr val="000000"/>
                </a:solidFill>
                <a:effectLst/>
                <a:ea typeface="Times New Roman" panose="02020603050405020304" pitchFamily="18" charset="0"/>
                <a:cs typeface="Times New Roman" panose="02020603050405020304" pitchFamily="18" charset="0"/>
              </a:rPr>
              <a:t> (a) &amp; </a:t>
            </a:r>
            <a:r>
              <a:rPr lang="en-US" sz="1400" u="none" strike="noStrike" dirty="0">
                <a:solidFill>
                  <a:srgbClr val="0072C6"/>
                </a:solidFill>
                <a:effectLst/>
                <a:ea typeface="Times New Roman" panose="02020603050405020304" pitchFamily="18" charset="0"/>
                <a:cs typeface="Times New Roman" panose="02020603050405020304" pitchFamily="18" charset="0"/>
                <a:hlinkClick r:id="rId3"/>
              </a:rPr>
              <a:t>Chapter 4 Sect</a:t>
            </a:r>
            <a:r>
              <a:rPr lang="en-US" sz="1400" u="none" strike="noStrike" dirty="0">
                <a:solidFill>
                  <a:srgbClr val="0072C6"/>
                </a:solidFill>
                <a:effectLst/>
                <a:ea typeface="Times New Roman" panose="02020603050405020304" pitchFamily="18" charset="0"/>
                <a:cs typeface="Arial" panose="020B0604020202020204" pitchFamily="34" charset="0"/>
                <a:hlinkClick r:id="rId3"/>
              </a:rPr>
              <a:t>​</a:t>
            </a:r>
            <a:r>
              <a:rPr lang="en-US" sz="1400" u="none" strike="noStrike" dirty="0">
                <a:solidFill>
                  <a:srgbClr val="0072C6"/>
                </a:solidFill>
                <a:effectLst/>
                <a:ea typeface="Times New Roman" panose="02020603050405020304" pitchFamily="18" charset="0"/>
                <a:cs typeface="Times New Roman" panose="02020603050405020304" pitchFamily="18" charset="0"/>
                <a:hlinkClick r:id="rId3"/>
              </a:rPr>
              <a:t>ions 2, 3.3, 5, Annex 2 &amp; Attachments 4.4</a:t>
            </a:r>
            <a:r>
              <a:rPr lang="en-US" sz="1400" dirty="0">
                <a:solidFill>
                  <a:srgbClr val="000000"/>
                </a:solidFill>
                <a:effectLst/>
                <a:ea typeface="Times New Roman" panose="02020603050405020304" pitchFamily="18" charset="0"/>
                <a:cs typeface="Times New Roman" panose="02020603050405020304" pitchFamily="18" charset="0"/>
              </a:rPr>
              <a:t> (a), </a:t>
            </a:r>
            <a:r>
              <a:rPr lang="en-US" sz="1400" u="none" strike="noStrike" dirty="0">
                <a:solidFill>
                  <a:srgbClr val="0072C6"/>
                </a:solidFill>
                <a:effectLst/>
                <a:ea typeface="Times New Roman" panose="02020603050405020304" pitchFamily="18" charset="0"/>
                <a:cs typeface="Times New Roman" panose="02020603050405020304" pitchFamily="18" charset="0"/>
                <a:hlinkClick r:id="rId3"/>
              </a:rPr>
              <a:t>4.13, 4.14, 4.17, 4.18</a:t>
            </a:r>
            <a:r>
              <a:rPr lang="en-US" sz="1400" u="none" strike="noStrike" dirty="0">
                <a:solidFill>
                  <a:srgbClr val="0072C6"/>
                </a:solidFill>
                <a:effectLst/>
                <a:ea typeface="Times New Roman" panose="02020603050405020304" pitchFamily="18" charset="0"/>
                <a:cs typeface="Arial" panose="020B0604020202020204" pitchFamily="34" charset="0"/>
                <a:hlinkClick r:id="rId3"/>
              </a:rPr>
              <a:t>​</a:t>
            </a:r>
            <a:r>
              <a:rPr lang="en-US" sz="1400" dirty="0">
                <a:solidFill>
                  <a:srgbClr val="000000"/>
                </a:solidFill>
                <a:effectLst/>
                <a:ea typeface="Times New Roman" panose="02020603050405020304" pitchFamily="18" charset="0"/>
                <a:cs typeface="Times New Roman" panose="02020603050405020304" pitchFamily="18" charset="0"/>
              </a:rPr>
              <a:t> (b)</a:t>
            </a:r>
            <a:r>
              <a:rPr lang="en-US" sz="1400" dirty="0">
                <a:solidFill>
                  <a:srgbClr val="000000"/>
                </a:solidFill>
                <a:effectLst/>
                <a:ea typeface="Times New Roman" panose="02020603050405020304" pitchFamily="18" charset="0"/>
                <a:cs typeface="Arial" panose="020B0604020202020204" pitchFamily="34" charset="0"/>
              </a:rPr>
              <a:t>​</a:t>
            </a:r>
            <a:endParaRPr lang="en-GB" sz="1400" dirty="0">
              <a:effectLst/>
              <a:ea typeface="Times New Roman" panose="02020603050405020304" pitchFamily="18" charset="0"/>
            </a:endParaRPr>
          </a:p>
          <a:p>
            <a:pPr>
              <a:buFont typeface="Arial" panose="020B0604020202020204" pitchFamily="34" charset="0"/>
              <a:buChar char="•"/>
            </a:pPr>
            <a:r>
              <a:rPr lang="en-US" sz="1400" dirty="0">
                <a:solidFill>
                  <a:srgbClr val="0070C0"/>
                </a:solidFill>
                <a:effectLst/>
                <a:ea typeface="Times New Roman" panose="02020603050405020304" pitchFamily="18" charset="0"/>
                <a:cs typeface="Times New Roman" panose="02020603050405020304" pitchFamily="18" charset="0"/>
              </a:rPr>
              <a:t>to consider identification of the frequency bands 3 300-3 400MHz, 3 600-3 800MHz, 6 425-7 025MHz, 7 025-7 125MHz and 10.0-10.5GHz for International Mobile Telecommunications (IMT), including possible additional allocations to the mobile service on a primary basis, in accordance with Resolution </a:t>
            </a:r>
            <a:r>
              <a:rPr lang="en-US" sz="1400" b="1" dirty="0">
                <a:solidFill>
                  <a:srgbClr val="0070C0"/>
                </a:solidFill>
                <a:effectLst/>
                <a:ea typeface="Times New Roman" panose="02020603050405020304" pitchFamily="18" charset="0"/>
                <a:cs typeface="Times New Roman" panose="02020603050405020304" pitchFamily="18" charset="0"/>
              </a:rPr>
              <a:t>245 (WRC-19)</a:t>
            </a:r>
            <a:r>
              <a:rPr lang="en-US" sz="1400" dirty="0">
                <a:solidFill>
                  <a:srgbClr val="0070C0"/>
                </a:solidFill>
                <a:effectLst/>
                <a:ea typeface="Times New Roman" panose="02020603050405020304" pitchFamily="18" charset="0"/>
                <a:cs typeface="Times New Roman" panose="02020603050405020304" pitchFamily="18" charset="0"/>
              </a:rPr>
              <a:t>;</a:t>
            </a:r>
            <a:r>
              <a:rPr lang="en-US" sz="1400" u="none" strike="noStrike" dirty="0">
                <a:solidFill>
                  <a:srgbClr val="0072C6"/>
                </a:solidFill>
                <a:effectLst/>
                <a:ea typeface="Times New Roman" panose="02020603050405020304" pitchFamily="18" charset="0"/>
                <a:cs typeface="Times New Roman" panose="02020603050405020304" pitchFamily="18" charset="0"/>
                <a:hlinkClick r:id="rId4"/>
              </a:rPr>
              <a:t> Res.245 (WRC-19)</a:t>
            </a:r>
            <a:endParaRPr lang="en-US" sz="1400" dirty="0">
              <a:solidFill>
                <a:srgbClr val="0070C0"/>
              </a:solidFill>
              <a:effectLst/>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700" dirty="0">
                <a:solidFill>
                  <a:schemeClr val="tx1"/>
                </a:solidFill>
              </a:rPr>
              <a:t>Note GSMA is also promoting IMT in top half. </a:t>
            </a:r>
          </a:p>
          <a:p>
            <a:pPr>
              <a:buFont typeface="Arial" panose="020B0604020202020204" pitchFamily="34" charset="0"/>
              <a:buChar char="•"/>
            </a:pP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1">
              <a:buFont typeface="Arial" panose="020B0604020202020204" pitchFamily="34" charset="0"/>
              <a:buChar char="•"/>
            </a:pPr>
            <a:r>
              <a:rPr lang="en-US" sz="1600" dirty="0">
                <a:solidFill>
                  <a:srgbClr val="00B050"/>
                </a:solidFill>
              </a:rPr>
              <a:t>Australia-ACMA, New Zealand-RSM, etc.,  (and Saudi Arabia (CITC) that is coming… ) </a:t>
            </a:r>
          </a:p>
          <a:p>
            <a:pPr>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1">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1">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700" dirty="0">
                <a:solidFill>
                  <a:schemeClr val="tx1"/>
                </a:solidFill>
              </a:rPr>
              <a:t>viewpoint…</a:t>
            </a:r>
            <a:endParaRPr lang="en-US" sz="2000" dirty="0">
              <a:solidFill>
                <a:schemeClr val="tx1"/>
              </a:solidFill>
            </a:endParaRPr>
          </a:p>
          <a:p>
            <a:pPr lvl="1">
              <a:buFont typeface="Arial" panose="020B0604020202020204" pitchFamily="34" charset="0"/>
              <a:buChar char="•"/>
            </a:pPr>
            <a:r>
              <a:rPr lang="en-US" sz="1500" dirty="0">
                <a:solidFill>
                  <a:schemeClr val="tx1"/>
                </a:solidFill>
              </a:rPr>
              <a:t> </a:t>
            </a:r>
          </a:p>
        </p:txBody>
      </p:sp>
      <p:sp>
        <p:nvSpPr>
          <p:cNvPr id="4" name="Date Placeholder 3">
            <a:extLst>
              <a:ext uri="{FF2B5EF4-FFF2-40B4-BE49-F238E27FC236}">
                <a16:creationId xmlns:a16="http://schemas.microsoft.com/office/drawing/2014/main" id="{D9593EEC-F99E-4FF4-8189-AC62DBBFF4EF}"/>
              </a:ext>
            </a:extLst>
          </p:cNvPr>
          <p:cNvSpPr>
            <a:spLocks noGrp="1"/>
          </p:cNvSpPr>
          <p:nvPr>
            <p:ph type="dt" idx="10"/>
          </p:nvPr>
        </p:nvSpPr>
        <p:spPr/>
        <p:txBody>
          <a:bodyPr/>
          <a:lstStyle/>
          <a:p>
            <a:r>
              <a:rPr lang="en-US"/>
              <a:t>April 2021</a:t>
            </a:r>
            <a:endParaRPr lang="en-GB" dirty="0"/>
          </a:p>
        </p:txBody>
      </p:sp>
      <p:sp>
        <p:nvSpPr>
          <p:cNvPr id="5" name="Footer Placeholder 4">
            <a:extLst>
              <a:ext uri="{FF2B5EF4-FFF2-40B4-BE49-F238E27FC236}">
                <a16:creationId xmlns:a16="http://schemas.microsoft.com/office/drawing/2014/main" id="{18B2A763-FAB9-4148-9605-F7A72B1A7120}"/>
              </a:ext>
            </a:extLst>
          </p:cNvPr>
          <p:cNvSpPr>
            <a:spLocks noGrp="1"/>
          </p:cNvSpPr>
          <p:nvPr>
            <p:ph type="ftr" idx="11"/>
          </p:nvPr>
        </p:nvSpPr>
        <p:spPr/>
        <p:txBody>
          <a:bodyPr/>
          <a:lstStyle/>
          <a:p>
            <a:r>
              <a:rPr lang="en-GB"/>
              <a:t>Jay Holcomb (Itron)</a:t>
            </a:r>
            <a:endParaRPr lang="en-GB" dirty="0"/>
          </a:p>
        </p:txBody>
      </p:sp>
      <p:sp>
        <p:nvSpPr>
          <p:cNvPr id="6" name="Slide Number Placeholder 5">
            <a:extLst>
              <a:ext uri="{FF2B5EF4-FFF2-40B4-BE49-F238E27FC236}">
                <a16:creationId xmlns:a16="http://schemas.microsoft.com/office/drawing/2014/main" id="{8BF6CE8E-EE97-4B2E-8880-187BC03E217B}"/>
              </a:ext>
            </a:extLst>
          </p:cNvPr>
          <p:cNvSpPr>
            <a:spLocks noGrp="1"/>
          </p:cNvSpPr>
          <p:nvPr>
            <p:ph type="sldNum" idx="12"/>
          </p:nvPr>
        </p:nvSpPr>
        <p:spPr/>
        <p:txBody>
          <a:bodyPr/>
          <a:lstStyle/>
          <a:p>
            <a:r>
              <a:rPr lang="en-GB"/>
              <a:t>Slide </a:t>
            </a:r>
            <a:fld id="{D09C756B-EB39-4236-ADBB-73052B179AE4}" type="slidenum">
              <a:rPr lang="en-GB" smtClean="0"/>
              <a:pPr/>
              <a:t>4</a:t>
            </a:fld>
            <a:endParaRPr lang="en-GB"/>
          </a:p>
        </p:txBody>
      </p:sp>
    </p:spTree>
    <p:extLst>
      <p:ext uri="{BB962C8B-B14F-4D97-AF65-F5344CB8AC3E}">
        <p14:creationId xmlns:p14="http://schemas.microsoft.com/office/powerpoint/2010/main" val="1804119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8229600" cy="536574"/>
          </a:xfrm>
        </p:spPr>
        <p:txBody>
          <a:bodyPr/>
          <a:lstStyle/>
          <a:p>
            <a:r>
              <a:rPr lang="en-US" sz="2400" b="1" dirty="0">
                <a:latin typeface="+mn-lt"/>
                <a:cs typeface="Arial" panose="020B0604020202020204" pitchFamily="34" charset="0"/>
              </a:rPr>
              <a:t>AI 1.5 </a:t>
            </a:r>
            <a:r>
              <a:rPr lang="en-US" sz="2400" dirty="0">
                <a:effectLst/>
                <a:latin typeface="+mn-lt"/>
                <a:ea typeface="SimSun" panose="02010600030101010101" pitchFamily="2" charset="-122"/>
              </a:rPr>
              <a:t>4</a:t>
            </a:r>
            <a:r>
              <a:rPr lang="en-GB" sz="2400" dirty="0">
                <a:effectLst/>
                <a:latin typeface="+mn-lt"/>
                <a:ea typeface="Times New Roman" panose="02020603050405020304" pitchFamily="18" charset="0"/>
              </a:rPr>
              <a:t>70-960 MHz in Region 1 </a:t>
            </a:r>
            <a:r>
              <a:rPr lang="en-US" sz="2400" b="1" dirty="0">
                <a:latin typeface="+mn-lt"/>
                <a:cs typeface="Arial" panose="020B0604020202020204" pitchFamily="34" charset="0"/>
              </a:rPr>
              <a:t>and Resolution 235 (TG 6/1)</a:t>
            </a:r>
            <a:endParaRPr lang="en-US" sz="2400" dirty="0">
              <a:latin typeface="+mn-lt"/>
              <a:cs typeface="Arial" panose="020B0604020202020204" pitchFamily="34" charset="0"/>
            </a:endParaRPr>
          </a:p>
        </p:txBody>
      </p:sp>
      <p:sp>
        <p:nvSpPr>
          <p:cNvPr id="3" name="Content Placeholder 2"/>
          <p:cNvSpPr>
            <a:spLocks noGrp="1"/>
          </p:cNvSpPr>
          <p:nvPr>
            <p:ph idx="1"/>
          </p:nvPr>
        </p:nvSpPr>
        <p:spPr>
          <a:xfrm>
            <a:off x="696912" y="1066800"/>
            <a:ext cx="8142288" cy="5408613"/>
          </a:xfrm>
        </p:spPr>
        <p:txBody>
          <a:bodyPr>
            <a:noAutofit/>
          </a:bodyPr>
          <a:lstStyle/>
          <a:p>
            <a:pPr>
              <a:buFont typeface="Arial" panose="020B0604020202020204" pitchFamily="34" charset="0"/>
              <a:buChar char="•"/>
            </a:pPr>
            <a:r>
              <a:rPr lang="en-US" sz="1400" u="none" strike="noStrike" dirty="0">
                <a:solidFill>
                  <a:srgbClr val="3789BD"/>
                </a:solidFill>
                <a:effectLst/>
                <a:ea typeface="Times New Roman" panose="02020603050405020304" pitchFamily="18" charset="0"/>
                <a:cs typeface="Times New Roman" panose="02020603050405020304" pitchFamily="18" charset="0"/>
                <a:hlinkClick r:id="rId2"/>
              </a:rPr>
              <a:t>https://www.itu.int/dms_pub/itu-r/oth/0c/0a/R0C0A00000C0036PDFE.pdf</a:t>
            </a:r>
          </a:p>
          <a:p>
            <a:pPr>
              <a:buFont typeface="Arial" panose="020B0604020202020204" pitchFamily="34" charset="0"/>
              <a:buChar char="•"/>
            </a:pPr>
            <a:r>
              <a:rPr lang="en-US" sz="1400" u="none" strike="noStrike" dirty="0">
                <a:solidFill>
                  <a:srgbClr val="3789BD"/>
                </a:solidFill>
                <a:effectLst/>
                <a:ea typeface="Times New Roman" panose="02020603050405020304" pitchFamily="18" charset="0"/>
                <a:cs typeface="Times New Roman" panose="02020603050405020304" pitchFamily="18" charset="0"/>
                <a:hlinkClick r:id="rId2"/>
              </a:rPr>
              <a:t>See Administrative Circular CA/251</a:t>
            </a:r>
            <a:endParaRPr lang="en-US" sz="1400" dirty="0">
              <a:effectLst/>
              <a:ea typeface="SimSun" panose="02010600030101010101" pitchFamily="2" charset="-122"/>
            </a:endParaRPr>
          </a:p>
          <a:p>
            <a:pPr>
              <a:buFont typeface="Arial" panose="020B0604020202020204" pitchFamily="34" charset="0"/>
              <a:buChar char="•"/>
            </a:pPr>
            <a:r>
              <a:rPr lang="en-US" sz="1400" dirty="0">
                <a:solidFill>
                  <a:srgbClr val="0070C0"/>
                </a:solidFill>
                <a:effectLst/>
                <a:ea typeface="Times New Roman" panose="02020603050405020304" pitchFamily="18" charset="0"/>
                <a:cs typeface="Times New Roman" panose="02020603050405020304" pitchFamily="18" charset="0"/>
              </a:rPr>
              <a:t>to review the spectrum use and spectrum needs of existing services in the frequency band 470-960 MHz in Region 1 (EU &amp; Africa)  and consider possible regulatory actions in the frequency band 470-​694 MHz in Region 1 on the basis of the review in accordance with Resolution</a:t>
            </a:r>
            <a:r>
              <a:rPr lang="en-US" sz="1400" b="1" dirty="0">
                <a:solidFill>
                  <a:srgbClr val="0070C0"/>
                </a:solidFill>
                <a:effectLst/>
                <a:ea typeface="Times New Roman" panose="02020603050405020304" pitchFamily="18" charset="0"/>
                <a:cs typeface="Times New Roman" panose="02020603050405020304" pitchFamily="18" charset="0"/>
              </a:rPr>
              <a:t> 235 (WRC-15)</a:t>
            </a:r>
            <a:r>
              <a:rPr lang="en-US" sz="1400" dirty="0">
                <a:solidFill>
                  <a:srgbClr val="0070C0"/>
                </a:solidFill>
                <a:effectLst/>
                <a:ea typeface="Times New Roman" panose="02020603050405020304" pitchFamily="18" charset="0"/>
                <a:cs typeface="Times New Roman" panose="02020603050405020304" pitchFamily="18" charset="0"/>
              </a:rPr>
              <a:t>; </a:t>
            </a:r>
            <a:r>
              <a:rPr lang="en-US" sz="1400" u="none" strike="noStrike" dirty="0">
                <a:solidFill>
                  <a:srgbClr val="3789BD"/>
                </a:solidFill>
                <a:effectLst/>
                <a:ea typeface="Times New Roman" panose="02020603050405020304" pitchFamily="18" charset="0"/>
                <a:cs typeface="Times New Roman" panose="02020603050405020304" pitchFamily="18" charset="0"/>
                <a:hlinkClick r:id="rId3"/>
              </a:rPr>
              <a:t>Res.235 (WRC-15)</a:t>
            </a:r>
            <a:endParaRPr lang="en-US" sz="1400" dirty="0">
              <a:solidFill>
                <a:srgbClr val="0070C0"/>
              </a:solidFill>
              <a:effectLst/>
              <a:ea typeface="SimSun" panose="02010600030101010101" pitchFamily="2" charset="-122"/>
            </a:endParaRPr>
          </a:p>
          <a:p>
            <a:pPr>
              <a:buFont typeface="Arial" panose="020B0604020202020204" pitchFamily="34" charset="0"/>
              <a:buChar char="•"/>
            </a:pPr>
            <a:endParaRPr lang="en-US" sz="1400" dirty="0">
              <a:solidFill>
                <a:schemeClr val="accent6">
                  <a:lumMod val="75000"/>
                </a:schemeClr>
              </a:solidFill>
            </a:endParaRPr>
          </a:p>
          <a:p>
            <a:pPr>
              <a:buFont typeface="Arial" panose="020B0604020202020204" pitchFamily="34" charset="0"/>
              <a:buChar char="•"/>
            </a:pP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2">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a:buFont typeface="Arial" panose="020B0604020202020204" pitchFamily="34" charset="0"/>
              <a:buChar char="•"/>
            </a:pPr>
            <a:endParaRPr lang="en-US" sz="1600" dirty="0">
              <a:solidFill>
                <a:schemeClr val="accent6">
                  <a:lumMod val="75000"/>
                </a:schemeClr>
              </a:solidFill>
            </a:endParaRPr>
          </a:p>
          <a:p>
            <a:pPr>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a:buFont typeface="Arial" panose="020B0604020202020204" pitchFamily="34" charset="0"/>
              <a:buChar char="•"/>
            </a:pPr>
            <a:endParaRPr lang="en-US" sz="1600" dirty="0">
              <a:solidFill>
                <a:srgbClr val="00B0F0"/>
              </a:solidFill>
            </a:endParaRPr>
          </a:p>
          <a:p>
            <a:pPr>
              <a:buFont typeface="Arial" panose="020B0604020202020204" pitchFamily="34" charset="0"/>
              <a:buChar char="•"/>
            </a:pPr>
            <a:r>
              <a:rPr lang="en-US" sz="1600" dirty="0">
                <a:solidFill>
                  <a:schemeClr val="tx1"/>
                </a:solidFill>
              </a:rPr>
              <a:t>viewpoint…</a:t>
            </a:r>
          </a:p>
          <a:p>
            <a:pPr lvl="1">
              <a:buFont typeface="Arial" panose="020B0604020202020204" pitchFamily="34" charset="0"/>
              <a:buChar char="•"/>
            </a:pPr>
            <a:endParaRPr lang="en-US" sz="1500" dirty="0">
              <a:solidFill>
                <a:schemeClr val="tx1"/>
              </a:solidFill>
            </a:endParaRPr>
          </a:p>
          <a:p>
            <a:pPr>
              <a:buFont typeface="Arial" panose="020B0604020202020204" pitchFamily="34" charset="0"/>
              <a:buChar char="•"/>
            </a:pPr>
            <a:endParaRPr lang="en-US" sz="1900" dirty="0">
              <a:solidFill>
                <a:srgbClr val="00B0F0"/>
              </a:solidFill>
            </a:endParaRPr>
          </a:p>
        </p:txBody>
      </p:sp>
      <p:sp>
        <p:nvSpPr>
          <p:cNvPr id="4" name="Date Placeholder 3">
            <a:extLst>
              <a:ext uri="{FF2B5EF4-FFF2-40B4-BE49-F238E27FC236}">
                <a16:creationId xmlns:a16="http://schemas.microsoft.com/office/drawing/2014/main" id="{D9593EEC-F99E-4FF4-8189-AC62DBBFF4EF}"/>
              </a:ext>
            </a:extLst>
          </p:cNvPr>
          <p:cNvSpPr>
            <a:spLocks noGrp="1"/>
          </p:cNvSpPr>
          <p:nvPr>
            <p:ph type="dt" idx="10"/>
          </p:nvPr>
        </p:nvSpPr>
        <p:spPr/>
        <p:txBody>
          <a:bodyPr/>
          <a:lstStyle/>
          <a:p>
            <a:r>
              <a:rPr lang="en-US"/>
              <a:t>April 2021</a:t>
            </a:r>
            <a:endParaRPr lang="en-GB" dirty="0"/>
          </a:p>
        </p:txBody>
      </p:sp>
      <p:sp>
        <p:nvSpPr>
          <p:cNvPr id="5" name="Footer Placeholder 4">
            <a:extLst>
              <a:ext uri="{FF2B5EF4-FFF2-40B4-BE49-F238E27FC236}">
                <a16:creationId xmlns:a16="http://schemas.microsoft.com/office/drawing/2014/main" id="{18B2A763-FAB9-4148-9605-F7A72B1A7120}"/>
              </a:ext>
            </a:extLst>
          </p:cNvPr>
          <p:cNvSpPr>
            <a:spLocks noGrp="1"/>
          </p:cNvSpPr>
          <p:nvPr>
            <p:ph type="ftr" idx="11"/>
          </p:nvPr>
        </p:nvSpPr>
        <p:spPr/>
        <p:txBody>
          <a:bodyPr/>
          <a:lstStyle/>
          <a:p>
            <a:r>
              <a:rPr lang="en-GB"/>
              <a:t>Jay Holcomb (Itron)</a:t>
            </a:r>
            <a:endParaRPr lang="en-GB" dirty="0"/>
          </a:p>
        </p:txBody>
      </p:sp>
      <p:sp>
        <p:nvSpPr>
          <p:cNvPr id="6" name="Slide Number Placeholder 5">
            <a:extLst>
              <a:ext uri="{FF2B5EF4-FFF2-40B4-BE49-F238E27FC236}">
                <a16:creationId xmlns:a16="http://schemas.microsoft.com/office/drawing/2014/main" id="{8BF6CE8E-EE97-4B2E-8880-187BC03E217B}"/>
              </a:ext>
            </a:extLst>
          </p:cNvPr>
          <p:cNvSpPr>
            <a:spLocks noGrp="1"/>
          </p:cNvSpPr>
          <p:nvPr>
            <p:ph type="sldNum" idx="12"/>
          </p:nvPr>
        </p:nvSpPr>
        <p:spPr/>
        <p:txBody>
          <a:bodyPr/>
          <a:lstStyle/>
          <a:p>
            <a:r>
              <a:rPr lang="en-GB"/>
              <a:t>Slide </a:t>
            </a:r>
            <a:fld id="{D09C756B-EB39-4236-ADBB-73052B179AE4}" type="slidenum">
              <a:rPr lang="en-GB" smtClean="0"/>
              <a:pPr/>
              <a:t>5</a:t>
            </a:fld>
            <a:endParaRPr lang="en-GB"/>
          </a:p>
        </p:txBody>
      </p:sp>
    </p:spTree>
    <p:extLst>
      <p:ext uri="{BB962C8B-B14F-4D97-AF65-F5344CB8AC3E}">
        <p14:creationId xmlns:p14="http://schemas.microsoft.com/office/powerpoint/2010/main" val="3553005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593" y="615718"/>
            <a:ext cx="7770813" cy="451082"/>
          </a:xfrm>
        </p:spPr>
        <p:txBody>
          <a:bodyPr/>
          <a:lstStyle/>
          <a:p>
            <a:r>
              <a:rPr lang="en-US" sz="2400" dirty="0">
                <a:latin typeface="Arial" panose="020B0604020202020204" pitchFamily="34" charset="0"/>
                <a:cs typeface="Arial" panose="020B0604020202020204" pitchFamily="34" charset="0"/>
              </a:rPr>
              <a:t>AI 10  Consideration for WRC-27</a:t>
            </a:r>
          </a:p>
        </p:txBody>
      </p:sp>
      <p:sp>
        <p:nvSpPr>
          <p:cNvPr id="3" name="Content Placeholder 2"/>
          <p:cNvSpPr>
            <a:spLocks noGrp="1"/>
          </p:cNvSpPr>
          <p:nvPr>
            <p:ph idx="1"/>
          </p:nvPr>
        </p:nvSpPr>
        <p:spPr>
          <a:xfrm>
            <a:off x="696912" y="1076093"/>
            <a:ext cx="7770813" cy="5324707"/>
          </a:xfrm>
        </p:spPr>
        <p:txBody>
          <a:bodyPr>
            <a:noAutofit/>
          </a:bodyPr>
          <a:lstStyle/>
          <a:p>
            <a:pPr>
              <a:buFont typeface="Arial" panose="020B0604020202020204" pitchFamily="34" charset="0"/>
              <a:buChar char="•"/>
            </a:pPr>
            <a:r>
              <a:rPr lang="en-US" sz="1400" u="none" strike="noStrike" dirty="0">
                <a:solidFill>
                  <a:srgbClr val="0072C6"/>
                </a:solidFill>
                <a:effectLst/>
                <a:ea typeface="Times New Roman" panose="02020603050405020304" pitchFamily="18" charset="0"/>
                <a:cs typeface="Times New Roman" panose="02020603050405020304" pitchFamily="18" charset="0"/>
                <a:hlinkClick r:id="rId2"/>
              </a:rPr>
              <a:t>https://www.itu.int/dms_pub/itu-r/oth/0c/0a/R0C0A00000D0028PDFE.pdf</a:t>
            </a:r>
          </a:p>
          <a:p>
            <a:pPr>
              <a:buFont typeface="Arial" panose="020B0604020202020204" pitchFamily="34" charset="0"/>
              <a:buChar char="•"/>
            </a:pPr>
            <a:r>
              <a:rPr lang="en-US" sz="1400" u="none" strike="noStrike" dirty="0">
                <a:solidFill>
                  <a:srgbClr val="0072C6"/>
                </a:solidFill>
                <a:effectLst/>
                <a:ea typeface="Times New Roman" panose="02020603050405020304" pitchFamily="18" charset="0"/>
                <a:cs typeface="Times New Roman" panose="02020603050405020304" pitchFamily="18" charset="0"/>
                <a:hlinkClick r:id="rId2"/>
              </a:rPr>
              <a:t>See studies on WRC-27 preliminary agenda items​​</a:t>
            </a:r>
            <a:r>
              <a:rPr lang="en-US" sz="1400" dirty="0">
                <a:solidFill>
                  <a:schemeClr val="tx1"/>
                </a:solidFill>
              </a:rPr>
              <a:t> </a:t>
            </a:r>
          </a:p>
          <a:p>
            <a:pPr>
              <a:buFont typeface="Arial" panose="020B0604020202020204" pitchFamily="34" charset="0"/>
              <a:buChar char="•"/>
            </a:pPr>
            <a:r>
              <a:rPr lang="en-US" sz="1600" dirty="0">
                <a:solidFill>
                  <a:srgbClr val="0070C0"/>
                </a:solidFill>
                <a:effectLst/>
                <a:ea typeface="Times New Roman" panose="02020603050405020304" pitchFamily="18" charset="0"/>
                <a:cs typeface="Times New Roman" panose="02020603050405020304" pitchFamily="18" charset="0"/>
              </a:rPr>
              <a:t>to recommend to the Council items for inclusion in the agenda for the next WRC, and items for the preliminary agenda of future conferences, in accordance with Article 7 of the Convention and Resolution </a:t>
            </a:r>
            <a:r>
              <a:rPr lang="en-US" sz="1600" b="1" dirty="0">
                <a:solidFill>
                  <a:srgbClr val="0070C0"/>
                </a:solidFill>
                <a:effectLst/>
                <a:ea typeface="Times New Roman" panose="02020603050405020304" pitchFamily="18" charset="0"/>
                <a:cs typeface="Times New Roman" panose="02020603050405020304" pitchFamily="18" charset="0"/>
              </a:rPr>
              <a:t>804 (</a:t>
            </a:r>
            <a:r>
              <a:rPr lang="en-US" sz="1600" b="1" dirty="0" err="1">
                <a:solidFill>
                  <a:srgbClr val="0070C0"/>
                </a:solidFill>
                <a:effectLst/>
                <a:ea typeface="Times New Roman" panose="02020603050405020304" pitchFamily="18" charset="0"/>
                <a:cs typeface="Times New Roman" panose="02020603050405020304" pitchFamily="18" charset="0"/>
              </a:rPr>
              <a:t>Rev.WRC</a:t>
            </a:r>
            <a:r>
              <a:rPr lang="en-US" sz="1600" b="1" dirty="0">
                <a:solidFill>
                  <a:srgbClr val="0070C0"/>
                </a:solidFill>
                <a:effectLst/>
                <a:ea typeface="Times New Roman" panose="02020603050405020304" pitchFamily="18" charset="0"/>
                <a:cs typeface="Times New Roman" panose="02020603050405020304" pitchFamily="18" charset="0"/>
              </a:rPr>
              <a:t>-​19);</a:t>
            </a:r>
            <a:r>
              <a:rPr lang="en-US" sz="1600" dirty="0">
                <a:solidFill>
                  <a:srgbClr val="0070C0"/>
                </a:solidFill>
              </a:rPr>
              <a:t> </a:t>
            </a:r>
            <a:r>
              <a:rPr lang="en-US" sz="1600" u="none" strike="noStrike" dirty="0">
                <a:solidFill>
                  <a:srgbClr val="0072C6"/>
                </a:solidFill>
                <a:effectLst/>
                <a:ea typeface="Times New Roman" panose="02020603050405020304" pitchFamily="18" charset="0"/>
                <a:cs typeface="Times New Roman" panose="02020603050405020304" pitchFamily="18" charset="0"/>
                <a:hlinkClick r:id="rId3"/>
              </a:rPr>
              <a:t>Res.804 (</a:t>
            </a:r>
            <a:r>
              <a:rPr lang="en-US" sz="1600" u="none" strike="noStrike" dirty="0" err="1">
                <a:solidFill>
                  <a:srgbClr val="0072C6"/>
                </a:solidFill>
                <a:effectLst/>
                <a:ea typeface="Times New Roman" panose="02020603050405020304" pitchFamily="18" charset="0"/>
                <a:cs typeface="Times New Roman" panose="02020603050405020304" pitchFamily="18" charset="0"/>
                <a:hlinkClick r:id="rId3"/>
              </a:rPr>
              <a:t>Rev.WRC</a:t>
            </a:r>
            <a:r>
              <a:rPr lang="en-US" sz="1600" u="none" strike="noStrike" dirty="0">
                <a:solidFill>
                  <a:srgbClr val="0072C6"/>
                </a:solidFill>
                <a:effectLst/>
                <a:ea typeface="Times New Roman" panose="02020603050405020304" pitchFamily="18" charset="0"/>
                <a:cs typeface="Times New Roman" panose="02020603050405020304" pitchFamily="18" charset="0"/>
                <a:hlinkClick r:id="rId3"/>
              </a:rPr>
              <a:t>-​19) - Res. 812 (WRC-19)</a:t>
            </a:r>
            <a:endParaRPr lang="en-US" sz="1600" dirty="0">
              <a:solidFill>
                <a:srgbClr val="0070C0"/>
              </a:solidFill>
            </a:endParaRP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What about THz?  </a:t>
            </a:r>
          </a:p>
          <a:p>
            <a:pPr lvl="1">
              <a:buFont typeface="Arial" panose="020B0604020202020204" pitchFamily="34" charset="0"/>
              <a:buChar char="•"/>
            </a:pP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2">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viewpoint…</a:t>
            </a:r>
          </a:p>
          <a:p>
            <a:pPr lvl="1">
              <a:buFont typeface="Arial" panose="020B0604020202020204" pitchFamily="34" charset="0"/>
              <a:buChar char="•"/>
            </a:pPr>
            <a:r>
              <a:rPr lang="en-US" sz="1600" b="0" dirty="0">
                <a:solidFill>
                  <a:schemeClr val="tx1"/>
                </a:solidFill>
              </a:rPr>
              <a:t> </a:t>
            </a:r>
          </a:p>
        </p:txBody>
      </p:sp>
      <p:sp>
        <p:nvSpPr>
          <p:cNvPr id="4" name="Date Placeholder 3">
            <a:extLst>
              <a:ext uri="{FF2B5EF4-FFF2-40B4-BE49-F238E27FC236}">
                <a16:creationId xmlns:a16="http://schemas.microsoft.com/office/drawing/2014/main" id="{FD5F6DBA-FB10-458F-B42F-C69849011BA6}"/>
              </a:ext>
            </a:extLst>
          </p:cNvPr>
          <p:cNvSpPr>
            <a:spLocks noGrp="1"/>
          </p:cNvSpPr>
          <p:nvPr>
            <p:ph type="dt" idx="10"/>
          </p:nvPr>
        </p:nvSpPr>
        <p:spPr/>
        <p:txBody>
          <a:bodyPr/>
          <a:lstStyle/>
          <a:p>
            <a:r>
              <a:rPr lang="en-US"/>
              <a:t>April 2021</a:t>
            </a:r>
            <a:endParaRPr lang="en-GB" dirty="0"/>
          </a:p>
        </p:txBody>
      </p:sp>
      <p:sp>
        <p:nvSpPr>
          <p:cNvPr id="5" name="Footer Placeholder 4">
            <a:extLst>
              <a:ext uri="{FF2B5EF4-FFF2-40B4-BE49-F238E27FC236}">
                <a16:creationId xmlns:a16="http://schemas.microsoft.com/office/drawing/2014/main" id="{504932D3-C62D-489A-AEAB-9AD1D7D5B1FB}"/>
              </a:ext>
            </a:extLst>
          </p:cNvPr>
          <p:cNvSpPr>
            <a:spLocks noGrp="1"/>
          </p:cNvSpPr>
          <p:nvPr>
            <p:ph type="ftr" idx="11"/>
          </p:nvPr>
        </p:nvSpPr>
        <p:spPr/>
        <p:txBody>
          <a:bodyPr/>
          <a:lstStyle/>
          <a:p>
            <a:r>
              <a:rPr lang="en-GB"/>
              <a:t>Jay Holcomb (Itron)</a:t>
            </a:r>
            <a:endParaRPr lang="en-GB" dirty="0"/>
          </a:p>
        </p:txBody>
      </p:sp>
      <p:sp>
        <p:nvSpPr>
          <p:cNvPr id="6" name="Slide Number Placeholder 5">
            <a:extLst>
              <a:ext uri="{FF2B5EF4-FFF2-40B4-BE49-F238E27FC236}">
                <a16:creationId xmlns:a16="http://schemas.microsoft.com/office/drawing/2014/main" id="{FBDEC90C-8CB2-4D04-A640-4EBEC409CA4C}"/>
              </a:ext>
            </a:extLst>
          </p:cNvPr>
          <p:cNvSpPr>
            <a:spLocks noGrp="1"/>
          </p:cNvSpPr>
          <p:nvPr>
            <p:ph type="sldNum" idx="12"/>
          </p:nvPr>
        </p:nvSpPr>
        <p:spPr/>
        <p:txBody>
          <a:bodyPr/>
          <a:lstStyle/>
          <a:p>
            <a:r>
              <a:rPr lang="en-GB"/>
              <a:t>Slide </a:t>
            </a:r>
            <a:fld id="{D09C756B-EB39-4236-ADBB-73052B179AE4}" type="slidenum">
              <a:rPr lang="en-GB" smtClean="0"/>
              <a:pPr/>
              <a:t>6</a:t>
            </a:fld>
            <a:endParaRPr lang="en-GB"/>
          </a:p>
        </p:txBody>
      </p:sp>
    </p:spTree>
    <p:extLst>
      <p:ext uri="{BB962C8B-B14F-4D97-AF65-F5344CB8AC3E}">
        <p14:creationId xmlns:p14="http://schemas.microsoft.com/office/powerpoint/2010/main" val="3422687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E511E0-D658-455C-89A2-55389ADE54F1}"/>
              </a:ext>
            </a:extLst>
          </p:cNvPr>
          <p:cNvSpPr>
            <a:spLocks noGrp="1"/>
          </p:cNvSpPr>
          <p:nvPr>
            <p:ph idx="1"/>
          </p:nvPr>
        </p:nvSpPr>
        <p:spPr/>
        <p:txBody>
          <a:bodyPr/>
          <a:lstStyle/>
          <a:p>
            <a:r>
              <a:rPr lang="en-US" dirty="0"/>
              <a:t>Backup slides </a:t>
            </a:r>
          </a:p>
        </p:txBody>
      </p:sp>
      <p:sp>
        <p:nvSpPr>
          <p:cNvPr id="4" name="Date Placeholder 3">
            <a:extLst>
              <a:ext uri="{FF2B5EF4-FFF2-40B4-BE49-F238E27FC236}">
                <a16:creationId xmlns:a16="http://schemas.microsoft.com/office/drawing/2014/main" id="{C8DD337C-ACDD-4DA6-9832-8CF4B98C4DAF}"/>
              </a:ext>
            </a:extLst>
          </p:cNvPr>
          <p:cNvSpPr>
            <a:spLocks noGrp="1"/>
          </p:cNvSpPr>
          <p:nvPr>
            <p:ph type="dt" idx="10"/>
          </p:nvPr>
        </p:nvSpPr>
        <p:spPr/>
        <p:txBody>
          <a:bodyPr/>
          <a:lstStyle/>
          <a:p>
            <a:r>
              <a:rPr lang="en-US"/>
              <a:t>April 2021</a:t>
            </a:r>
            <a:endParaRPr lang="en-GB" dirty="0"/>
          </a:p>
        </p:txBody>
      </p:sp>
      <p:sp>
        <p:nvSpPr>
          <p:cNvPr id="5" name="Footer Placeholder 4">
            <a:extLst>
              <a:ext uri="{FF2B5EF4-FFF2-40B4-BE49-F238E27FC236}">
                <a16:creationId xmlns:a16="http://schemas.microsoft.com/office/drawing/2014/main" id="{298E6178-2E33-44AB-AA56-2F53F7B8E3C2}"/>
              </a:ext>
            </a:extLst>
          </p:cNvPr>
          <p:cNvSpPr>
            <a:spLocks noGrp="1"/>
          </p:cNvSpPr>
          <p:nvPr>
            <p:ph type="ftr" idx="11"/>
          </p:nvPr>
        </p:nvSpPr>
        <p:spPr/>
        <p:txBody>
          <a:bodyPr/>
          <a:lstStyle/>
          <a:p>
            <a:r>
              <a:rPr lang="en-GB"/>
              <a:t>Jay Holcomb (Itron)</a:t>
            </a:r>
            <a:endParaRPr lang="en-GB" dirty="0"/>
          </a:p>
        </p:txBody>
      </p:sp>
      <p:sp>
        <p:nvSpPr>
          <p:cNvPr id="6" name="Slide Number Placeholder 5">
            <a:extLst>
              <a:ext uri="{FF2B5EF4-FFF2-40B4-BE49-F238E27FC236}">
                <a16:creationId xmlns:a16="http://schemas.microsoft.com/office/drawing/2014/main" id="{B3BDD4B2-0F09-4C25-BFAD-8195A5B039BE}"/>
              </a:ext>
            </a:extLst>
          </p:cNvPr>
          <p:cNvSpPr>
            <a:spLocks noGrp="1"/>
          </p:cNvSpPr>
          <p:nvPr>
            <p:ph type="sldNum" idx="12"/>
          </p:nvPr>
        </p:nvSpPr>
        <p:spPr/>
        <p:txBody>
          <a:bodyPr/>
          <a:lstStyle/>
          <a:p>
            <a:r>
              <a:rPr lang="en-GB"/>
              <a:t>Slide </a:t>
            </a:r>
            <a:fld id="{D09C756B-EB39-4236-ADBB-73052B179AE4}" type="slidenum">
              <a:rPr lang="en-GB" smtClean="0"/>
              <a:pPr/>
              <a:t>7</a:t>
            </a:fld>
            <a:endParaRPr lang="en-GB"/>
          </a:p>
        </p:txBody>
      </p:sp>
    </p:spTree>
    <p:extLst>
      <p:ext uri="{BB962C8B-B14F-4D97-AF65-F5344CB8AC3E}">
        <p14:creationId xmlns:p14="http://schemas.microsoft.com/office/powerpoint/2010/main" val="2410926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593" y="615718"/>
            <a:ext cx="7770813" cy="841374"/>
          </a:xfrm>
        </p:spPr>
        <p:txBody>
          <a:bodyPr/>
          <a:lstStyle/>
          <a:p>
            <a:r>
              <a:rPr lang="en-US" sz="2400" dirty="0">
                <a:latin typeface="Arial" panose="020B0604020202020204" pitchFamily="34" charset="0"/>
                <a:cs typeface="Arial" panose="020B0604020202020204" pitchFamily="34" charset="0"/>
              </a:rPr>
              <a:t>Maybe others to review?</a:t>
            </a:r>
          </a:p>
        </p:txBody>
      </p:sp>
      <p:sp>
        <p:nvSpPr>
          <p:cNvPr id="3" name="Content Placeholder 2"/>
          <p:cNvSpPr>
            <a:spLocks noGrp="1"/>
          </p:cNvSpPr>
          <p:nvPr>
            <p:ph idx="1"/>
          </p:nvPr>
        </p:nvSpPr>
        <p:spPr>
          <a:xfrm>
            <a:off x="696912" y="1295400"/>
            <a:ext cx="8066088" cy="5029199"/>
          </a:xfrm>
        </p:spPr>
        <p:txBody>
          <a:bodyPr>
            <a:normAutofit fontScale="85000" lnSpcReduction="10000"/>
          </a:bodyPr>
          <a:lstStyle/>
          <a:p>
            <a:pPr marL="457200">
              <a:spcBef>
                <a:spcPts val="0"/>
              </a:spcBef>
              <a:spcAft>
                <a:spcPts val="0"/>
              </a:spcAft>
              <a:buAutoNum type="arabicPlain" startAt="6"/>
            </a:pPr>
            <a:endParaRPr lang="en-GB" sz="1800" dirty="0">
              <a:effectLst/>
              <a:latin typeface="Times New Roman" panose="02020603050405020304" pitchFamily="18" charset="0"/>
              <a:ea typeface="Times New Roman" panose="02020603050405020304" pitchFamily="18" charset="0"/>
            </a:endParaRPr>
          </a:p>
          <a:p>
            <a:pPr marL="571500" indent="-457200">
              <a:spcBef>
                <a:spcPts val="0"/>
              </a:spcBef>
              <a:spcAft>
                <a:spcPts val="0"/>
              </a:spcAft>
              <a:buAutoNum type="arabicPlain" startAt="5"/>
            </a:pPr>
            <a:r>
              <a:rPr lang="en-GB" sz="2000" dirty="0">
                <a:effectLst/>
                <a:ea typeface="Times New Roman" panose="02020603050405020304" pitchFamily="18" charset="0"/>
              </a:rPr>
              <a:t>Report from the Radiocommunication Assembly, Nos. 135&amp;136 of 	Convention.</a:t>
            </a:r>
          </a:p>
          <a:p>
            <a:pPr marL="514350" lvl="1" indent="0">
              <a:spcBef>
                <a:spcPts val="0"/>
              </a:spcBef>
              <a:spcAft>
                <a:spcPts val="0"/>
              </a:spcAft>
            </a:pPr>
            <a:r>
              <a:rPr lang="en-US" sz="1800" dirty="0">
                <a:solidFill>
                  <a:srgbClr val="444444"/>
                </a:solidFill>
                <a:effectLst/>
                <a:latin typeface="Consolas" panose="020B0609020204030204" pitchFamily="49" charset="0"/>
                <a:ea typeface="Times New Roman" panose="02020603050405020304" pitchFamily="18" charset="0"/>
                <a:cs typeface="Times New Roman" panose="02020603050405020304" pitchFamily="18" charset="0"/>
              </a:rPr>
              <a:t>Outside scope of the CPM</a:t>
            </a:r>
          </a:p>
          <a:p>
            <a:pPr marL="514350" lvl="1" indent="0">
              <a:spcBef>
                <a:spcPts val="0"/>
              </a:spcBef>
              <a:spcAft>
                <a:spcPts val="0"/>
              </a:spcAft>
            </a:pPr>
            <a:r>
              <a:rPr lang="en-US" sz="1800" dirty="0">
                <a:solidFill>
                  <a:srgbClr val="444444"/>
                </a:solidFill>
                <a:effectLst/>
                <a:latin typeface="Consolas" panose="020B0609020204030204" pitchFamily="49" charset="0"/>
                <a:ea typeface="Times New Roman" panose="02020603050405020304" pitchFamily="18" charset="0"/>
                <a:cs typeface="Times New Roman" panose="02020603050405020304" pitchFamily="18" charset="0"/>
              </a:rPr>
              <a:t>to review, and take appropriate action on, the Report from the Radiocommunication Assembly submitted in accordance with Nos. 135 and 136 of the Convention;</a:t>
            </a:r>
            <a:endParaRPr lang="en-GB" sz="1600" dirty="0">
              <a:effectLst/>
              <a:ea typeface="Times New Roman" panose="02020603050405020304" pitchFamily="18" charset="0"/>
            </a:endParaRPr>
          </a:p>
          <a:p>
            <a:pPr marL="114300" indent="0">
              <a:spcBef>
                <a:spcPts val="0"/>
              </a:spcBef>
              <a:spcAft>
                <a:spcPts val="0"/>
              </a:spcAft>
            </a:pPr>
            <a:endParaRPr lang="en-GB" sz="2000" dirty="0">
              <a:effectLst/>
              <a:ea typeface="Times New Roman" panose="02020603050405020304" pitchFamily="18" charset="0"/>
            </a:endParaRPr>
          </a:p>
          <a:p>
            <a:pPr marL="457200">
              <a:spcBef>
                <a:spcPts val="0"/>
              </a:spcBef>
              <a:spcAft>
                <a:spcPts val="0"/>
              </a:spcAft>
              <a:buAutoNum type="arabicPlain" startAt="6"/>
            </a:pPr>
            <a:r>
              <a:rPr lang="en-GB" sz="2000" dirty="0">
                <a:effectLst/>
                <a:ea typeface="Times New Roman" panose="02020603050405020304" pitchFamily="18" charset="0"/>
              </a:rPr>
              <a:t>… items requiring urgent action by study groups in preparation for next WRC.</a:t>
            </a:r>
          </a:p>
          <a:p>
            <a:pPr marL="571500" lvl="1" indent="0">
              <a:spcBef>
                <a:spcPts val="0"/>
              </a:spcBef>
              <a:spcAft>
                <a:spcPts val="0"/>
              </a:spcAft>
            </a:pPr>
            <a:r>
              <a:rPr lang="en-US" sz="1800" dirty="0">
                <a:solidFill>
                  <a:srgbClr val="444444"/>
                </a:solidFill>
                <a:effectLst/>
                <a:latin typeface="Consolas" panose="020B0609020204030204" pitchFamily="49" charset="0"/>
                <a:ea typeface="Times New Roman" panose="02020603050405020304" pitchFamily="18" charset="0"/>
                <a:cs typeface="Times New Roman" panose="02020603050405020304" pitchFamily="18" charset="0"/>
              </a:rPr>
              <a:t>Outside scope of the CPM</a:t>
            </a:r>
            <a:endParaRPr lang="en-US" sz="1600" b="1" dirty="0">
              <a:effectLst/>
              <a:ea typeface="SimSun" panose="02010600030101010101" pitchFamily="2" charset="-122"/>
              <a:cs typeface="+mn-cs"/>
            </a:endParaRPr>
          </a:p>
          <a:p>
            <a:pPr marL="571500" lvl="1" indent="0">
              <a:spcBef>
                <a:spcPts val="0"/>
              </a:spcBef>
              <a:spcAft>
                <a:spcPts val="0"/>
              </a:spcAft>
            </a:pPr>
            <a:r>
              <a:rPr lang="en-US" sz="1800" b="0" dirty="0">
                <a:solidFill>
                  <a:srgbClr val="444444"/>
                </a:solidFill>
                <a:latin typeface="Consolas" panose="020B0609020204030204" pitchFamily="49" charset="0"/>
                <a:cs typeface="Times New Roman" panose="02020603050405020304" pitchFamily="18" charset="0"/>
              </a:rPr>
              <a:t>to identify those items requiring urgent action by the radiocommunication study groups in preparation for the next world radiocommunication conference;</a:t>
            </a:r>
          </a:p>
          <a:p>
            <a:pPr marL="571500" lvl="1" indent="0">
              <a:spcBef>
                <a:spcPts val="0"/>
              </a:spcBef>
              <a:spcAft>
                <a:spcPts val="0"/>
              </a:spcAft>
            </a:pPr>
            <a:endParaRPr lang="en-US" sz="1800" b="0" dirty="0">
              <a:solidFill>
                <a:srgbClr val="444444"/>
              </a:solidFill>
              <a:latin typeface="Consolas" panose="020B0609020204030204" pitchFamily="49" charset="0"/>
              <a:cs typeface="Times New Roman" panose="02020603050405020304" pitchFamily="18" charset="0"/>
            </a:endParaRPr>
          </a:p>
          <a:p>
            <a:pPr marL="114300" indent="0">
              <a:spcBef>
                <a:spcPts val="0"/>
              </a:spcBef>
              <a:spcAft>
                <a:spcPts val="0"/>
              </a:spcAft>
            </a:pPr>
            <a:r>
              <a:rPr lang="en-GB" sz="2000" dirty="0">
                <a:effectLst/>
                <a:ea typeface="Times New Roman" panose="02020603050405020304" pitchFamily="18" charset="0"/>
              </a:rPr>
              <a:t>9	</a:t>
            </a:r>
            <a:r>
              <a:rPr lang="en-GB" sz="2000" dirty="0">
                <a:solidFill>
                  <a:srgbClr val="444444"/>
                </a:solidFill>
                <a:effectLst/>
                <a:ea typeface="Times New Roman" panose="02020603050405020304" pitchFamily="18" charset="0"/>
              </a:rPr>
              <a:t>Report of Director of  Radiocommunication Bureau, Article 7 of  Convention.</a:t>
            </a:r>
            <a:endParaRPr lang="en-US" sz="2000" dirty="0">
              <a:effectLst/>
              <a:ea typeface="SimSun" panose="02010600030101010101" pitchFamily="2" charset="-122"/>
            </a:endParaRPr>
          </a:p>
          <a:p>
            <a:pPr marL="571500" lvl="1" indent="0">
              <a:spcBef>
                <a:spcPts val="0"/>
              </a:spcBef>
              <a:spcAft>
                <a:spcPts val="0"/>
              </a:spcAft>
            </a:pPr>
            <a:r>
              <a:rPr lang="en-US" sz="1800" dirty="0">
                <a:solidFill>
                  <a:srgbClr val="444444"/>
                </a:solidFill>
                <a:latin typeface="Consolas" panose="020B0609020204030204" pitchFamily="49" charset="0"/>
                <a:cs typeface="Times New Roman" panose="02020603050405020304" pitchFamily="18" charset="0"/>
              </a:rPr>
              <a:t>to consider and approve the Report of the Director of the Radiocommunication Bureau, 	in accordance with Article 7 of the Convention;</a:t>
            </a:r>
          </a:p>
          <a:p>
            <a:pPr marL="571500" lvl="1" indent="0">
              <a:spcBef>
                <a:spcPts val="0"/>
              </a:spcBef>
              <a:spcAft>
                <a:spcPts val="0"/>
              </a:spcAft>
            </a:pPr>
            <a:endParaRPr lang="en-US" sz="1800" dirty="0">
              <a:solidFill>
                <a:srgbClr val="444444"/>
              </a:solidFill>
              <a:latin typeface="Consolas" panose="020B0609020204030204" pitchFamily="49" charset="0"/>
              <a:cs typeface="Times New Roman" panose="02020603050405020304" pitchFamily="18" charset="0"/>
            </a:endParaRPr>
          </a:p>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endParaRPr lang="en-US" sz="1600" dirty="0"/>
          </a:p>
          <a:p>
            <a:pPr>
              <a:buFont typeface="Arial" panose="020B0604020202020204" pitchFamily="34" charset="0"/>
              <a:buChar char="•"/>
            </a:pPr>
            <a:endParaRPr lang="en-US" sz="1500" dirty="0">
              <a:solidFill>
                <a:schemeClr val="tx1"/>
              </a:solidFill>
            </a:endParaRPr>
          </a:p>
        </p:txBody>
      </p:sp>
      <p:sp>
        <p:nvSpPr>
          <p:cNvPr id="4" name="Date Placeholder 3">
            <a:extLst>
              <a:ext uri="{FF2B5EF4-FFF2-40B4-BE49-F238E27FC236}">
                <a16:creationId xmlns:a16="http://schemas.microsoft.com/office/drawing/2014/main" id="{FD5F6DBA-FB10-458F-B42F-C69849011BA6}"/>
              </a:ext>
            </a:extLst>
          </p:cNvPr>
          <p:cNvSpPr>
            <a:spLocks noGrp="1"/>
          </p:cNvSpPr>
          <p:nvPr>
            <p:ph type="dt" idx="10"/>
          </p:nvPr>
        </p:nvSpPr>
        <p:spPr/>
        <p:txBody>
          <a:bodyPr/>
          <a:lstStyle/>
          <a:p>
            <a:r>
              <a:rPr lang="en-US"/>
              <a:t>April 2021</a:t>
            </a:r>
            <a:endParaRPr lang="en-GB" dirty="0"/>
          </a:p>
        </p:txBody>
      </p:sp>
      <p:sp>
        <p:nvSpPr>
          <p:cNvPr id="5" name="Footer Placeholder 4">
            <a:extLst>
              <a:ext uri="{FF2B5EF4-FFF2-40B4-BE49-F238E27FC236}">
                <a16:creationId xmlns:a16="http://schemas.microsoft.com/office/drawing/2014/main" id="{504932D3-C62D-489A-AEAB-9AD1D7D5B1FB}"/>
              </a:ext>
            </a:extLst>
          </p:cNvPr>
          <p:cNvSpPr>
            <a:spLocks noGrp="1"/>
          </p:cNvSpPr>
          <p:nvPr>
            <p:ph type="ftr" idx="11"/>
          </p:nvPr>
        </p:nvSpPr>
        <p:spPr/>
        <p:txBody>
          <a:bodyPr/>
          <a:lstStyle/>
          <a:p>
            <a:r>
              <a:rPr lang="en-GB"/>
              <a:t>Jay Holcomb (Itron)</a:t>
            </a:r>
            <a:endParaRPr lang="en-GB" dirty="0"/>
          </a:p>
        </p:txBody>
      </p:sp>
      <p:sp>
        <p:nvSpPr>
          <p:cNvPr id="6" name="Slide Number Placeholder 5">
            <a:extLst>
              <a:ext uri="{FF2B5EF4-FFF2-40B4-BE49-F238E27FC236}">
                <a16:creationId xmlns:a16="http://schemas.microsoft.com/office/drawing/2014/main" id="{FBDEC90C-8CB2-4D04-A640-4EBEC409CA4C}"/>
              </a:ext>
            </a:extLst>
          </p:cNvPr>
          <p:cNvSpPr>
            <a:spLocks noGrp="1"/>
          </p:cNvSpPr>
          <p:nvPr>
            <p:ph type="sldNum" idx="12"/>
          </p:nvPr>
        </p:nvSpPr>
        <p:spPr/>
        <p:txBody>
          <a:bodyPr/>
          <a:lstStyle/>
          <a:p>
            <a:r>
              <a:rPr lang="en-GB"/>
              <a:t>Slide </a:t>
            </a:r>
            <a:fld id="{D09C756B-EB39-4236-ADBB-73052B179AE4}" type="slidenum">
              <a:rPr lang="en-GB" smtClean="0"/>
              <a:pPr/>
              <a:t>8</a:t>
            </a:fld>
            <a:endParaRPr lang="en-GB"/>
          </a:p>
        </p:txBody>
      </p:sp>
    </p:spTree>
    <p:extLst>
      <p:ext uri="{BB962C8B-B14F-4D97-AF65-F5344CB8AC3E}">
        <p14:creationId xmlns:p14="http://schemas.microsoft.com/office/powerpoint/2010/main" val="2519688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42796" y="1010418"/>
            <a:ext cx="8353245" cy="5464995"/>
          </a:xfrm>
        </p:spPr>
        <p:txBody>
          <a:bodyPr/>
          <a:lstStyle/>
          <a:p>
            <a:pPr>
              <a:spcBef>
                <a:spcPts val="0"/>
              </a:spcBef>
              <a:buFont typeface="Arial" panose="020B0604020202020204" pitchFamily="34" charset="0"/>
              <a:buChar char="•"/>
            </a:pPr>
            <a:r>
              <a:rPr lang="en-US" sz="1800" b="0" dirty="0">
                <a:solidFill>
                  <a:schemeClr val="tx1"/>
                </a:solidFill>
              </a:rPr>
              <a:t>Chair to confirm where WRC-23 agenda items are on the ITU Site</a:t>
            </a:r>
            <a:r>
              <a:rPr lang="en-US" sz="1800" dirty="0">
                <a:solidFill>
                  <a:schemeClr val="tx1"/>
                </a:solidFill>
              </a:rPr>
              <a:t>: </a:t>
            </a:r>
            <a:r>
              <a:rPr lang="en-US" sz="1800" b="0" dirty="0">
                <a:solidFill>
                  <a:schemeClr val="tx1"/>
                </a:solidFill>
              </a:rPr>
              <a:t>  </a:t>
            </a:r>
            <a:r>
              <a:rPr lang="en-US" sz="1800" dirty="0">
                <a:solidFill>
                  <a:schemeClr val="tx1"/>
                </a:solidFill>
              </a:rPr>
              <a:t> </a:t>
            </a:r>
          </a:p>
          <a:p>
            <a:pPr lvl="1">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p>
          <a:p>
            <a:pPr lvl="1">
              <a:spcBef>
                <a:spcPts val="0"/>
              </a:spcBef>
              <a:buFont typeface="Arial" panose="020B0604020202020204" pitchFamily="34" charset="0"/>
              <a:buChar char="•"/>
            </a:pPr>
            <a:r>
              <a:rPr lang="en-US" sz="1400" dirty="0">
                <a:hlinkClick r:id="rId4"/>
              </a:rPr>
              <a:t>https://www.itu.int/dms_pub/itu-r/oth/0c/0a/R0C0A00000D0041PDFE.pdf</a:t>
            </a:r>
            <a:endParaRPr lang="en-US" sz="1600" dirty="0">
              <a:solidFill>
                <a:srgbClr val="00B0F0"/>
              </a:solidFill>
            </a:endParaRPr>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marL="1085850" lvl="2">
              <a:spcBef>
                <a:spcPts val="0"/>
              </a:spcBef>
              <a:buFont typeface="Arial" panose="020B0604020202020204" pitchFamily="34" charset="0"/>
              <a:buChar char="•"/>
            </a:pPr>
            <a:endParaRPr lang="en-US" sz="400" dirty="0">
              <a:solidFill>
                <a:schemeClr val="tx1"/>
              </a:solidFill>
            </a:endParaRPr>
          </a:p>
          <a:p>
            <a:pPr marL="285750" indent="-285750">
              <a:spcBef>
                <a:spcPts val="0"/>
              </a:spcBef>
              <a:buFont typeface="Arial" panose="020B0604020202020204" pitchFamily="34" charset="0"/>
              <a:buChar char="•"/>
            </a:pPr>
            <a:r>
              <a:rPr lang="en-US" sz="1200" dirty="0">
                <a:solidFill>
                  <a:schemeClr val="tx1"/>
                </a:solidFill>
              </a:rPr>
              <a:t>An IEEE SA staff member,  has been assigned to help IEEE 802 with ITU-R interface, participating in ITU-R calls and etc. </a:t>
            </a:r>
            <a:r>
              <a:rPr lang="en-US" sz="1200" dirty="0">
                <a:ea typeface="Calibri" panose="020F0502020204030204" pitchFamily="34" charset="0"/>
              </a:rPr>
              <a:t>Purva Rajkotia &lt;</a:t>
            </a:r>
            <a:r>
              <a:rPr lang="en-US" sz="1200" u="sng" dirty="0">
                <a:solidFill>
                  <a:srgbClr val="0000FF"/>
                </a:solidFill>
                <a:ea typeface="Calibri" panose="020F0502020204030204" pitchFamily="34" charset="0"/>
                <a:hlinkClick r:id="rId6"/>
              </a:rPr>
              <a:t>p.rajkotia@ieee.org</a:t>
            </a:r>
            <a:r>
              <a:rPr lang="en-US" sz="1200" dirty="0">
                <a:ea typeface="Calibri" panose="020F0502020204030204" pitchFamily="34" charset="0"/>
              </a:rPr>
              <a:t>&gt;</a:t>
            </a:r>
            <a:r>
              <a:rPr lang="en-US" sz="1100" dirty="0">
                <a:solidFill>
                  <a:schemeClr val="tx1"/>
                </a:solidFill>
              </a:rPr>
              <a:t>. </a:t>
            </a:r>
          </a:p>
          <a:p>
            <a:pPr marL="1085850" lvl="2">
              <a:spcBef>
                <a:spcPts val="0"/>
              </a:spcBef>
              <a:buFont typeface="Arial" panose="020B0604020202020204" pitchFamily="34" charset="0"/>
              <a:buChar char="•"/>
            </a:pPr>
            <a:endParaRPr lang="en-US" sz="70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Final WRC-19 ACTs a</a:t>
            </a:r>
            <a:r>
              <a:rPr lang="en-US" sz="1400" dirty="0"/>
              <a:t>vailable to all for </a:t>
            </a:r>
            <a:r>
              <a:rPr lang="en-US" sz="1400" u="sng" dirty="0">
                <a:hlinkClick r:id="rId7"/>
              </a:rPr>
              <a:t>download</a:t>
            </a:r>
            <a:r>
              <a:rPr lang="en-US" sz="1400" dirty="0"/>
              <a:t> with no registration </a:t>
            </a:r>
            <a:endParaRPr lang="en-US" sz="1400" dirty="0">
              <a:solidFill>
                <a:schemeClr val="tx1"/>
              </a:solidFill>
            </a:endParaRPr>
          </a:p>
          <a:p>
            <a:pPr>
              <a:spcBef>
                <a:spcPts val="0"/>
              </a:spcBef>
              <a:buFont typeface="Arial" panose="020B0604020202020204" pitchFamily="34" charset="0"/>
              <a:buChar char="•"/>
            </a:pPr>
            <a:r>
              <a:rPr lang="en-US" sz="1400" b="0" dirty="0"/>
              <a:t>WRC-19 is over, links with updates and final acts.  (will hold on this for a bit)</a:t>
            </a:r>
          </a:p>
          <a:p>
            <a:pPr lvl="1">
              <a:spcBef>
                <a:spcPts val="0"/>
              </a:spcBef>
              <a:buFont typeface="Arial" panose="020B0604020202020204" pitchFamily="34" charset="0"/>
              <a:buChar char="•"/>
            </a:pPr>
            <a:r>
              <a:rPr lang="en-US" sz="1100" u="sng" dirty="0">
                <a:hlinkClick r:id="rId8"/>
              </a:rPr>
              <a:t>https://cept.org/ecc/groups/ecc/cpg/page/weekly-report-from-wrc-19</a:t>
            </a:r>
            <a:r>
              <a:rPr lang="en-US" sz="1100" u="sng" dirty="0">
                <a:hlinkClick r:id="rId9"/>
              </a:rPr>
              <a:t>/</a:t>
            </a:r>
            <a:r>
              <a:rPr lang="en-US" sz="1100" dirty="0"/>
              <a:t> </a:t>
            </a:r>
          </a:p>
          <a:p>
            <a:pPr lvl="1">
              <a:spcBef>
                <a:spcPts val="0"/>
              </a:spcBef>
              <a:buFont typeface="Arial" panose="020B0604020202020204" pitchFamily="34" charset="0"/>
              <a:buChar char="•"/>
            </a:pPr>
            <a:r>
              <a:rPr lang="en-US" sz="1100" u="sng" dirty="0">
                <a:hlinkClick r:id="rId10"/>
              </a:rPr>
              <a:t>https://www.itu.int/en/ITU-R/conferences/wrc/2019/Documents/PFA-WRC19-E.pdf</a:t>
            </a:r>
            <a:endParaRPr lang="en-US" sz="1100" dirty="0"/>
          </a:p>
          <a:p>
            <a:pPr lvl="1">
              <a:spcBef>
                <a:spcPts val="0"/>
              </a:spcBef>
              <a:buFont typeface="Arial" panose="020B0604020202020204" pitchFamily="34" charset="0"/>
              <a:buChar char="•"/>
            </a:pPr>
            <a:r>
              <a:rPr lang="en-US" sz="1100" dirty="0"/>
              <a:t>Our viewpoints/watch list: 1.12,   1.13,   1.15,   1.16,   9.1.5,   10   </a:t>
            </a:r>
            <a:r>
              <a:rPr lang="en-US" sz="1100" dirty="0">
                <a:hlinkClick r:id="rId11"/>
              </a:rPr>
              <a:t>&lt;click here&gt;</a:t>
            </a:r>
            <a:r>
              <a:rPr lang="en-US" sz="1100" dirty="0"/>
              <a:t> </a:t>
            </a:r>
          </a:p>
          <a:p>
            <a:pPr lvl="1">
              <a:spcBef>
                <a:spcPts val="0"/>
              </a:spcBef>
              <a:buFont typeface="Arial" panose="020B0604020202020204" pitchFamily="34" charset="0"/>
              <a:buChar char="•"/>
            </a:pPr>
            <a:r>
              <a:rPr lang="en-US" sz="1100" dirty="0"/>
              <a:t>Comparison of our last views points to WRC-19 final acts.   </a:t>
            </a:r>
            <a:r>
              <a:rPr lang="en-US" sz="1100" dirty="0">
                <a:hlinkClick r:id="rId12"/>
              </a:rPr>
              <a:t>&lt;click here&gt;</a:t>
            </a:r>
            <a:r>
              <a:rPr lang="en-US" sz="1100" dirty="0"/>
              <a:t> </a:t>
            </a:r>
          </a:p>
          <a:p>
            <a:pPr lvl="1">
              <a:spcBef>
                <a:spcPts val="0"/>
              </a:spcBef>
              <a:buFont typeface="Wingdings" panose="05000000000000000000" pitchFamily="2" charset="2"/>
              <a:buChar char="q"/>
            </a:pPr>
            <a:r>
              <a:rPr lang="en-US" sz="1100" b="1" dirty="0">
                <a:solidFill>
                  <a:srgbClr val="00B0F0"/>
                </a:solidFill>
              </a:rPr>
              <a:t>Over time will work on a summary spreadsheet on comparison</a:t>
            </a:r>
          </a:p>
          <a:p>
            <a:pPr>
              <a:spcBef>
                <a:spcPts val="0"/>
              </a:spcBef>
              <a:buFont typeface="Arial" panose="020B0604020202020204" pitchFamily="34" charset="0"/>
              <a:buChar char="•"/>
            </a:pPr>
            <a:r>
              <a:rPr lang="en-US" sz="1400" b="0" dirty="0"/>
              <a:t>WRC-23 Agenda Items are at the end of </a:t>
            </a:r>
            <a:r>
              <a:rPr lang="en-US" sz="1400" b="0" dirty="0">
                <a:hlinkClick r:id="rId12"/>
              </a:rPr>
              <a:t>&lt;19-0152&gt;</a:t>
            </a:r>
            <a:r>
              <a:rPr lang="en-US" sz="1400" b="0" dirty="0"/>
              <a:t>, will go through them as time permits. </a:t>
            </a:r>
            <a:endParaRPr lang="en-US" sz="600" dirty="0"/>
          </a:p>
          <a:p>
            <a:pPr marL="285750" lvl="0" indent="-285750">
              <a:buFont typeface="Arial" panose="020B0604020202020204" pitchFamily="34" charset="0"/>
              <a:buChar char="•"/>
            </a:pPr>
            <a:r>
              <a:rPr lang="en-US" sz="14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200" u="sng" dirty="0">
                <a:solidFill>
                  <a:srgbClr val="0563C1"/>
                </a:solidFill>
                <a:effectLst/>
                <a:ea typeface="Calibri" panose="020F0502020204030204" pitchFamily="34" charset="0"/>
                <a:hlinkClick r:id="rId13"/>
              </a:rPr>
              <a:t>https://www.itu.int/en/myitu/Publications/2020/09/02/14/23/Radio-Regulations-2020</a:t>
            </a:r>
            <a:endParaRPr lang="en-US" sz="1200" b="1" u="sng" dirty="0">
              <a:ea typeface="Calibri" panose="020F0502020204030204" pitchFamily="34" charset="0"/>
            </a:endParaRPr>
          </a:p>
          <a:p>
            <a:pPr>
              <a:spcBef>
                <a:spcPts val="0"/>
              </a:spcBef>
              <a:buFont typeface="Arial" panose="020B0604020202020204" pitchFamily="34" charset="0"/>
              <a:buChar char="•"/>
            </a:pPr>
            <a:r>
              <a:rPr lang="en-US" sz="1600" dirty="0"/>
              <a:t>Calendar: </a:t>
            </a:r>
            <a:r>
              <a:rPr lang="en-US" sz="1100" dirty="0">
                <a:hlinkClick r:id="rId14"/>
              </a:rPr>
              <a:t>https://www.itu.int/en/events/Pages/Calendar-Events.aspx?sector=ITU-R</a:t>
            </a:r>
            <a:endParaRPr lang="en-US" sz="1100" dirty="0"/>
          </a:p>
          <a:p>
            <a:pPr>
              <a:spcBef>
                <a:spcPts val="0"/>
              </a:spcBef>
              <a:buFont typeface="Arial" panose="020B0604020202020204" pitchFamily="34" charset="0"/>
              <a:buChar char="•"/>
            </a:pPr>
            <a:r>
              <a:rPr lang="en-US" sz="1200" dirty="0">
                <a:hlinkClick r:id="rId15"/>
              </a:rPr>
              <a:t>Study Group 1 (SG 1) Spectrum management</a:t>
            </a:r>
            <a:endParaRPr lang="en-US" sz="1200" dirty="0">
              <a:solidFill>
                <a:schemeClr val="tx1"/>
              </a:solidFill>
            </a:endParaRPr>
          </a:p>
          <a:p>
            <a:pPr lvl="1">
              <a:spcBef>
                <a:spcPts val="0"/>
              </a:spcBef>
              <a:buFont typeface="Arial" panose="020B0604020202020204" pitchFamily="34" charset="0"/>
              <a:buChar char="•"/>
            </a:pPr>
            <a:r>
              <a:rPr lang="en-US" sz="1050" u="sng" dirty="0">
                <a:hlinkClick r:id="rId16"/>
              </a:rPr>
              <a:t>Working Party 1A (WP 1A) - Spectrum engineering techniques</a:t>
            </a:r>
            <a:r>
              <a:rPr lang="en-US" sz="1050" u="sng" dirty="0"/>
              <a:t>     and     </a:t>
            </a:r>
            <a:r>
              <a:rPr lang="en-US" sz="1050" dirty="0">
                <a:hlinkClick r:id="rId17"/>
              </a:rPr>
              <a:t>Working Party 1C (WP 1C) - Spectrum monitoring</a:t>
            </a:r>
            <a:r>
              <a:rPr lang="en-US" sz="1050" dirty="0"/>
              <a:t>​​</a:t>
            </a:r>
            <a:endParaRPr lang="en-US" sz="600" dirty="0"/>
          </a:p>
          <a:p>
            <a:pPr>
              <a:spcBef>
                <a:spcPts val="0"/>
              </a:spcBef>
              <a:buFont typeface="Arial" panose="020B0604020202020204" pitchFamily="34" charset="0"/>
              <a:buChar char="•"/>
            </a:pPr>
            <a:r>
              <a:rPr lang="en-US" sz="1200" dirty="0">
                <a:hlinkClick r:id="rId18"/>
              </a:rPr>
              <a:t>Study Group 5 (SG 5) Terrestrial </a:t>
            </a:r>
            <a:r>
              <a:rPr lang="en-US" sz="1200" b="0" dirty="0">
                <a:hlinkClick r:id="rId18"/>
              </a:rPr>
              <a:t>services</a:t>
            </a:r>
            <a:r>
              <a:rPr lang="en-US" sz="1200" b="0" dirty="0"/>
              <a:t> </a:t>
            </a:r>
            <a:r>
              <a:rPr lang="en-US" sz="1050" b="0" dirty="0"/>
              <a:t>(chair on mailing list for these two) </a:t>
            </a:r>
            <a:endParaRPr lang="en-US" sz="1200" b="0" dirty="0"/>
          </a:p>
          <a:p>
            <a:pPr lvl="1">
              <a:spcBef>
                <a:spcPts val="0"/>
              </a:spcBef>
              <a:buFont typeface="Arial" panose="020B0604020202020204" pitchFamily="34" charset="0"/>
              <a:buChar char="•"/>
            </a:pPr>
            <a:r>
              <a:rPr lang="en-US" sz="1050" dirty="0">
                <a:hlinkClick r:id="rId19"/>
              </a:rPr>
              <a:t>Working Party 5A (WP 5A) - Land mobile service above 30 MHz* (excluding IMT); wireless access in the fixed service; amateur and amateur-satellite services</a:t>
            </a:r>
            <a:r>
              <a:rPr lang="en-US" sz="1050" dirty="0"/>
              <a:t>  </a:t>
            </a:r>
            <a:endParaRPr lang="en-US" sz="1050" dirty="0">
              <a:hlinkClick r:id="" action="ppaction://noaction"/>
            </a:endParaRPr>
          </a:p>
          <a:p>
            <a:pPr lvl="1">
              <a:spcBef>
                <a:spcPts val="0"/>
              </a:spcBef>
              <a:buFont typeface="Arial" panose="020B0604020202020204" pitchFamily="34" charset="0"/>
              <a:buChar char="•"/>
            </a:pPr>
            <a:r>
              <a:rPr lang="en-US" sz="1000" b="1" i="0" u="none" strike="noStrike" dirty="0">
                <a:solidFill>
                  <a:srgbClr val="3789BD"/>
                </a:solidFill>
                <a:effectLst/>
                <a:latin typeface="Arial" panose="020B0604020202020204" pitchFamily="34" charset="0"/>
                <a:hlinkClick r:id="rId20"/>
              </a:rPr>
              <a:t>Working Party 5D (WP 5D) - IMT Systems</a:t>
            </a:r>
            <a:r>
              <a:rPr lang="en-US" sz="1050" dirty="0"/>
              <a:t>      </a:t>
            </a:r>
            <a:r>
              <a:rPr lang="en-US" sz="900" dirty="0">
                <a:hlinkClick r:id="rId21"/>
              </a:rPr>
              <a:t>Monday 2019-12-09 - Friday 2019-12-13</a:t>
            </a:r>
            <a:endParaRPr lang="en-US" sz="900" dirty="0"/>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200" dirty="0">
                <a:solidFill>
                  <a:schemeClr val="tx1"/>
                </a:solidFill>
              </a:rPr>
              <a:t>Updated WRC-23 Agenda Item list:  </a:t>
            </a:r>
            <a:r>
              <a:rPr lang="en-US" sz="1200" dirty="0">
                <a:solidFill>
                  <a:srgbClr val="00B0F0"/>
                </a:solidFill>
                <a:hlinkClick r:id="rId5"/>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Jay Holcomb (Itron)</a:t>
            </a:r>
            <a:endParaRPr lang="en-GB" dirty="0"/>
          </a:p>
        </p:txBody>
      </p:sp>
      <p:sp>
        <p:nvSpPr>
          <p:cNvPr id="6" name="Date Placeholder 5"/>
          <p:cNvSpPr>
            <a:spLocks noGrp="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14-21Jan21</a:t>
            </a:r>
            <a:endParaRPr lang="en-GB" dirty="0"/>
          </a:p>
        </p:txBody>
      </p:sp>
    </p:spTree>
    <p:extLst>
      <p:ext uri="{BB962C8B-B14F-4D97-AF65-F5344CB8AC3E}">
        <p14:creationId xmlns:p14="http://schemas.microsoft.com/office/powerpoint/2010/main" val="3626019802"/>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1881</Words>
  <Application>Microsoft Office PowerPoint</Application>
  <PresentationFormat>On-screen Show (4:3)</PresentationFormat>
  <Paragraphs>148</Paragraphs>
  <Slides>9</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vt:lpstr>
      <vt:lpstr>Consolas</vt:lpstr>
      <vt:lpstr>Times New Roman</vt:lpstr>
      <vt:lpstr>Wingdings</vt:lpstr>
      <vt:lpstr>Office Theme</vt:lpstr>
      <vt:lpstr>Document</vt:lpstr>
      <vt:lpstr>IEEE 802.18 IEEE 802 Viewpoints on WRC-23 Agenda Items</vt:lpstr>
      <vt:lpstr>Introduction</vt:lpstr>
      <vt:lpstr>AI 1.1   4 800 – 4 990 MHz and Resolution 223 (WP 5B, 5D)</vt:lpstr>
      <vt:lpstr>AI 1.2   IMT Multiple Bands and Resolution 245 (WP 5D)</vt:lpstr>
      <vt:lpstr>AI 1.5 470-960 MHz in Region 1 and Resolution 235 (TG 6/1)</vt:lpstr>
      <vt:lpstr>AI 10  Consideration for WRC-27</vt:lpstr>
      <vt:lpstr>PowerPoint Presentation</vt:lpstr>
      <vt:lpstr>Maybe others to review?</vt:lpstr>
      <vt:lpstr>ITU-R links &amp; general info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2021-01-15T16:39:32Z</dcterms:created>
  <dcterms:modified xsi:type="dcterms:W3CDTF">2021-07-30T18:29:51Z</dcterms:modified>
</cp:coreProperties>
</file>