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341" r:id="rId3"/>
    <p:sldId id="329" r:id="rId4"/>
    <p:sldId id="604" r:id="rId5"/>
    <p:sldId id="624" r:id="rId6"/>
    <p:sldId id="605" r:id="rId7"/>
    <p:sldId id="516" r:id="rId8"/>
    <p:sldId id="744" r:id="rId9"/>
    <p:sldId id="788" r:id="rId10"/>
    <p:sldId id="794" r:id="rId11"/>
    <p:sldId id="747" r:id="rId12"/>
    <p:sldId id="402" r:id="rId13"/>
    <p:sldId id="779" r:id="rId14"/>
    <p:sldId id="786" r:id="rId15"/>
    <p:sldId id="792" r:id="rId16"/>
    <p:sldId id="793" r:id="rId17"/>
    <p:sldId id="40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99" d="100"/>
          <a:sy n="99" d="100"/>
        </p:scale>
        <p:origin x="1788" y="84"/>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65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48065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42346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8959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02-03nov21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02-03nov21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02-03nov21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21-353&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1/18-21-0108-02-0000-fcc-noi-on-spectrum-for-the-internet-of-thing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proceedings_name=21-353&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21/18-21-0108-02-0000-fcc-noi-on-spectrum-for-the-internet-of-things.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02-03nov21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9938" y="969963"/>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a:t>
            </a:r>
            <a:r>
              <a:rPr lang="en-US" sz="2800" dirty="0" err="1">
                <a:latin typeface="Times New Roman" charset="0"/>
              </a:rPr>
              <a:t>NoI</a:t>
            </a:r>
            <a:r>
              <a:rPr lang="en-US" sz="2800" dirty="0">
                <a:latin typeface="Times New Roman" charset="0"/>
              </a:rPr>
              <a:t> on IoT spectrum,</a:t>
            </a:r>
            <a:br>
              <a:rPr lang="en-US" sz="2800" dirty="0">
                <a:latin typeface="Times New Roman" charset="0"/>
              </a:rPr>
            </a:br>
            <a:r>
              <a:rPr lang="en-US" sz="2800" dirty="0">
                <a:latin typeface="Times New Roman" charset="0"/>
              </a:rPr>
              <a:t>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2107846"/>
            <a:ext cx="7772400" cy="568678"/>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02-03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763388535"/>
              </p:ext>
            </p:extLst>
          </p:nvPr>
        </p:nvGraphicFramePr>
        <p:xfrm>
          <a:off x="549492" y="3640138"/>
          <a:ext cx="8894194" cy="2362200"/>
        </p:xfrm>
        <a:graphic>
          <a:graphicData uri="http://schemas.openxmlformats.org/presentationml/2006/ole">
            <mc:AlternateContent xmlns:mc="http://schemas.openxmlformats.org/markup-compatibility/2006">
              <mc:Choice xmlns:v="urn:schemas-microsoft-com:vml" Requires="v">
                <p:oleObj spid="_x0000_s1028" name="Document" r:id="rId4" imgW="10608966" imgH="2834738" progId="Word.Document.8">
                  <p:embed/>
                </p:oleObj>
              </mc:Choice>
              <mc:Fallback>
                <p:oleObj name="Document" r:id="rId4" imgW="10608966" imgH="2834738" progId="Word.Document.8">
                  <p:embed/>
                  <p:pic>
                    <p:nvPicPr>
                      <p:cNvPr id="0" name="Picture 3"/>
                      <p:cNvPicPr>
                        <a:picLocks noChangeAspect="1" noChangeArrowheads="1"/>
                      </p:cNvPicPr>
                      <p:nvPr/>
                    </p:nvPicPr>
                    <p:blipFill>
                      <a:blip r:embed="rId5"/>
                      <a:srcRect/>
                      <a:stretch>
                        <a:fillRect/>
                      </a:stretch>
                    </p:blipFill>
                    <p:spPr bwMode="auto">
                      <a:xfrm>
                        <a:off x="549492" y="3640138"/>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754735"/>
            <a:ext cx="8153400" cy="5484813"/>
          </a:xfrm>
        </p:spPr>
        <p:txBody>
          <a:bodyPr/>
          <a:lstStyle/>
          <a:p>
            <a:pPr marL="1714500" lvl="4">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0">
              <a:spcBef>
                <a:spcPts val="0"/>
              </a:spcBef>
              <a:spcAft>
                <a:spcPts val="0"/>
              </a:spcAft>
              <a:buFont typeface="Arial" panose="020B0604020202020204" pitchFamily="34" charset="0"/>
              <a:buChar char="•"/>
            </a:pPr>
            <a:endParaRPr lang="en-US" sz="1600" b="1"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2000" b="1" dirty="0">
                <a:effectLst/>
                <a:ea typeface="Calibri" panose="020F0502020204030204" pitchFamily="34" charset="0"/>
              </a:rPr>
              <a:t>Review comments filed </a:t>
            </a:r>
            <a:r>
              <a:rPr lang="en-US" sz="2000" dirty="0">
                <a:ea typeface="Calibri" panose="020F0502020204030204" pitchFamily="34" charset="0"/>
              </a:rPr>
              <a:t>yesterday/today:</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dirty="0">
                <a:solidFill>
                  <a:srgbClr val="1D2B3E"/>
                </a:solidFill>
              </a:rPr>
              <a:t>Discuss couple of points IEEE 802 could reply to:</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p>
          <a:p>
            <a:pPr marL="0">
              <a:spcBef>
                <a:spcPts val="0"/>
              </a:spcBef>
              <a:spcAft>
                <a:spcPts val="0"/>
              </a:spcAft>
              <a:buFont typeface="Arial" panose="020B0604020202020204" pitchFamily="34" charset="0"/>
              <a:buChar char="•"/>
            </a:pPr>
            <a:r>
              <a:rPr lang="en-US" sz="2000" b="0" dirty="0">
                <a:solidFill>
                  <a:srgbClr val="1D2B3E"/>
                </a:solidFill>
              </a:rPr>
              <a:t>  </a:t>
            </a:r>
            <a:r>
              <a:rPr lang="en-US" sz="2000" dirty="0">
                <a:solidFill>
                  <a:srgbClr val="1D2B3E"/>
                </a:solidFill>
              </a:rPr>
              <a:t>Outline on Draft reply comment boiler plate: </a:t>
            </a:r>
          </a:p>
          <a:p>
            <a:pPr marL="400050" lvl="1">
              <a:spcBef>
                <a:spcPts val="0"/>
              </a:spcBef>
              <a:spcAft>
                <a:spcPts val="0"/>
              </a:spcAft>
              <a:buFont typeface="Arial" panose="020B0604020202020204" pitchFamily="34" charset="0"/>
              <a:buChar char="•"/>
            </a:pPr>
            <a:endParaRPr lang="en-US" sz="1600" b="1" dirty="0">
              <a:solidFill>
                <a:srgbClr val="1D2B3E"/>
              </a:solidFill>
            </a:endParaRPr>
          </a:p>
          <a:p>
            <a:pPr marL="114300" lvl="1" indent="0">
              <a:spcBef>
                <a:spcPts val="0"/>
              </a:spcBef>
              <a:spcAft>
                <a:spcPts val="0"/>
              </a:spcAft>
            </a:pPr>
            <a:endParaRPr lang="en-US" sz="1600"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E004361B-B817-4038-A350-E4C3DC67014D}"/>
              </a:ext>
            </a:extLst>
          </p:cNvPr>
          <p:cNvSpPr txBox="1">
            <a:spLocks/>
          </p:cNvSpPr>
          <p:nvPr/>
        </p:nvSpPr>
        <p:spPr bwMode="auto">
          <a:xfrm>
            <a:off x="698889" y="631899"/>
            <a:ext cx="8292711" cy="43490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spcAft>
                <a:spcPts val="0"/>
              </a:spcAft>
            </a:pPr>
            <a:r>
              <a:rPr lang="en-US" sz="2000" kern="0" dirty="0">
                <a:ea typeface="Calibri" panose="020F0502020204030204" pitchFamily="34" charset="0"/>
              </a:rPr>
              <a:t>FCC NOI on </a:t>
            </a:r>
            <a:r>
              <a:rPr lang="en-US" sz="2000" kern="0" dirty="0">
                <a:solidFill>
                  <a:srgbClr val="1D2B3E"/>
                </a:solidFill>
              </a:rPr>
              <a:t>Spectrum Requirements for the Internet of Things (12-353)</a:t>
            </a:r>
            <a:endParaRPr lang="en-US" sz="2000" b="0" kern="0" dirty="0">
              <a:solidFill>
                <a:srgbClr val="1D2B3E"/>
              </a:solidFill>
            </a:endParaRPr>
          </a:p>
        </p:txBody>
      </p:sp>
    </p:spTree>
    <p:extLst>
      <p:ext uri="{BB962C8B-B14F-4D97-AF65-F5344CB8AC3E}">
        <p14:creationId xmlns:p14="http://schemas.microsoft.com/office/powerpoint/2010/main" val="2599667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on draft Reply Comments</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 total  ( __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Wednesday 03nov21,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a:t>
            </a:r>
            <a:r>
              <a:rPr lang="en-US" sz="1600" dirty="0">
                <a:latin typeface="Times New Roman" panose="02020603050405020304" pitchFamily="18" charset="0"/>
                <a:ea typeface="SimSun" panose="02010600030101010101" pitchFamily="2" charset="-122"/>
              </a:rPr>
              <a:t>in list server email </a:t>
            </a:r>
            <a:endParaRPr lang="en-US" sz="1600"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15:___________________28et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03Nov21 – Wednesday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02-03nov21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bg1">
                    <a:lumMod val="75000"/>
                  </a:schemeClr>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a:t>
            </a:r>
            <a:r>
              <a:rPr lang="en-US" altLang="en-US" sz="1600" kern="0" dirty="0" err="1">
                <a:solidFill>
                  <a:schemeClr val="tx1"/>
                </a:solidFill>
              </a:rPr>
              <a:t>NoI</a:t>
            </a:r>
            <a:r>
              <a:rPr lang="en-US" altLang="en-US" sz="1600" kern="0" dirty="0">
                <a:solidFill>
                  <a:schemeClr val="tx1"/>
                </a:solidFill>
              </a:rPr>
              <a:t> on IoT spectrum,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219200"/>
            <a:ext cx="8153400" cy="5263402"/>
          </a:xfrm>
        </p:spPr>
        <p:txBody>
          <a:bodyPr/>
          <a:lstStyle/>
          <a:p>
            <a:pPr marL="0" marR="0">
              <a:spcBef>
                <a:spcPts val="0"/>
              </a:spcBef>
              <a:spcAft>
                <a:spcPts val="0"/>
              </a:spcAft>
              <a:buFont typeface="Arial" panose="020B0604020202020204" pitchFamily="34" charset="0"/>
              <a:buChar char="•"/>
            </a:pPr>
            <a:r>
              <a:rPr lang="en-US" sz="1800" b="0" dirty="0">
                <a:effectLst/>
                <a:ea typeface="Times New Roman" panose="02020603050405020304" pitchFamily="18" charset="0"/>
              </a:rPr>
              <a:t>The Proceeding OET 21-353:</a:t>
            </a:r>
          </a:p>
          <a:p>
            <a:pPr marL="400050" lvl="1">
              <a:spcBef>
                <a:spcPts val="0"/>
              </a:spcBef>
              <a:spcAft>
                <a:spcPts val="0"/>
              </a:spcAft>
              <a:buFont typeface="Arial" panose="020B0604020202020204" pitchFamily="34" charset="0"/>
              <a:buChar char="•"/>
            </a:pPr>
            <a:r>
              <a:rPr lang="en-US" sz="1600" u="sng" dirty="0">
                <a:solidFill>
                  <a:srgbClr val="0000FF"/>
                </a:solidFill>
                <a:effectLst/>
                <a:ea typeface="Times New Roman" panose="02020603050405020304" pitchFamily="18" charset="0"/>
                <a:hlinkClick r:id="rId3"/>
              </a:rPr>
              <a:t>https://www.fcc.gov/ecfs/search/filings?proceedings_name=21-353&amp;sort=date_disseminated,DESC</a:t>
            </a:r>
            <a:endParaRPr lang="en-US" sz="16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err="1">
                <a:ea typeface="Calibri" panose="020F0502020204030204" pitchFamily="34" charset="0"/>
              </a:rPr>
              <a:t>NoI</a:t>
            </a:r>
            <a:r>
              <a:rPr lang="en-US" sz="1800" b="0" dirty="0">
                <a:ea typeface="Calibri" panose="020F0502020204030204" pitchFamily="34" charset="0"/>
              </a:rPr>
              <a:t> in mentor: </a:t>
            </a:r>
            <a:r>
              <a:rPr lang="en-US" sz="1800" b="0" u="sng" dirty="0">
                <a:solidFill>
                  <a:srgbClr val="0000FF"/>
                </a:solidFill>
                <a:effectLst/>
                <a:ea typeface="Calibri" panose="020F0502020204030204" pitchFamily="34" charset="0"/>
                <a:hlinkClick r:id="rId4"/>
              </a:rPr>
              <a:t>https://mentor.ieee.org/802.18/dcn/21/18-21-0108-02-0000-fcc-noi-on-spectrum-for-the-internet-of-things.docx</a:t>
            </a:r>
            <a:endParaRPr lang="en-US" sz="18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a:t>
            </a:r>
          </a:p>
          <a:p>
            <a:pPr marL="800100" lvl="2">
              <a:spcBef>
                <a:spcPts val="0"/>
              </a:spcBef>
              <a:spcAft>
                <a:spcPts val="0"/>
              </a:spcAft>
              <a:buFont typeface="Arial" panose="020B0604020202020204" pitchFamily="34" charset="0"/>
              <a:buChar char="•"/>
            </a:pPr>
            <a:r>
              <a:rPr lang="en-US" sz="1600" b="1" dirty="0">
                <a:effectLst/>
                <a:ea typeface="Times New Roman" panose="02020603050405020304" pitchFamily="18" charset="0"/>
              </a:rPr>
              <a:t>November 16, 2021, would have to start EC ballot 04Nov, this week. </a:t>
            </a:r>
            <a:endParaRPr lang="en-US" sz="16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4FF1E032-6029-4BD7-AC36-0FF9F586277E}"/>
              </a:ext>
            </a:extLst>
          </p:cNvPr>
          <p:cNvSpPr>
            <a:spLocks noGrp="1"/>
          </p:cNvSpPr>
          <p:nvPr>
            <p:ph type="title"/>
          </p:nvPr>
        </p:nvSpPr>
        <p:spPr>
          <a:xfrm>
            <a:off x="698889" y="631899"/>
            <a:ext cx="8292711" cy="434901"/>
          </a:xfrm>
        </p:spPr>
        <p:txBody>
          <a:bodyPr/>
          <a:lstStyle/>
          <a:p>
            <a:pPr marL="0">
              <a:spcBef>
                <a:spcPts val="0"/>
              </a:spcBef>
              <a:spcAft>
                <a:spcPts val="0"/>
              </a:spcAft>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 (12-353)</a:t>
            </a:r>
            <a:endParaRPr lang="en-US" sz="2000" b="0" dirty="0">
              <a:solidFill>
                <a:srgbClr val="1D2B3E"/>
              </a:solidFill>
            </a:endParaRPr>
          </a:p>
        </p:txBody>
      </p:sp>
    </p:spTree>
    <p:extLst>
      <p:ext uri="{BB962C8B-B14F-4D97-AF65-F5344CB8AC3E}">
        <p14:creationId xmlns:p14="http://schemas.microsoft.com/office/powerpoint/2010/main" val="112817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and upload.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8734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Adjourn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total  (__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n/a</a:t>
            </a:r>
            <a:endParaRPr lang="en-US" b="1" dirty="0">
              <a:solidFill>
                <a:schemeClr val="tx1"/>
              </a:solidFill>
              <a:ea typeface="Times New Roman" panose="02020603050405020304" pitchFamily="18" charset="0"/>
            </a:endParaRPr>
          </a:p>
          <a:p>
            <a:pPr marL="0" indent="0"/>
            <a:endParaRPr lang="en-US" sz="2000" dirty="0"/>
          </a:p>
          <a:p>
            <a:pPr>
              <a:buFont typeface="Arial" panose="020B0604020202020204" pitchFamily="34" charset="0"/>
              <a:buChar char="•"/>
            </a:pPr>
            <a:r>
              <a:rPr lang="en-US" sz="1800" dirty="0"/>
              <a:t>Any objection to adjourn</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adjourned</a:t>
            </a:r>
            <a:r>
              <a:rPr lang="en-US" sz="1800" dirty="0"/>
              <a:t> at 15:_____________59et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249532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02-03nov21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02-03nov21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spid="_x0000_s2054"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spid="_x0000_s2055"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02-03nov21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02Nov21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02-03nov21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2" action="ppaction://hlinksldjump"/>
              </a:rPr>
              <a:t>Agenda –03Nov21– proceed to slide: 1</a:t>
            </a:r>
            <a:r>
              <a:rPr lang="en-US" altLang="en-US" sz="1600" kern="0" dirty="0">
                <a:solidFill>
                  <a:schemeClr val="tx1"/>
                </a:solidFill>
              </a:rPr>
              <a:t>3</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a:t>
            </a:r>
            <a:r>
              <a:rPr lang="en-US" altLang="en-US" sz="1600" kern="0" dirty="0" err="1">
                <a:solidFill>
                  <a:schemeClr val="tx1"/>
                </a:solidFill>
              </a:rPr>
              <a:t>NoI</a:t>
            </a:r>
            <a:r>
              <a:rPr lang="en-US" altLang="en-US" sz="1600" kern="0" dirty="0">
                <a:solidFill>
                  <a:schemeClr val="tx1"/>
                </a:solidFill>
              </a:rPr>
              <a:t> on IoT spectrum,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292711" cy="434901"/>
          </a:xfrm>
        </p:spPr>
        <p:txBody>
          <a:bodyPr/>
          <a:lstStyle/>
          <a:p>
            <a:pPr marL="0">
              <a:spcBef>
                <a:spcPts val="0"/>
              </a:spcBef>
              <a:spcAft>
                <a:spcPts val="0"/>
              </a:spcAft>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 (12-353)</a:t>
            </a:r>
            <a:endParaRPr lang="en-US" sz="2000" b="0" dirty="0">
              <a:solidFill>
                <a:srgbClr val="1D2B3E"/>
              </a:solidFill>
            </a:endParaRPr>
          </a:p>
        </p:txBody>
      </p:sp>
      <p:sp>
        <p:nvSpPr>
          <p:cNvPr id="3" name="Content Placeholder 2"/>
          <p:cNvSpPr>
            <a:spLocks noGrp="1"/>
          </p:cNvSpPr>
          <p:nvPr>
            <p:ph idx="1"/>
          </p:nvPr>
        </p:nvSpPr>
        <p:spPr>
          <a:xfrm>
            <a:off x="687185" y="1289798"/>
            <a:ext cx="8153400" cy="5034802"/>
          </a:xfrm>
        </p:spPr>
        <p:txBody>
          <a:bodyPr/>
          <a:lstStyle/>
          <a:p>
            <a:pPr marL="0" marR="0">
              <a:spcBef>
                <a:spcPts val="0"/>
              </a:spcBef>
              <a:spcAft>
                <a:spcPts val="0"/>
              </a:spcAft>
              <a:buFont typeface="Arial" panose="020B0604020202020204" pitchFamily="34" charset="0"/>
              <a:buChar char="•"/>
            </a:pPr>
            <a:r>
              <a:rPr lang="en-US" sz="1800" b="0" dirty="0">
                <a:effectLst/>
                <a:ea typeface="Times New Roman" panose="02020603050405020304" pitchFamily="18" charset="0"/>
              </a:rPr>
              <a:t>The Proceeding OET 21-353:</a:t>
            </a:r>
          </a:p>
          <a:p>
            <a:pPr marL="400050" lvl="1">
              <a:spcBef>
                <a:spcPts val="0"/>
              </a:spcBef>
              <a:spcAft>
                <a:spcPts val="0"/>
              </a:spcAft>
              <a:buFont typeface="Arial" panose="020B0604020202020204" pitchFamily="34" charset="0"/>
              <a:buChar char="•"/>
            </a:pPr>
            <a:r>
              <a:rPr lang="en-US" sz="1600" u="sng" dirty="0">
                <a:solidFill>
                  <a:srgbClr val="0000FF"/>
                </a:solidFill>
                <a:effectLst/>
                <a:ea typeface="Times New Roman" panose="02020603050405020304" pitchFamily="18" charset="0"/>
                <a:hlinkClick r:id="rId3"/>
              </a:rPr>
              <a:t>https://www.fcc.gov/ecfs/search/filings?proceedings_name=21-353&amp;sort=date_disseminated,DESC</a:t>
            </a:r>
            <a:endParaRPr lang="en-US" sz="16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err="1">
                <a:ea typeface="Calibri" panose="020F0502020204030204" pitchFamily="34" charset="0"/>
              </a:rPr>
              <a:t>NoI</a:t>
            </a:r>
            <a:r>
              <a:rPr lang="en-US" sz="1800" b="0" dirty="0">
                <a:ea typeface="Calibri" panose="020F0502020204030204" pitchFamily="34" charset="0"/>
              </a:rPr>
              <a:t> in mentor: </a:t>
            </a:r>
            <a:r>
              <a:rPr lang="en-US" sz="1800" b="0" u="sng" dirty="0">
                <a:solidFill>
                  <a:srgbClr val="0000FF"/>
                </a:solidFill>
                <a:effectLst/>
                <a:ea typeface="Calibri" panose="020F0502020204030204" pitchFamily="34" charset="0"/>
                <a:hlinkClick r:id="rId4"/>
              </a:rPr>
              <a:t>https://mentor.ieee.org/802.18/dcn/21/18-21-0108-02-0000-fcc-noi-on-spectrum-for-the-internet-of-things.docx</a:t>
            </a:r>
            <a:endParaRPr lang="en-US" sz="18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a:t>
            </a:r>
          </a:p>
          <a:p>
            <a:pPr marL="800100" lvl="2">
              <a:spcBef>
                <a:spcPts val="0"/>
              </a:spcBef>
              <a:spcAft>
                <a:spcPts val="0"/>
              </a:spcAft>
              <a:buFont typeface="Arial" panose="020B0604020202020204" pitchFamily="34" charset="0"/>
              <a:buChar char="•"/>
            </a:pPr>
            <a:r>
              <a:rPr lang="en-US" sz="1600" b="1" dirty="0">
                <a:effectLst/>
                <a:ea typeface="Times New Roman" panose="02020603050405020304" pitchFamily="18" charset="0"/>
              </a:rPr>
              <a:t>November 16, 2021, would have to start EC ballot 04Nov, this week. </a:t>
            </a:r>
            <a:endParaRPr lang="en-US" sz="16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 be of interest to IEEE 802, e.g.</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buFont typeface="Arial" panose="020B0604020202020204" pitchFamily="34" charset="0"/>
              <a:buChar char="•"/>
            </a:pPr>
            <a:endParaRPr lang="en-US" sz="1800" b="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800" b="0" dirty="0">
                <a:effectLst/>
                <a:ea typeface="Calibri" panose="020F0502020204030204" pitchFamily="34" charset="0"/>
              </a:rPr>
              <a:t>If the growing need for IoT connectivity is not being met with the current and planned licensed spectrum resources, what steps can the Commission take to address this important use in the future? </a:t>
            </a:r>
          </a:p>
          <a:p>
            <a:pPr marL="1257300" lvl="3">
              <a:spcBef>
                <a:spcPts val="0"/>
              </a:spcBef>
              <a:spcAft>
                <a:spcPts val="0"/>
              </a:spcAft>
              <a:buFont typeface="Arial" panose="020B0604020202020204" pitchFamily="34" charset="0"/>
              <a:buChar char="•"/>
            </a:pPr>
            <a:r>
              <a:rPr lang="en-US" dirty="0">
                <a:ea typeface="Calibri" panose="020F0502020204030204" pitchFamily="34" charset="0"/>
              </a:rPr>
              <a:t>  </a:t>
            </a:r>
            <a:endParaRPr lang="en-US" sz="2000" dirty="0">
              <a:solidFill>
                <a:srgbClr val="191919"/>
              </a:solidFill>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754735"/>
            <a:ext cx="8153400" cy="5484813"/>
          </a:xfrm>
        </p:spPr>
        <p:txBody>
          <a:bodyPr/>
          <a:lstStyle/>
          <a:p>
            <a:pPr marL="1714500" lvl="4">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0">
              <a:spcBef>
                <a:spcPts val="0"/>
              </a:spcBef>
              <a:spcAft>
                <a:spcPts val="0"/>
              </a:spcAft>
              <a:buFont typeface="Arial" panose="020B0604020202020204" pitchFamily="34" charset="0"/>
              <a:buChar char="•"/>
            </a:pPr>
            <a:endParaRPr lang="en-US" sz="1600" b="1"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600" b="1" dirty="0">
                <a:effectLst/>
                <a:ea typeface="Calibri" panose="020F0502020204030204" pitchFamily="34" charset="0"/>
              </a:rPr>
              <a:t>FCC NOI on </a:t>
            </a:r>
            <a:r>
              <a:rPr lang="en-US" sz="16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400" b="1" dirty="0">
                <a:effectLst/>
                <a:ea typeface="Calibri" panose="020F0502020204030204" pitchFamily="34" charset="0"/>
              </a:rPr>
              <a:t>Some questions maybe of interest to IEEE 802, e.g.</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b="0" dirty="0">
                <a:effectLst/>
                <a:ea typeface="Calibri" panose="020F0502020204030204" pitchFamily="34" charset="0"/>
              </a:rPr>
              <a:t>please refer to paragraphs 10 and 11 asking the role of unlicensed spectrum and whether additional unlicensed spectrum should be considered.</a:t>
            </a:r>
            <a:r>
              <a:rPr lang="en-US" sz="1400" dirty="0">
                <a:ea typeface="Calibri" panose="020F0502020204030204" pitchFamily="34" charset="0"/>
              </a:rPr>
              <a:t>   </a:t>
            </a:r>
            <a:r>
              <a:rPr lang="en-US" sz="1400" b="1" dirty="0">
                <a:ea typeface="Calibri" panose="020F0502020204030204" pitchFamily="34" charset="0"/>
              </a:rPr>
              <a:t>From paragraph 10: </a:t>
            </a:r>
          </a:p>
          <a:p>
            <a:pPr marL="4000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 … … Thus, the regulatory barriers to implement an unlicensed IoT system or connect IoT devices in the home or a business are lower provided the lack of interference protection does not pose an impediment. </a:t>
            </a:r>
            <a:r>
              <a:rPr lang="en-US" sz="1400" b="1" dirty="0">
                <a:effectLst/>
                <a:latin typeface="Times New Roman" panose="02020603050405020304" pitchFamily="18" charset="0"/>
                <a:ea typeface="Times New Roman" panose="02020603050405020304" pitchFamily="18" charset="0"/>
              </a:rPr>
              <a:t>For example, most in-home IoT devices such as thermostats, water or gas leak detectors, and smart home controllers connect to the Internet using unlicensed Wi-Fi connections.</a:t>
            </a:r>
          </a:p>
          <a:p>
            <a:pPr marL="800100" lvl="2">
              <a:spcBef>
                <a:spcPts val="0"/>
              </a:spcBef>
              <a:spcAft>
                <a:spcPts val="0"/>
              </a:spcAft>
              <a:buFont typeface="Arial" panose="020B0604020202020204" pitchFamily="34" charset="0"/>
              <a:buChar char="•"/>
            </a:pPr>
            <a:r>
              <a:rPr lang="en-US" sz="1200" dirty="0">
                <a:effectLst/>
                <a:latin typeface="Times New Roman" panose="02020603050405020304" pitchFamily="18" charset="0"/>
                <a:ea typeface="Times New Roman" panose="02020603050405020304" pitchFamily="18" charset="0"/>
              </a:rPr>
              <a:t>IEEE 802 could make a supportive statement on the bold line above</a:t>
            </a:r>
            <a:r>
              <a:rPr lang="en-US" sz="1200" dirty="0">
                <a:latin typeface="Times New Roman" panose="02020603050405020304" pitchFamily="18" charset="0"/>
                <a:ea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200" dirty="0">
                <a:effectLst/>
                <a:latin typeface="Times New Roman" panose="02020603050405020304" pitchFamily="18" charset="0"/>
                <a:ea typeface="Times New Roman" panose="02020603050405020304" pitchFamily="18" charset="0"/>
              </a:rPr>
              <a:t>The IoT term is so broad, so may need to clarify the different IoT devices/uses</a:t>
            </a:r>
          </a:p>
          <a:p>
            <a:pPr marL="1257300" lvl="3">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Times New Roman" panose="02020603050405020304" pitchFamily="18" charset="0"/>
              </a:rPr>
              <a:t>question: is there any indication in the </a:t>
            </a:r>
            <a:r>
              <a:rPr lang="en-US" sz="1100" dirty="0" err="1">
                <a:effectLst/>
                <a:latin typeface="Times New Roman" panose="02020603050405020304" pitchFamily="18" charset="0"/>
                <a:ea typeface="Times New Roman" panose="02020603050405020304" pitchFamily="18" charset="0"/>
              </a:rPr>
              <a:t>NoI</a:t>
            </a:r>
            <a:r>
              <a:rPr lang="en-US" sz="1100" dirty="0">
                <a:effectLst/>
                <a:latin typeface="Times New Roman" panose="02020603050405020304" pitchFamily="18" charset="0"/>
                <a:ea typeface="Times New Roman" panose="02020603050405020304" pitchFamily="18" charset="0"/>
              </a:rPr>
              <a:t> of what IoT focus is here? </a:t>
            </a:r>
            <a:endParaRPr lang="en-US" sz="1400" dirty="0">
              <a:effectLst/>
              <a:latin typeface="Times New Roman" panose="02020603050405020304" pitchFamily="18" charset="0"/>
              <a:ea typeface="Times New Roman" panose="02020603050405020304" pitchFamily="18" charset="0"/>
            </a:endParaRPr>
          </a:p>
          <a:p>
            <a:pPr marL="0">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ea typeface="Calibri" panose="020F0502020204030204" pitchFamily="34" charset="0"/>
              </a:rPr>
              <a:t>Some of the questions from paragraph 11: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What role have unlicensed devices played in the growth of IoT?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What role is anticipated for unlicensed devices as IoT devices continue to proliferate for home and business applications?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Does the lack of interference protection make unlicensed devices unsuitable for some IoT applications? </a:t>
            </a:r>
          </a:p>
          <a:p>
            <a:pPr marL="800100" lvl="2">
              <a:spcBef>
                <a:spcPts val="0"/>
              </a:spcBef>
              <a:spcAft>
                <a:spcPts val="0"/>
              </a:spcAft>
              <a:buFont typeface="Arial" panose="020B0604020202020204" pitchFamily="34" charset="0"/>
              <a:buChar char="•"/>
            </a:pPr>
            <a:r>
              <a:rPr lang="en-US" sz="1100" dirty="0">
                <a:ea typeface="Times New Roman" panose="02020603050405020304" pitchFamily="18" charset="0"/>
              </a:rPr>
              <a:t>IEEE 802 stds do well with sharing in general. </a:t>
            </a:r>
            <a:endParaRPr lang="en-US" sz="11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200" b="1" dirty="0">
                <a:effectLst/>
                <a:ea typeface="Times New Roman" panose="02020603050405020304" pitchFamily="18" charset="0"/>
              </a:rPr>
              <a:t>Is the amount of spectrum available for use by unlicensed devices adequate to meet the needs of the IoT? </a:t>
            </a:r>
            <a:endParaRPr lang="en-US" sz="12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Should additional spectrum be considered for unlicensed operations exclusively for IoT devices and applications?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Are there unique properties of IoT devices that would be better served by targeted rule changes to the unlicensed spectrum access rules?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If so, what changes would be necessary to ensure increased utility of unlicensed IoT</a:t>
            </a:r>
            <a:r>
              <a:rPr lang="en-US" sz="1200" spc="-90" dirty="0">
                <a:effectLst/>
                <a:ea typeface="Times New Roman" panose="02020603050405020304" pitchFamily="18" charset="0"/>
              </a:rPr>
              <a:t> </a:t>
            </a:r>
            <a:r>
              <a:rPr lang="en-US" sz="1200" dirty="0">
                <a:effectLst/>
                <a:ea typeface="Times New Roman" panose="02020603050405020304" pitchFamily="18" charset="0"/>
              </a:rPr>
              <a:t>devices</a:t>
            </a:r>
            <a:r>
              <a:rPr lang="en-US" sz="1600" dirty="0">
                <a:effectLst/>
                <a:ea typeface="Times New Roman" panose="02020603050405020304" pitchFamily="18" charset="0"/>
              </a:rPr>
              <a:t>.</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dirty="0">
              <a:solidFill>
                <a:srgbClr val="191919"/>
              </a:solidFill>
              <a:ea typeface="Calibri" panose="020F0502020204030204" pitchFamily="34" charset="0"/>
            </a:endParaRPr>
          </a:p>
          <a:p>
            <a:pPr marL="114300" lvl="1" indent="0">
              <a:spcBef>
                <a:spcPts val="0"/>
              </a:spcBef>
              <a:spcAft>
                <a:spcPts val="0"/>
              </a:spcAft>
            </a:pPr>
            <a:endParaRPr lang="en-US" sz="1600"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E004361B-B817-4038-A350-E4C3DC67014D}"/>
              </a:ext>
            </a:extLst>
          </p:cNvPr>
          <p:cNvSpPr txBox="1">
            <a:spLocks/>
          </p:cNvSpPr>
          <p:nvPr/>
        </p:nvSpPr>
        <p:spPr bwMode="auto">
          <a:xfrm>
            <a:off x="698889" y="631899"/>
            <a:ext cx="8292711" cy="43490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spcAft>
                <a:spcPts val="0"/>
              </a:spcAft>
              <a:buFont typeface="Arial" panose="020B0604020202020204" pitchFamily="34" charset="0"/>
              <a:buChar char="•"/>
            </a:pPr>
            <a:r>
              <a:rPr lang="en-US" sz="1800" kern="0">
                <a:solidFill>
                  <a:srgbClr val="333333"/>
                </a:solidFill>
                <a:ea typeface="Times New Roman" panose="02020603050405020304" pitchFamily="18" charset="0"/>
              </a:rPr>
              <a:t> </a:t>
            </a:r>
            <a:r>
              <a:rPr lang="en-US" sz="2000" kern="0">
                <a:ea typeface="Calibri" panose="020F0502020204030204" pitchFamily="34" charset="0"/>
              </a:rPr>
              <a:t>FCC NOI on </a:t>
            </a:r>
            <a:r>
              <a:rPr lang="en-US" sz="2000" kern="0">
                <a:solidFill>
                  <a:srgbClr val="1D2B3E"/>
                </a:solidFill>
              </a:rPr>
              <a:t>Spectrum Requirements for the Internet of Things (12-353)</a:t>
            </a:r>
            <a:endParaRPr lang="en-US" sz="2000" b="0" kern="0" dirty="0">
              <a:solidFill>
                <a:srgbClr val="1D2B3E"/>
              </a:solidFill>
            </a:endParaRPr>
          </a:p>
        </p:txBody>
      </p:sp>
    </p:spTree>
    <p:extLst>
      <p:ext uri="{BB962C8B-B14F-4D97-AF65-F5344CB8AC3E}">
        <p14:creationId xmlns:p14="http://schemas.microsoft.com/office/powerpoint/2010/main" val="3394413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58639</TotalTime>
  <Words>2087</Words>
  <Application>Microsoft Office PowerPoint</Application>
  <PresentationFormat>On-screen Show (4:3)</PresentationFormat>
  <Paragraphs>298</Paragraphs>
  <Slides>17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Acrobat Document</vt:lpstr>
      <vt:lpstr>IEEE 802 FCC NoI on IoT spectrum,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02Nov21 </vt:lpstr>
      <vt:lpstr>FCC NOI on Spectrum Requirements for the Internet of Things (12-353)</vt:lpstr>
      <vt:lpstr>PowerPoint Presentation</vt:lpstr>
      <vt:lpstr>PowerPoint Presentation</vt:lpstr>
      <vt:lpstr>Actions Required</vt:lpstr>
      <vt:lpstr>Recess</vt:lpstr>
      <vt:lpstr>Agenda – 03Nov21 – Wednesday</vt:lpstr>
      <vt:lpstr>FCC NOI on Spectrum Requirements for the Internet of Things (12-353)</vt:lpstr>
      <vt:lpstr>Actions Required</vt:lpstr>
      <vt:lpstr>Adjourn </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3669</cp:revision>
  <cp:lastPrinted>1601-01-01T00:00:00Z</cp:lastPrinted>
  <dcterms:created xsi:type="dcterms:W3CDTF">2016-03-03T14:54:45Z</dcterms:created>
  <dcterms:modified xsi:type="dcterms:W3CDTF">2021-11-01T19:05:59Z</dcterms:modified>
</cp:coreProperties>
</file>