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341" r:id="rId3"/>
    <p:sldId id="466" r:id="rId4"/>
    <p:sldId id="467" r:id="rId5"/>
    <p:sldId id="473" r:id="rId6"/>
    <p:sldId id="474" r:id="rId7"/>
    <p:sldId id="461" r:id="rId8"/>
    <p:sldId id="468" r:id="rId9"/>
    <p:sldId id="463" r:id="rId10"/>
    <p:sldId id="462" r:id="rId11"/>
    <p:sldId id="464" r:id="rId12"/>
    <p:sldId id="465" r:id="rId13"/>
    <p:sldId id="469" r:id="rId14"/>
    <p:sldId id="470" r:id="rId15"/>
    <p:sldId id="471" r:id="rId16"/>
    <p:sldId id="472"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39" autoAdjust="0"/>
    <p:restoredTop sz="88634" autoAdjust="0"/>
  </p:normalViewPr>
  <p:slideViewPr>
    <p:cSldViewPr>
      <p:cViewPr varScale="1">
        <p:scale>
          <a:sx n="75" d="100"/>
          <a:sy n="75" d="100"/>
        </p:scale>
        <p:origin x="1896" y="67"/>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4" d="100"/>
          <a:sy n="64" d="100"/>
        </p:scale>
        <p:origin x="3101" y="37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12/2/2021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4901802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7100429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0733282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5818642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2526943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645927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593548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2833241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5519396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2011859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9091683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475334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484805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301405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04800"/>
            <a:ext cx="2211387" cy="273050"/>
          </a:xfrm>
        </p:spPr>
        <p:txBody>
          <a:bodyPr/>
          <a:lstStyle>
            <a:lvl1pPr>
              <a:defRPr/>
            </a:lvl1pPr>
          </a:lstStyle>
          <a:p>
            <a:r>
              <a:rPr lang="en-US" dirty="0" smtClean="0"/>
              <a:t>January 2022</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0480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2022</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Submission</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802.18-21/</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0143</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www.msit.go.kr/bbs/view.do?sCode=user&amp;mId=109&amp;mPid=103&amp;pageIndex=&amp;bbsSeqNo=84&amp;nttSeqNo=3179348&amp;searchOpt=ALL&amp;searchTxt="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msit.go.kr/bbs/view.do?sCode=user&amp;mId=109&amp;mPid=103&amp;pageIndex=&amp;bbsSeqNo=84&amp;nttSeqNo=3179352&amp;searchOpt=ALL&amp;searchTxt="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rsm.govt.nz/projects-and-auctions/consultations/five-year-spectrum-outlook-2022-2026/"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coms-auth.hk/filemanager/en/content_711/cp20211126_e.pdf"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kominfo.go.id/content/detail/38184/siaran-pers-no-402hmkominfo112021-tentang-konsultasi-publik-rpm-mengenai-tabel-alokasi-spektrum-frekuensi-radio-indonesia/0/siaran_pers"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soumu.go.jp/menu_news/s-news/01kiban09_02000421.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soumu.go.jp/menu_news/s-news/01kiban12_02000132.html"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December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smtClean="0"/>
              <a:t>Edward Au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04800" y="685800"/>
            <a:ext cx="83820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APAC update – December 2021</a:t>
            </a:r>
            <a:endParaRPr lang="en-GB" dirty="0"/>
          </a:p>
        </p:txBody>
      </p:sp>
      <p:sp>
        <p:nvSpPr>
          <p:cNvPr id="3076" name="Rectangle 4"/>
          <p:cNvSpPr>
            <a:spLocks noChangeArrowheads="1"/>
          </p:cNvSpPr>
          <p:nvPr/>
        </p:nvSpPr>
        <p:spPr bwMode="auto">
          <a:xfrm>
            <a:off x="616167" y="255894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smtClean="0">
                <a:solidFill>
                  <a:srgbClr val="000000"/>
                </a:solidFill>
              </a:rPr>
              <a:t>Author:</a:t>
            </a:r>
            <a:endParaRPr lang="en-GB" sz="2000"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751859917"/>
              </p:ext>
            </p:extLst>
          </p:nvPr>
        </p:nvGraphicFramePr>
        <p:xfrm>
          <a:off x="669925" y="3038475"/>
          <a:ext cx="7804150" cy="1000125"/>
        </p:xfrm>
        <a:graphic>
          <a:graphicData uri="http://schemas.openxmlformats.org/presentationml/2006/ole">
            <mc:AlternateContent xmlns:mc="http://schemas.openxmlformats.org/markup-compatibility/2006">
              <mc:Choice xmlns:v="urn:schemas-microsoft-com:vml" Requires="v">
                <p:oleObj spid="_x0000_s7545" name="Document" r:id="rId4" imgW="8227229" imgH="998269" progId="Word.Document.8">
                  <p:embed/>
                </p:oleObj>
              </mc:Choice>
              <mc:Fallback>
                <p:oleObj name="Document" r:id="rId4" imgW="8227229" imgH="998269" progId="Word.Document.8">
                  <p:embed/>
                  <p:pic>
                    <p:nvPicPr>
                      <p:cNvPr id="0" name=""/>
                      <p:cNvPicPr>
                        <a:picLocks noChangeAspect="1" noChangeArrowheads="1"/>
                      </p:cNvPicPr>
                      <p:nvPr/>
                    </p:nvPicPr>
                    <p:blipFill>
                      <a:blip r:embed="rId5"/>
                      <a:srcRect/>
                      <a:stretch>
                        <a:fillRect/>
                      </a:stretch>
                    </p:blipFill>
                    <p:spPr bwMode="auto">
                      <a:xfrm>
                        <a:off x="669925" y="3038475"/>
                        <a:ext cx="7804150" cy="100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Korea MSIT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Administrative notice (2021-0931) related to a partial revision of table of frequency allocation</a:t>
            </a:r>
            <a:endParaRPr lang="en-US" b="0" dirty="0"/>
          </a:p>
          <a:p>
            <a:pPr lvl="1" algn="just">
              <a:buFont typeface="Arial" panose="020B0604020202020204" pitchFamily="34" charset="0"/>
              <a:buChar char="•"/>
            </a:pPr>
            <a:r>
              <a:rPr lang="en-US" dirty="0" smtClean="0"/>
              <a:t>Consultation period:  November 17, 2021 to January 16, 2022</a:t>
            </a:r>
          </a:p>
          <a:p>
            <a:pPr lvl="2" algn="just">
              <a:buFont typeface="Arial" panose="020B0604020202020204" pitchFamily="34" charset="0"/>
              <a:buChar char="•"/>
            </a:pPr>
            <a:r>
              <a:rPr lang="en-AU" dirty="0">
                <a:hlinkClick r:id="rId3"/>
              </a:rPr>
              <a:t>https://www.msit.go.kr/bbs/view.do?sCode=user&amp;mId=109&amp;mPid=103&amp;pageIndex=&amp;bbsSeqNo=84&amp;nttSeqNo=3179348&amp;searchOpt=ALL&amp;searchTxt</a:t>
            </a:r>
            <a:r>
              <a:rPr lang="en-AU" dirty="0" smtClean="0">
                <a:hlinkClick r:id="rId3"/>
              </a:rPr>
              <a:t>=  </a:t>
            </a:r>
            <a:endParaRPr lang="en-AU" dirty="0" smtClean="0"/>
          </a:p>
          <a:p>
            <a:pPr lvl="1" algn="just">
              <a:buFont typeface="Arial" panose="020B0604020202020204" pitchFamily="34" charset="0"/>
              <a:buChar char="•"/>
            </a:pPr>
            <a:r>
              <a:rPr lang="en-AU" dirty="0" smtClean="0"/>
              <a:t>Summary</a:t>
            </a:r>
          </a:p>
          <a:p>
            <a:pPr lvl="2" algn="just">
              <a:buFont typeface="Arial" panose="020B0604020202020204" pitchFamily="34" charset="0"/>
              <a:buChar char="•"/>
            </a:pPr>
            <a:r>
              <a:rPr lang="en-US" kern="1200" dirty="0" smtClean="0">
                <a:latin typeface="Times New Roman" pitchFamily="16" charset="0"/>
              </a:rPr>
              <a:t>There is an increasing use of the 76–81</a:t>
            </a:r>
            <a:r>
              <a:rPr lang="en-US" kern="1200" dirty="0">
                <a:latin typeface="Times New Roman" pitchFamily="16" charset="0"/>
              </a:rPr>
              <a:t> </a:t>
            </a:r>
            <a:r>
              <a:rPr lang="en-US" kern="1200" dirty="0" smtClean="0">
                <a:latin typeface="Times New Roman" pitchFamily="16" charset="0"/>
              </a:rPr>
              <a:t>GHz frequency</a:t>
            </a:r>
            <a:r>
              <a:rPr lang="en-US" kern="1200" dirty="0">
                <a:latin typeface="Times New Roman" pitchFamily="16" charset="0"/>
              </a:rPr>
              <a:t> </a:t>
            </a:r>
            <a:r>
              <a:rPr lang="en-US" kern="1200" dirty="0" smtClean="0">
                <a:latin typeface="Times New Roman" pitchFamily="16" charset="0"/>
              </a:rPr>
              <a:t>band</a:t>
            </a:r>
            <a:r>
              <a:rPr lang="en-US" kern="1200" dirty="0">
                <a:latin typeface="Times New Roman" pitchFamily="16" charset="0"/>
              </a:rPr>
              <a:t> </a:t>
            </a:r>
            <a:r>
              <a:rPr lang="en-US" kern="1200" dirty="0" smtClean="0">
                <a:latin typeface="Times New Roman" pitchFamily="16" charset="0"/>
              </a:rPr>
              <a:t>for object </a:t>
            </a:r>
            <a:r>
              <a:rPr lang="en-US" kern="1200" dirty="0">
                <a:latin typeface="Times New Roman" pitchFamily="16" charset="0"/>
              </a:rPr>
              <a:t>detection sensors </a:t>
            </a:r>
            <a:r>
              <a:rPr lang="en-US" kern="1200" dirty="0" smtClean="0">
                <a:latin typeface="Times New Roman" pitchFamily="16" charset="0"/>
              </a:rPr>
              <a:t>in </a:t>
            </a:r>
            <a:r>
              <a:rPr lang="en-US" kern="1200" dirty="0">
                <a:latin typeface="Times New Roman" pitchFamily="16" charset="0"/>
              </a:rPr>
              <a:t>various application </a:t>
            </a:r>
            <a:r>
              <a:rPr lang="en-US" kern="1200" dirty="0" smtClean="0">
                <a:latin typeface="Times New Roman" pitchFamily="16" charset="0"/>
              </a:rPr>
              <a:t>fields, </a:t>
            </a:r>
            <a:r>
              <a:rPr lang="en-US" kern="1200" dirty="0">
                <a:latin typeface="Times New Roman" pitchFamily="16" charset="0"/>
              </a:rPr>
              <a:t>such as collecting biometric </a:t>
            </a:r>
            <a:r>
              <a:rPr lang="en-US" kern="1200" dirty="0" smtClean="0">
                <a:latin typeface="Times New Roman" pitchFamily="16" charset="0"/>
              </a:rPr>
              <a:t>information.</a:t>
            </a:r>
            <a:endParaRPr lang="en-US" dirty="0" smtClean="0"/>
          </a:p>
          <a:p>
            <a:pPr lvl="2" algn="just">
              <a:buFont typeface="Arial" panose="020B0604020202020204" pitchFamily="34" charset="0"/>
              <a:buChar char="•"/>
            </a:pPr>
            <a:r>
              <a:rPr lang="en-US" dirty="0" smtClean="0"/>
              <a:t>The </a:t>
            </a:r>
            <a:r>
              <a:rPr lang="en-US" dirty="0"/>
              <a:t>proposed change is to enable radar devices to operate in the 70 GHz band by updating the domestic note K40A that allows the 76 to 81 GHz frequency band to be used for object detection.</a:t>
            </a:r>
          </a:p>
          <a:p>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December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9692597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Korea MSIT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Administrative notice (2021-0933) related to a partial revision of technical standards</a:t>
            </a:r>
            <a:endParaRPr lang="en-US" b="0" dirty="0"/>
          </a:p>
          <a:p>
            <a:pPr lvl="1" algn="just">
              <a:buFont typeface="Arial" panose="020B0604020202020204" pitchFamily="34" charset="0"/>
              <a:buChar char="•"/>
            </a:pPr>
            <a:r>
              <a:rPr lang="en-US" dirty="0" smtClean="0"/>
              <a:t>Consultation period:  November 17, 2021 to January 16, 2022</a:t>
            </a:r>
          </a:p>
          <a:p>
            <a:pPr lvl="2" algn="just">
              <a:buFont typeface="Arial" panose="020B0604020202020204" pitchFamily="34" charset="0"/>
              <a:buChar char="•"/>
            </a:pPr>
            <a:r>
              <a:rPr lang="en-AU" dirty="0" smtClean="0">
                <a:hlinkClick r:id="rId3"/>
              </a:rPr>
              <a:t>https</a:t>
            </a:r>
            <a:r>
              <a:rPr lang="en-AU" dirty="0">
                <a:hlinkClick r:id="rId3"/>
              </a:rPr>
              <a:t>://www.msit.go.kr/bbs/view.do?sCode=user&amp;mId=109&amp;mPid=103&amp;pageIndex=&amp;bbsSeqNo=84&amp;nttSeqNo=3179352&amp;searchOpt=ALL&amp;searchTxt=</a:t>
            </a:r>
            <a:endParaRPr lang="en-AU" dirty="0" smtClean="0"/>
          </a:p>
          <a:p>
            <a:pPr lvl="1" algn="just">
              <a:buFont typeface="Arial" panose="020B0604020202020204" pitchFamily="34" charset="0"/>
              <a:buChar char="•"/>
            </a:pPr>
            <a:r>
              <a:rPr lang="en-AU" dirty="0" smtClean="0"/>
              <a:t>Summary</a:t>
            </a:r>
          </a:p>
          <a:p>
            <a:pPr lvl="2" algn="just">
              <a:buFont typeface="Arial" panose="020B0604020202020204" pitchFamily="34" charset="0"/>
              <a:buChar char="•"/>
            </a:pPr>
            <a:r>
              <a:rPr lang="en-US" kern="1200" dirty="0" smtClean="0">
                <a:latin typeface="Times New Roman" pitchFamily="16" charset="0"/>
              </a:rPr>
              <a:t>It is related to the administrative notice 2021-0931 with proposed technical requirements as shown in the next page.</a:t>
            </a:r>
            <a:endParaRPr lang="en-US" dirty="0"/>
          </a:p>
          <a:p>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December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626043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Korea MSIT (3)</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Administrative notice (2021-0933) related to a partial revision of technical standards</a:t>
            </a:r>
            <a:endParaRPr lang="en-US" b="0" dirty="0"/>
          </a:p>
          <a:p>
            <a:pPr lvl="1" algn="just">
              <a:buFont typeface="Arial" panose="020B0604020202020204" pitchFamily="34" charset="0"/>
              <a:buChar char="•"/>
            </a:pPr>
            <a:r>
              <a:rPr lang="en-US" dirty="0" smtClean="0"/>
              <a:t>Selected proposed technical requirements</a:t>
            </a:r>
            <a:endParaRPr lang="en-AU" dirty="0" smtClean="0"/>
          </a:p>
          <a:p>
            <a:pPr lvl="2" algn="just">
              <a:buFont typeface="Arial" panose="020B0604020202020204" pitchFamily="34" charset="0"/>
              <a:buChar char="•"/>
            </a:pPr>
            <a:r>
              <a:rPr lang="en-US" dirty="0" smtClean="0"/>
              <a:t>Peak power:  100mW or less (including antenna absolute gain)</a:t>
            </a:r>
          </a:p>
          <a:p>
            <a:pPr lvl="2" algn="just">
              <a:buFont typeface="Arial" panose="020B0604020202020204" pitchFamily="34" charset="0"/>
              <a:buChar char="•"/>
            </a:pPr>
            <a:r>
              <a:rPr lang="en-US" dirty="0" smtClean="0"/>
              <a:t>Average power density is -16 </a:t>
            </a:r>
            <a:r>
              <a:rPr lang="en-US" dirty="0" err="1" smtClean="0"/>
              <a:t>dBm</a:t>
            </a:r>
            <a:r>
              <a:rPr lang="en-US" dirty="0" smtClean="0"/>
              <a:t> / MHz</a:t>
            </a:r>
          </a:p>
          <a:p>
            <a:pPr lvl="2" algn="just">
              <a:buFont typeface="Arial" panose="020B0604020202020204" pitchFamily="34" charset="0"/>
              <a:buChar char="•"/>
            </a:pPr>
            <a:r>
              <a:rPr lang="en-US" dirty="0" smtClean="0"/>
              <a:t>Spurious</a:t>
            </a:r>
            <a:r>
              <a:rPr lang="en-US" dirty="0"/>
              <a:t> </a:t>
            </a:r>
            <a:r>
              <a:rPr lang="en-US" dirty="0" smtClean="0"/>
              <a:t>emission limit:</a:t>
            </a:r>
          </a:p>
          <a:p>
            <a:pPr lvl="3" algn="just">
              <a:buFont typeface="Arial" panose="020B0604020202020204" pitchFamily="34" charset="0"/>
              <a:buChar char="•"/>
            </a:pPr>
            <a:r>
              <a:rPr lang="en-US" dirty="0" smtClean="0"/>
              <a:t>Less than 1 GHz:  -36 </a:t>
            </a:r>
            <a:r>
              <a:rPr lang="en-US" dirty="0" err="1" smtClean="0"/>
              <a:t>dBm</a:t>
            </a:r>
            <a:r>
              <a:rPr lang="en-US" dirty="0" smtClean="0"/>
              <a:t> with reference </a:t>
            </a:r>
            <a:r>
              <a:rPr lang="en-US" dirty="0" err="1" smtClean="0"/>
              <a:t>bandwdith</a:t>
            </a:r>
            <a:r>
              <a:rPr lang="en-US" dirty="0" smtClean="0"/>
              <a:t> of 100 kHz</a:t>
            </a:r>
          </a:p>
          <a:p>
            <a:pPr lvl="3" algn="just">
              <a:buFont typeface="Arial" panose="020B0604020202020204" pitchFamily="34" charset="0"/>
              <a:buChar char="•"/>
            </a:pPr>
            <a:r>
              <a:rPr lang="en-US" dirty="0" smtClean="0"/>
              <a:t>1 GHz or larger:  -30 </a:t>
            </a:r>
            <a:r>
              <a:rPr lang="en-US" dirty="0" err="1" smtClean="0"/>
              <a:t>dBm</a:t>
            </a:r>
            <a:r>
              <a:rPr lang="en-US" dirty="0" smtClean="0"/>
              <a:t> with reference bandwidth of 1 MHz</a:t>
            </a:r>
          </a:p>
          <a:p>
            <a:pPr lvl="2" algn="just">
              <a:buFont typeface="Arial" panose="020B0604020202020204" pitchFamily="34" charset="0"/>
              <a:buChar char="•"/>
            </a:pPr>
            <a:r>
              <a:rPr lang="en-US" dirty="0" smtClean="0"/>
              <a:t>It </a:t>
            </a:r>
            <a:r>
              <a:rPr lang="en-US" dirty="0"/>
              <a:t>is prohibited to use in moving objects such as automobiles, aircraft, ships, </a:t>
            </a:r>
            <a:r>
              <a:rPr lang="en-US" dirty="0" smtClean="0"/>
              <a:t>railways.</a:t>
            </a:r>
          </a:p>
          <a:p>
            <a:pPr lvl="2" algn="just">
              <a:buFont typeface="Arial" panose="020B0604020202020204" pitchFamily="34" charset="0"/>
              <a:buChar char="•"/>
            </a:pPr>
            <a:r>
              <a:rPr lang="en-US" dirty="0"/>
              <a:t>This device is intended for use in </a:t>
            </a:r>
            <a:r>
              <a:rPr lang="en-US" dirty="0" smtClean="0"/>
              <a:t>buildings. If </a:t>
            </a:r>
            <a:r>
              <a:rPr lang="en-US" dirty="0"/>
              <a:t>it is </a:t>
            </a:r>
            <a:r>
              <a:rPr lang="en-US" dirty="0" smtClean="0"/>
              <a:t>installed </a:t>
            </a:r>
            <a:r>
              <a:rPr lang="en-US" dirty="0"/>
              <a:t>within a radius of </a:t>
            </a:r>
            <a:r>
              <a:rPr lang="en-US" dirty="0" smtClean="0"/>
              <a:t>2 km </a:t>
            </a:r>
            <a:r>
              <a:rPr lang="en-US" dirty="0"/>
              <a:t>from the radio astronomical antenna, prior consultation with the observatory is required.</a:t>
            </a:r>
          </a:p>
          <a:p>
            <a:pPr lvl="2">
              <a:buFont typeface="Arial" panose="020B0604020202020204" pitchFamily="34" charset="0"/>
              <a:buChar char="•"/>
            </a:pPr>
            <a:endParaRPr lang="en-US" dirty="0" smtClean="0"/>
          </a:p>
          <a:p>
            <a:pPr lvl="2">
              <a:buFont typeface="Arial" panose="020B0604020202020204" pitchFamily="34" charset="0"/>
              <a:buChar char="•"/>
            </a:pPr>
            <a:endParaRPr lang="en-US" dirty="0"/>
          </a:p>
          <a:p>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December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75986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New Zealand RSM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kern="1200" dirty="0" smtClean="0">
                <a:latin typeface="Times New Roman" pitchFamily="16" charset="0"/>
              </a:rPr>
              <a:t>Draft five year spectrum outlook 2022-2026</a:t>
            </a:r>
            <a:endParaRPr lang="en-US" b="0" dirty="0"/>
          </a:p>
          <a:p>
            <a:pPr lvl="1" algn="just">
              <a:buFont typeface="Arial" panose="020B0604020202020204" pitchFamily="34" charset="0"/>
              <a:buChar char="•"/>
            </a:pPr>
            <a:r>
              <a:rPr lang="en-US" dirty="0"/>
              <a:t>Consultation period:  </a:t>
            </a:r>
            <a:r>
              <a:rPr lang="en-US" dirty="0" smtClean="0"/>
              <a:t>November 29, </a:t>
            </a:r>
            <a:r>
              <a:rPr lang="en-US" dirty="0"/>
              <a:t>2021 to </a:t>
            </a:r>
            <a:r>
              <a:rPr lang="en-US" dirty="0" smtClean="0"/>
              <a:t>February 28, </a:t>
            </a:r>
            <a:r>
              <a:rPr lang="en-US" dirty="0"/>
              <a:t>2022</a:t>
            </a:r>
          </a:p>
          <a:p>
            <a:pPr lvl="2" algn="just">
              <a:buFont typeface="Arial" panose="020B0604020202020204" pitchFamily="34" charset="0"/>
              <a:buChar char="•"/>
            </a:pPr>
            <a:r>
              <a:rPr lang="en-US" dirty="0" smtClean="0">
                <a:hlinkClick r:id="rId3"/>
              </a:rPr>
              <a:t>https</a:t>
            </a:r>
            <a:r>
              <a:rPr lang="en-US" dirty="0">
                <a:hlinkClick r:id="rId3"/>
              </a:rPr>
              <a:t>://www.rsm.govt.nz/projects-and-auctions/consultations/five-year-spectrum-outlook-2022-2026</a:t>
            </a:r>
            <a:r>
              <a:rPr lang="en-US" dirty="0" smtClean="0">
                <a:hlinkClick r:id="rId3"/>
              </a:rPr>
              <a:t>/</a:t>
            </a:r>
            <a:r>
              <a:rPr lang="en-US" dirty="0" smtClean="0"/>
              <a:t> </a:t>
            </a:r>
          </a:p>
          <a:p>
            <a:pPr lvl="1" algn="just">
              <a:buFont typeface="Arial" panose="020B0604020202020204" pitchFamily="34" charset="0"/>
              <a:buChar char="•"/>
            </a:pPr>
            <a:r>
              <a:rPr lang="en-US" dirty="0" smtClean="0"/>
              <a:t>3 main questions RSM ask for opinions:</a:t>
            </a:r>
          </a:p>
          <a:p>
            <a:pPr lvl="2" algn="just">
              <a:buFont typeface="Arial" panose="020B0604020202020204" pitchFamily="34" charset="0"/>
              <a:buChar char="•"/>
            </a:pPr>
            <a:r>
              <a:rPr lang="en-US" dirty="0" smtClean="0"/>
              <a:t>Have </a:t>
            </a:r>
            <a:r>
              <a:rPr lang="en-US" dirty="0"/>
              <a:t>we identified the range of technological advancements and probable new </a:t>
            </a:r>
            <a:r>
              <a:rPr lang="en-US" dirty="0" smtClean="0"/>
              <a:t>demands relevant </a:t>
            </a:r>
            <a:r>
              <a:rPr lang="en-US" dirty="0"/>
              <a:t>to New Zealand?</a:t>
            </a:r>
          </a:p>
          <a:p>
            <a:pPr lvl="2" algn="just">
              <a:buFont typeface="Arial" panose="020B0604020202020204" pitchFamily="34" charset="0"/>
              <a:buChar char="•"/>
            </a:pPr>
            <a:r>
              <a:rPr lang="en-US" dirty="0" smtClean="0"/>
              <a:t>Have </a:t>
            </a:r>
            <a:r>
              <a:rPr lang="en-US" dirty="0"/>
              <a:t>we </a:t>
            </a:r>
            <a:r>
              <a:rPr lang="en-US" dirty="0" err="1"/>
              <a:t>prioritised</a:t>
            </a:r>
            <a:r>
              <a:rPr lang="en-US" dirty="0"/>
              <a:t> the right issues that we will need to actively manage through our </a:t>
            </a:r>
            <a:r>
              <a:rPr lang="en-US" dirty="0" smtClean="0"/>
              <a:t>work </a:t>
            </a:r>
            <a:r>
              <a:rPr lang="en-US" dirty="0" err="1" smtClean="0"/>
              <a:t>programme</a:t>
            </a:r>
            <a:r>
              <a:rPr lang="en-US" dirty="0" smtClean="0"/>
              <a:t> </a:t>
            </a:r>
            <a:r>
              <a:rPr lang="en-US" dirty="0"/>
              <a:t>(to the extent this is possible to predict now)?</a:t>
            </a:r>
          </a:p>
          <a:p>
            <a:pPr lvl="2" algn="just">
              <a:buFont typeface="Arial" panose="020B0604020202020204" pitchFamily="34" charset="0"/>
              <a:buChar char="•"/>
            </a:pPr>
            <a:r>
              <a:rPr lang="en-US" dirty="0" smtClean="0"/>
              <a:t>Are </a:t>
            </a:r>
            <a:r>
              <a:rPr lang="en-US" dirty="0"/>
              <a:t>there other matters that we should cover?</a:t>
            </a:r>
          </a:p>
          <a:p>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December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564282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New Zealand RSM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kern="1200" dirty="0" smtClean="0">
                <a:latin typeface="Times New Roman" pitchFamily="16" charset="0"/>
              </a:rPr>
              <a:t>Draft five year spectrum outlook </a:t>
            </a:r>
            <a:r>
              <a:rPr lang="en-US" b="0" kern="1200" dirty="0" smtClean="0">
                <a:latin typeface="Times New Roman" pitchFamily="16" charset="0"/>
              </a:rPr>
              <a:t>2022-2026</a:t>
            </a:r>
            <a:endParaRPr lang="en-US" b="0" dirty="0"/>
          </a:p>
          <a:p>
            <a:pPr lvl="1" algn="just">
              <a:buFont typeface="Arial" panose="020B0604020202020204" pitchFamily="34" charset="0"/>
              <a:buChar char="•"/>
            </a:pPr>
            <a:r>
              <a:rPr lang="en-US" dirty="0" smtClean="0"/>
              <a:t>Of interest to us:</a:t>
            </a:r>
          </a:p>
          <a:p>
            <a:pPr lvl="2" algn="just">
              <a:buFont typeface="Arial" panose="020B0604020202020204" pitchFamily="34" charset="0"/>
              <a:buChar char="•"/>
            </a:pPr>
            <a:r>
              <a:rPr lang="en-US" dirty="0" smtClean="0"/>
              <a:t>4 mai</a:t>
            </a:r>
            <a:r>
              <a:rPr lang="en-US" dirty="0" smtClean="0"/>
              <a:t>n technological areas and the corresponding priorities on spectrum are presented:</a:t>
            </a:r>
          </a:p>
          <a:p>
            <a:pPr lvl="3" algn="just">
              <a:buFont typeface="Arial" panose="020B0604020202020204" pitchFamily="34" charset="0"/>
              <a:buChar char="•"/>
            </a:pPr>
            <a:r>
              <a:rPr lang="en-US" dirty="0" smtClean="0"/>
              <a:t>Satellites</a:t>
            </a:r>
          </a:p>
          <a:p>
            <a:pPr lvl="3" algn="just">
              <a:buFont typeface="Arial" panose="020B0604020202020204" pitchFamily="34" charset="0"/>
              <a:buChar char="•"/>
            </a:pPr>
            <a:r>
              <a:rPr lang="en-US" dirty="0"/>
              <a:t>Cellular mobile – </a:t>
            </a:r>
            <a:r>
              <a:rPr lang="en-US" dirty="0" smtClean="0"/>
              <a:t>5G</a:t>
            </a:r>
          </a:p>
          <a:p>
            <a:pPr lvl="4" algn="just">
              <a:buFont typeface="Arial" panose="020B0604020202020204" pitchFamily="34" charset="0"/>
              <a:buChar char="•"/>
            </a:pPr>
            <a:r>
              <a:rPr lang="en-US" dirty="0" smtClean="0"/>
              <a:t>Page 15:  RSM </a:t>
            </a:r>
            <a:r>
              <a:rPr lang="en-US" dirty="0"/>
              <a:t>will continue to proactively engage in ITU, APT and international trade matters relating </a:t>
            </a:r>
            <a:r>
              <a:rPr lang="en-US" dirty="0" smtClean="0"/>
              <a:t>to spectrum </a:t>
            </a:r>
            <a:r>
              <a:rPr lang="en-US" dirty="0"/>
              <a:t>including monitoring and responding to developments in the 6.425 – 7.125 GHz band </a:t>
            </a:r>
            <a:r>
              <a:rPr lang="en-US" dirty="0" smtClean="0"/>
              <a:t>for mobile </a:t>
            </a:r>
            <a:r>
              <a:rPr lang="en-US" dirty="0"/>
              <a:t>and Wi-Fi.</a:t>
            </a:r>
          </a:p>
          <a:p>
            <a:pPr lvl="3" algn="just">
              <a:buFont typeface="Arial" panose="020B0604020202020204" pitchFamily="34" charset="0"/>
              <a:buChar char="•"/>
            </a:pPr>
            <a:r>
              <a:rPr lang="en-US" dirty="0" err="1" smtClean="0"/>
              <a:t>IoT</a:t>
            </a:r>
            <a:r>
              <a:rPr lang="en-US" dirty="0" smtClean="0"/>
              <a:t> / M2M</a:t>
            </a:r>
          </a:p>
          <a:p>
            <a:pPr lvl="4" algn="just">
              <a:buFont typeface="Arial" panose="020B0604020202020204" pitchFamily="34" charset="0"/>
              <a:buChar char="•"/>
            </a:pPr>
            <a:r>
              <a:rPr lang="en-US" dirty="0"/>
              <a:t>Page 16: The </a:t>
            </a:r>
            <a:r>
              <a:rPr lang="en-US" dirty="0" err="1"/>
              <a:t>standardisation</a:t>
            </a:r>
            <a:r>
              <a:rPr lang="en-US" dirty="0"/>
              <a:t> of wireless technology is creating a trend of convergence around </a:t>
            </a:r>
            <a:r>
              <a:rPr lang="en-US" dirty="0" smtClean="0"/>
              <a:t>wireless 3GPP </a:t>
            </a:r>
            <a:r>
              <a:rPr lang="en-US" dirty="0"/>
              <a:t>and IEEE </a:t>
            </a:r>
            <a:r>
              <a:rPr lang="en-US" dirty="0" err="1"/>
              <a:t>standardised</a:t>
            </a:r>
            <a:r>
              <a:rPr lang="en-US" dirty="0"/>
              <a:t> technologies to replace proprietary technologies and land </a:t>
            </a:r>
            <a:r>
              <a:rPr lang="en-US" dirty="0" smtClean="0"/>
              <a:t>mobile systems </a:t>
            </a:r>
            <a:r>
              <a:rPr lang="en-US" dirty="0"/>
              <a:t>in some sectors.</a:t>
            </a:r>
          </a:p>
          <a:p>
            <a:pPr lvl="3" algn="just">
              <a:buFont typeface="Arial" panose="020B0604020202020204" pitchFamily="34" charset="0"/>
              <a:buChar char="•"/>
            </a:pPr>
            <a:r>
              <a:rPr lang="en-US" dirty="0" smtClean="0"/>
              <a:t>Private </a:t>
            </a:r>
            <a:r>
              <a:rPr lang="en-US" dirty="0"/>
              <a:t>networks</a:t>
            </a:r>
          </a:p>
          <a:p>
            <a:pPr lvl="3" algn="just">
              <a:buFont typeface="Arial" panose="020B0604020202020204" pitchFamily="34" charset="0"/>
              <a:buChar char="•"/>
            </a:pPr>
            <a:endParaRPr lang="en-US" dirty="0" smtClean="0"/>
          </a:p>
          <a:p>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December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2277804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New Zealand RSM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kern="1200" dirty="0" smtClean="0">
                <a:latin typeface="Times New Roman" pitchFamily="16" charset="0"/>
              </a:rPr>
              <a:t>Draft five year spectrum outlook </a:t>
            </a:r>
            <a:r>
              <a:rPr lang="en-US" b="0" kern="1200" dirty="0" smtClean="0">
                <a:latin typeface="Times New Roman" pitchFamily="16" charset="0"/>
              </a:rPr>
              <a:t>2022-2026</a:t>
            </a:r>
            <a:endParaRPr lang="en-US" b="0" dirty="0"/>
          </a:p>
          <a:p>
            <a:pPr lvl="1" algn="just">
              <a:buFont typeface="Arial" panose="020B0604020202020204" pitchFamily="34" charset="0"/>
              <a:buChar char="•"/>
            </a:pPr>
            <a:r>
              <a:rPr lang="en-US" dirty="0" smtClean="0"/>
              <a:t>Of interest to </a:t>
            </a:r>
            <a:r>
              <a:rPr lang="en-US" dirty="0" smtClean="0"/>
              <a:t>us (Cont’d #2)</a:t>
            </a:r>
            <a:endParaRPr lang="en-US" dirty="0" smtClean="0"/>
          </a:p>
          <a:p>
            <a:pPr lvl="2" algn="just">
              <a:buFont typeface="Arial" panose="020B0604020202020204" pitchFamily="34" charset="0"/>
              <a:buChar char="•"/>
            </a:pPr>
            <a:r>
              <a:rPr lang="en-US" dirty="0" smtClean="0"/>
              <a:t>Spectrum sharing</a:t>
            </a:r>
          </a:p>
          <a:p>
            <a:pPr lvl="3" algn="just">
              <a:buFont typeface="Arial" panose="020B0604020202020204" pitchFamily="34" charset="0"/>
              <a:buChar char="•"/>
            </a:pPr>
            <a:r>
              <a:rPr lang="en-US" dirty="0"/>
              <a:t>Page 22:  We will continue to monitor the demand for different tools and levers to allow more </a:t>
            </a:r>
            <a:r>
              <a:rPr lang="en-US" dirty="0" smtClean="0"/>
              <a:t>innovative approaches </a:t>
            </a:r>
            <a:r>
              <a:rPr lang="en-US" dirty="0"/>
              <a:t>to spectrum sharing</a:t>
            </a:r>
            <a:r>
              <a:rPr lang="en-US" dirty="0" smtClean="0"/>
              <a:t>.</a:t>
            </a:r>
          </a:p>
          <a:p>
            <a:pPr lvl="3" algn="just">
              <a:buFont typeface="Arial" panose="020B0604020202020204" pitchFamily="34" charset="0"/>
              <a:buChar char="•"/>
            </a:pPr>
            <a:r>
              <a:rPr lang="en-US" dirty="0"/>
              <a:t>Consider sharing models when developing future spectrum </a:t>
            </a:r>
            <a:r>
              <a:rPr lang="en-US" dirty="0" smtClean="0"/>
              <a:t>bands </a:t>
            </a:r>
            <a:r>
              <a:rPr lang="en-US" dirty="0"/>
              <a:t>is one of the RSM’s planned work plan </a:t>
            </a:r>
            <a:r>
              <a:rPr lang="en-US" dirty="0" smtClean="0"/>
              <a:t>priorities</a:t>
            </a:r>
            <a:endParaRPr lang="en-US" dirty="0"/>
          </a:p>
          <a:p>
            <a:pPr lvl="2" algn="just">
              <a:buFont typeface="Arial" panose="020B0604020202020204" pitchFamily="34" charset="0"/>
              <a:buChar char="•"/>
            </a:pPr>
            <a:r>
              <a:rPr lang="en-US" dirty="0" smtClean="0"/>
              <a:t>User of higher frequencies</a:t>
            </a:r>
          </a:p>
          <a:p>
            <a:pPr lvl="3" algn="just">
              <a:buFont typeface="Arial" panose="020B0604020202020204" pitchFamily="34" charset="0"/>
              <a:buChar char="•"/>
            </a:pPr>
            <a:r>
              <a:rPr lang="en-US" dirty="0"/>
              <a:t>Page 22:  This includes the frequency ranges recently identified for </a:t>
            </a:r>
            <a:r>
              <a:rPr lang="en-US" dirty="0" err="1"/>
              <a:t>mmWave</a:t>
            </a:r>
            <a:r>
              <a:rPr lang="en-US" dirty="0"/>
              <a:t> 5G </a:t>
            </a:r>
            <a:r>
              <a:rPr lang="en-US" dirty="0" smtClean="0"/>
              <a:t>in the </a:t>
            </a:r>
            <a:r>
              <a:rPr lang="en-US" dirty="0"/>
              <a:t>26 GHz, 40 GHz and 66-71 GHz </a:t>
            </a:r>
            <a:r>
              <a:rPr lang="en-US" dirty="0" smtClean="0"/>
              <a:t>bands</a:t>
            </a:r>
          </a:p>
          <a:p>
            <a:pPr lvl="3" algn="just">
              <a:buFont typeface="Arial" panose="020B0604020202020204" pitchFamily="34" charset="0"/>
              <a:buChar char="•"/>
            </a:pPr>
            <a:r>
              <a:rPr lang="en-US" dirty="0" smtClean="0"/>
              <a:t>Page 22:  There </a:t>
            </a:r>
            <a:r>
              <a:rPr lang="en-US" dirty="0"/>
              <a:t>is growing interest in the use of even higher frequency ranges (</a:t>
            </a:r>
            <a:r>
              <a:rPr lang="en-US" dirty="0" err="1"/>
              <a:t>eg</a:t>
            </a:r>
            <a:r>
              <a:rPr lang="en-US" dirty="0"/>
              <a:t> above 100 GHz) with </a:t>
            </a:r>
            <a:r>
              <a:rPr lang="en-US" dirty="0" smtClean="0"/>
              <a:t>the latest </a:t>
            </a:r>
            <a:r>
              <a:rPr lang="en-US" dirty="0"/>
              <a:t>technological advancements</a:t>
            </a:r>
            <a:r>
              <a:rPr lang="en-US" dirty="0" smtClean="0"/>
              <a:t>.</a:t>
            </a:r>
          </a:p>
          <a:p>
            <a:pPr lvl="3" algn="just">
              <a:buFont typeface="Arial" panose="020B0604020202020204" pitchFamily="34" charset="0"/>
              <a:buChar char="•"/>
            </a:pPr>
            <a:r>
              <a:rPr lang="en-US" dirty="0"/>
              <a:t>Monitor use of </a:t>
            </a:r>
            <a:r>
              <a:rPr lang="en-US" dirty="0" err="1"/>
              <a:t>multigigabit</a:t>
            </a:r>
            <a:r>
              <a:rPr lang="en-US" dirty="0"/>
              <a:t> wireless systems in the </a:t>
            </a:r>
            <a:r>
              <a:rPr lang="en-US" dirty="0" smtClean="0"/>
              <a:t>66-71 </a:t>
            </a:r>
            <a:r>
              <a:rPr lang="en-US" dirty="0"/>
              <a:t>GHz </a:t>
            </a:r>
            <a:r>
              <a:rPr lang="en-US" dirty="0" smtClean="0"/>
              <a:t>range is one of the RSM’s planned work plan priorities</a:t>
            </a:r>
            <a:endParaRPr lang="en-US" dirty="0"/>
          </a:p>
          <a:p>
            <a:pPr lvl="3" algn="just">
              <a:buFont typeface="Arial" panose="020B0604020202020204" pitchFamily="34" charset="0"/>
              <a:buChar char="•"/>
            </a:pPr>
            <a:endParaRPr lang="en-US" dirty="0" smtClean="0"/>
          </a:p>
          <a:p>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December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0988176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New Zealand RSM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kern="1200" dirty="0" smtClean="0">
                <a:latin typeface="Times New Roman" pitchFamily="16" charset="0"/>
              </a:rPr>
              <a:t>Draft five year spectrum outlook </a:t>
            </a:r>
            <a:r>
              <a:rPr lang="en-US" b="0" kern="1200" dirty="0" smtClean="0">
                <a:latin typeface="Times New Roman" pitchFamily="16" charset="0"/>
              </a:rPr>
              <a:t>2022-2026</a:t>
            </a:r>
            <a:endParaRPr lang="en-US" b="0" dirty="0"/>
          </a:p>
          <a:p>
            <a:pPr lvl="1" algn="just">
              <a:buFont typeface="Arial" panose="020B0604020202020204" pitchFamily="34" charset="0"/>
              <a:buChar char="•"/>
            </a:pPr>
            <a:r>
              <a:rPr lang="en-US" dirty="0" smtClean="0"/>
              <a:t>Of interest to </a:t>
            </a:r>
            <a:r>
              <a:rPr lang="en-US" dirty="0" smtClean="0"/>
              <a:t>us (Cont’d #3)</a:t>
            </a:r>
            <a:endParaRPr lang="en-US" dirty="0" smtClean="0"/>
          </a:p>
          <a:p>
            <a:pPr lvl="2" algn="just">
              <a:buFont typeface="Arial" panose="020B0604020202020204" pitchFamily="34" charset="0"/>
              <a:buChar char="•"/>
            </a:pPr>
            <a:r>
              <a:rPr lang="en-US" dirty="0" smtClean="0"/>
              <a:t>Licensing approaches enabling new technologies</a:t>
            </a:r>
          </a:p>
          <a:p>
            <a:pPr lvl="3" algn="just">
              <a:buFont typeface="Arial" panose="020B0604020202020204" pitchFamily="34" charset="0"/>
              <a:buChar char="•"/>
            </a:pPr>
            <a:r>
              <a:rPr lang="en-US" dirty="0"/>
              <a:t>Consider updates to General User </a:t>
            </a:r>
            <a:r>
              <a:rPr lang="en-US" dirty="0" err="1"/>
              <a:t>Licences</a:t>
            </a:r>
            <a:r>
              <a:rPr lang="en-US" dirty="0"/>
              <a:t>, particularly for short-range devices and </a:t>
            </a:r>
            <a:r>
              <a:rPr lang="en-US" dirty="0" smtClean="0"/>
              <a:t>monitor developments </a:t>
            </a:r>
            <a:r>
              <a:rPr lang="en-US" dirty="0"/>
              <a:t>in the use of 6 GHz for Wi-Fi </a:t>
            </a:r>
            <a:r>
              <a:rPr lang="en-US" dirty="0" smtClean="0"/>
              <a:t>6E is </a:t>
            </a:r>
            <a:r>
              <a:rPr lang="en-US" dirty="0"/>
              <a:t>one of the RSM’s planned work plan </a:t>
            </a:r>
            <a:r>
              <a:rPr lang="en-US" dirty="0" smtClean="0"/>
              <a:t>priorities</a:t>
            </a:r>
          </a:p>
          <a:p>
            <a:pPr lvl="3" algn="just">
              <a:buFont typeface="Arial" panose="020B0604020202020204" pitchFamily="34" charset="0"/>
              <a:buChar char="•"/>
            </a:pPr>
            <a:r>
              <a:rPr lang="en-US" dirty="0"/>
              <a:t>Consider a General User </a:t>
            </a:r>
            <a:r>
              <a:rPr lang="en-US" dirty="0" err="1"/>
              <a:t>Licencing</a:t>
            </a:r>
            <a:r>
              <a:rPr lang="en-US" dirty="0"/>
              <a:t> regime when developing higher frequency </a:t>
            </a:r>
            <a:r>
              <a:rPr lang="en-US" dirty="0" smtClean="0"/>
              <a:t>bands is another RSM’s planned work plan priority in this category.</a:t>
            </a:r>
            <a:endParaRPr lang="en-US" dirty="0"/>
          </a:p>
          <a:p>
            <a:pPr marL="914400" lvl="2" indent="0" algn="just"/>
            <a:endParaRPr lang="en-US" dirty="0"/>
          </a:p>
          <a:p>
            <a:pPr lvl="3" algn="just">
              <a:buFont typeface="Arial" panose="020B0604020202020204" pitchFamily="34" charset="0"/>
              <a:buChar char="•"/>
            </a:pPr>
            <a:endParaRPr lang="en-US" dirty="0" smtClean="0"/>
          </a:p>
          <a:p>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December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661201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altLang="ja-JP" sz="3600" dirty="0">
                <a:latin typeface="Times New Roman" charset="0"/>
              </a:rPr>
              <a:t>Background</a:t>
            </a:r>
            <a:endParaRPr lang="en-US" sz="3600" dirty="0">
              <a:latin typeface="Times New Roman" charset="0"/>
            </a:endParaRPr>
          </a:p>
        </p:txBody>
      </p:sp>
      <p:sp>
        <p:nvSpPr>
          <p:cNvPr id="5123" name="Content Placeholder 2"/>
          <p:cNvSpPr>
            <a:spLocks noGrp="1"/>
          </p:cNvSpPr>
          <p:nvPr>
            <p:ph idx="1"/>
          </p:nvPr>
        </p:nvSpPr>
        <p:spPr>
          <a:xfrm>
            <a:off x="990600" y="1712458"/>
            <a:ext cx="7315200" cy="4459742"/>
          </a:xfrm>
        </p:spPr>
        <p:txBody>
          <a:bodyPr/>
          <a:lstStyle/>
          <a:p>
            <a:pPr algn="just">
              <a:buFont typeface="Arial" panose="020B0604020202020204" pitchFamily="34" charset="0"/>
              <a:buChar char="•"/>
            </a:pPr>
            <a:r>
              <a:rPr lang="en-GB" dirty="0">
                <a:ea typeface="BatangChe" panose="02030609000101010101" pitchFamily="49" charset="-127"/>
              </a:rPr>
              <a:t>This slide deck </a:t>
            </a:r>
            <a:r>
              <a:rPr lang="en-GB" dirty="0" smtClean="0">
                <a:ea typeface="BatangChe" panose="02030609000101010101" pitchFamily="49" charset="-127"/>
              </a:rPr>
              <a:t>provides a high-level overview of the activities in APAC (related to Wi-Fi and WPAN) between November 2021 and </a:t>
            </a:r>
            <a:r>
              <a:rPr lang="en-GB" smtClean="0">
                <a:ea typeface="BatangChe" panose="02030609000101010101" pitchFamily="49" charset="-127"/>
              </a:rPr>
              <a:t>December 2021</a:t>
            </a:r>
            <a:r>
              <a:rPr lang="en-GB" smtClean="0">
                <a:latin typeface="Times New Roman" panose="02020603050405020304" pitchFamily="18" charset="0"/>
                <a:ea typeface="BatangChe" panose="02030609000101010101" pitchFamily="49" charset="-127"/>
              </a:rPr>
              <a:t>.</a:t>
            </a:r>
            <a:endParaRPr lang="en-US" dirty="0"/>
          </a:p>
          <a:p>
            <a:pPr lvl="1">
              <a:buFont typeface="Wingdings" panose="05000000000000000000" pitchFamily="2" charset="2"/>
              <a:buChar char="Ø"/>
            </a:pPr>
            <a:endParaRPr lang="en-US" sz="1800" dirty="0">
              <a:solidFill>
                <a:schemeClr val="tx1"/>
              </a:solidFill>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December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690339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Hong Kong HKCA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kern="1200" dirty="0" smtClean="0">
                <a:latin typeface="+mj-lt"/>
              </a:rPr>
              <a:t>Creation </a:t>
            </a:r>
            <a:r>
              <a:rPr lang="en-US" b="0" kern="1200" dirty="0">
                <a:latin typeface="+mj-lt"/>
              </a:rPr>
              <a:t>of a Class </a:t>
            </a:r>
            <a:r>
              <a:rPr lang="en-US" b="0" kern="1200" dirty="0" err="1">
                <a:latin typeface="+mj-lt"/>
              </a:rPr>
              <a:t>Licence</a:t>
            </a:r>
            <a:r>
              <a:rPr lang="en-US" b="0" kern="1200" dirty="0">
                <a:latin typeface="+mj-lt"/>
              </a:rPr>
              <a:t> for Regulating the Use of and Trade in 6 GHz Devices for Wireless Local Area Network and Variation to the Class </a:t>
            </a:r>
            <a:r>
              <a:rPr lang="en-US" b="0" kern="1200" dirty="0" err="1">
                <a:latin typeface="+mj-lt"/>
              </a:rPr>
              <a:t>Licence</a:t>
            </a:r>
            <a:r>
              <a:rPr lang="en-US" b="0" kern="1200" dirty="0">
                <a:latin typeface="+mj-lt"/>
              </a:rPr>
              <a:t> for Provision of Public Wireless Local Area Network </a:t>
            </a:r>
            <a:r>
              <a:rPr lang="en-US" b="0" kern="1200" dirty="0" smtClean="0">
                <a:latin typeface="+mj-lt"/>
              </a:rPr>
              <a:t>Services</a:t>
            </a:r>
            <a:endParaRPr lang="en-US" b="0" dirty="0"/>
          </a:p>
          <a:p>
            <a:pPr lvl="1" algn="just">
              <a:buFont typeface="Arial" panose="020B0604020202020204" pitchFamily="34" charset="0"/>
              <a:buChar char="•"/>
            </a:pPr>
            <a:r>
              <a:rPr lang="en-US" dirty="0" smtClean="0"/>
              <a:t>Consultation period:  November 26 to December 24, 2021</a:t>
            </a:r>
          </a:p>
          <a:p>
            <a:pPr lvl="2" algn="just">
              <a:buFont typeface="Arial" panose="020B0604020202020204" pitchFamily="34" charset="0"/>
              <a:buChar char="•"/>
            </a:pPr>
            <a:r>
              <a:rPr lang="en-AU" dirty="0" smtClean="0">
                <a:hlinkClick r:id="rId3"/>
              </a:rPr>
              <a:t>https</a:t>
            </a:r>
            <a:r>
              <a:rPr lang="en-AU" dirty="0">
                <a:hlinkClick r:id="rId3"/>
              </a:rPr>
              <a:t>://</a:t>
            </a:r>
            <a:r>
              <a:rPr lang="en-AU" dirty="0" smtClean="0">
                <a:hlinkClick r:id="rId3"/>
              </a:rPr>
              <a:t>www.coms-auth.hk/filemanager/en/content_711/cp20211126_e.pdf</a:t>
            </a:r>
            <a:r>
              <a:rPr lang="en-AU" dirty="0" smtClean="0"/>
              <a:t> </a:t>
            </a:r>
          </a:p>
          <a:p>
            <a:pPr lvl="2" algn="just">
              <a:buFont typeface="Arial" panose="020B0604020202020204" pitchFamily="34" charset="0"/>
              <a:buChar char="•"/>
            </a:pPr>
            <a:endParaRPr lang="en-US" dirty="0" smtClean="0"/>
          </a:p>
          <a:p>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December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3176409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Hong Kong HKCA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marL="457200" lvl="1" indent="0" algn="just"/>
            <a:r>
              <a:rPr lang="en-AU" dirty="0" smtClean="0"/>
              <a:t>Summary</a:t>
            </a:r>
          </a:p>
          <a:p>
            <a:pPr lvl="2" algn="just">
              <a:buFont typeface="Arial" panose="020B0604020202020204" pitchFamily="34" charset="0"/>
              <a:buChar char="•"/>
            </a:pPr>
            <a:r>
              <a:rPr lang="en-US" dirty="0" smtClean="0"/>
              <a:t>HKCA </a:t>
            </a:r>
            <a:r>
              <a:rPr lang="en-US" dirty="0"/>
              <a:t>proposes the maximum </a:t>
            </a:r>
            <a:r>
              <a:rPr lang="en-US" dirty="0" smtClean="0"/>
              <a:t>EIRP </a:t>
            </a:r>
            <a:r>
              <a:rPr lang="en-US" dirty="0"/>
              <a:t>of 24 </a:t>
            </a:r>
            <a:r>
              <a:rPr lang="en-US" dirty="0" err="1"/>
              <a:t>dBm</a:t>
            </a:r>
            <a:r>
              <a:rPr lang="en-US" dirty="0"/>
              <a:t> (250 </a:t>
            </a:r>
            <a:r>
              <a:rPr lang="en-US" dirty="0" err="1"/>
              <a:t>mW</a:t>
            </a:r>
            <a:r>
              <a:rPr lang="en-US" dirty="0"/>
              <a:t>) for indoor use; and 14 </a:t>
            </a:r>
            <a:r>
              <a:rPr lang="en-US" dirty="0" err="1"/>
              <a:t>dBm</a:t>
            </a:r>
            <a:r>
              <a:rPr lang="en-US" dirty="0"/>
              <a:t> (25 </a:t>
            </a:r>
            <a:r>
              <a:rPr lang="en-US" dirty="0" err="1"/>
              <a:t>mW</a:t>
            </a:r>
            <a:r>
              <a:rPr lang="en-US" dirty="0"/>
              <a:t>) for outdoor </a:t>
            </a:r>
            <a:r>
              <a:rPr lang="en-US" dirty="0" smtClean="0"/>
              <a:t>use.</a:t>
            </a:r>
          </a:p>
          <a:p>
            <a:pPr lvl="2" algn="just">
              <a:buFont typeface="Arial" panose="020B0604020202020204" pitchFamily="34" charset="0"/>
              <a:buChar char="•"/>
            </a:pPr>
            <a:r>
              <a:rPr lang="en-US" dirty="0" smtClean="0"/>
              <a:t>HKCA </a:t>
            </a:r>
            <a:r>
              <a:rPr lang="en-US" dirty="0"/>
              <a:t>proposes to update its relevant specification HKCA 1081 by referencing ETSI EN 303 </a:t>
            </a:r>
            <a:r>
              <a:rPr lang="en-US" dirty="0" smtClean="0"/>
              <a:t>687.</a:t>
            </a:r>
          </a:p>
          <a:p>
            <a:pPr lvl="2" algn="just">
              <a:buFont typeface="Arial" panose="020B0604020202020204" pitchFamily="34" charset="0"/>
              <a:buChar char="•"/>
            </a:pPr>
            <a:r>
              <a:rPr lang="en-US" dirty="0" smtClean="0"/>
              <a:t>HKCA </a:t>
            </a:r>
            <a:r>
              <a:rPr lang="en-US" dirty="0"/>
              <a:t>notes that some countries and regions designate the entire 6 GHz band for Wi-Fi.  Wi-Fi devices from these countries and regions that </a:t>
            </a:r>
            <a:r>
              <a:rPr lang="en-US" dirty="0" smtClean="0"/>
              <a:t>“could </a:t>
            </a:r>
            <a:r>
              <a:rPr lang="en-US" dirty="0"/>
              <a:t>operate in the 6425 – 7125 MHz band, if illegally imported and used in Hong Kong, would cause in-band interference to the future 5G </a:t>
            </a:r>
            <a:r>
              <a:rPr lang="en-US" dirty="0" smtClean="0"/>
              <a:t>services”.</a:t>
            </a:r>
            <a:r>
              <a:rPr lang="en-US" dirty="0"/>
              <a:t>  In view of this, the consultation seeks public opinions to impose compulsory certification requirements for APs to ensure that </a:t>
            </a:r>
            <a:r>
              <a:rPr lang="en-US" dirty="0" smtClean="0"/>
              <a:t>“such </a:t>
            </a:r>
            <a:r>
              <a:rPr lang="en-US" dirty="0"/>
              <a:t>devices to be used in Hong Kong should comply with the relevant specification (i.e. HKCA 1081), in particular that they do not operate in the 6425 – 7125 MHz band which may be used for 5G services in Hong Kong in the future</a:t>
            </a:r>
            <a:r>
              <a:rPr lang="en-US" dirty="0" smtClean="0"/>
              <a:t>.”</a:t>
            </a:r>
            <a:endParaRPr lang="en-US" dirty="0"/>
          </a:p>
          <a:p>
            <a:pPr lvl="2" algn="just">
              <a:buFont typeface="Arial" panose="020B0604020202020204" pitchFamily="34" charset="0"/>
              <a:buChar char="•"/>
            </a:pPr>
            <a:endParaRPr lang="en-US" dirty="0" smtClean="0"/>
          </a:p>
          <a:p>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December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2848075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Hong Kong HKCA </a:t>
            </a:r>
            <a:r>
              <a:rPr lang="en-US" sz="3600" dirty="0" smtClean="0">
                <a:latin typeface="Times New Roman" charset="0"/>
              </a:rPr>
              <a:t>(3)</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marL="457200" lvl="1" indent="0" algn="just"/>
            <a:r>
              <a:rPr lang="en-AU" dirty="0" smtClean="0"/>
              <a:t>Remarks</a:t>
            </a:r>
            <a:endParaRPr lang="en-AU" dirty="0" smtClean="0"/>
          </a:p>
          <a:p>
            <a:pPr lvl="2" algn="just">
              <a:buFont typeface="Arial" panose="020B0604020202020204" pitchFamily="34" charset="0"/>
              <a:buChar char="•"/>
            </a:pPr>
            <a:r>
              <a:rPr lang="en-US" dirty="0" smtClean="0"/>
              <a:t>HKCA’s view on the potential use of 6 GHz bands (paragraphs 17 and 25):</a:t>
            </a:r>
          </a:p>
          <a:p>
            <a:pPr lvl="3" algn="just">
              <a:buFont typeface="Arial" panose="020B0604020202020204" pitchFamily="34" charset="0"/>
              <a:buChar char="•"/>
            </a:pPr>
            <a:r>
              <a:rPr lang="en-US" dirty="0" smtClean="0"/>
              <a:t>SSAC </a:t>
            </a:r>
            <a:r>
              <a:rPr lang="en-US" dirty="0"/>
              <a:t>Members noted that such low power devices should not cause interference to the existing fixed-satellite service (“FSS”) (Earth-to-space) operating in the designated 6 GHz band and generally </a:t>
            </a:r>
            <a:r>
              <a:rPr lang="en-US" dirty="0" smtClean="0"/>
              <a:t>support </a:t>
            </a:r>
            <a:r>
              <a:rPr lang="en-US" dirty="0"/>
              <a:t>the release of the band for use of WLAN devices in </a:t>
            </a:r>
            <a:r>
              <a:rPr lang="en-US" dirty="0" smtClean="0"/>
              <a:t>uncoordinated </a:t>
            </a:r>
            <a:r>
              <a:rPr lang="en-US" dirty="0"/>
              <a:t>and unprotected manner in Hong </a:t>
            </a:r>
            <a:r>
              <a:rPr lang="en-US" dirty="0" smtClean="0"/>
              <a:t>Kong.</a:t>
            </a:r>
          </a:p>
          <a:p>
            <a:pPr lvl="3" algn="just">
              <a:buFont typeface="Arial" panose="020B0604020202020204" pitchFamily="34" charset="0"/>
              <a:buChar char="•"/>
            </a:pPr>
            <a:r>
              <a:rPr lang="en-US" dirty="0"/>
              <a:t>As for the 6425 – 7125 MHz band, the CA will consider the use of this band, or parts thereof, for 5G services in Hong Kong subject to the outcome of WRC-23 and other considerations including co-existence with the incumbent services and frequency coordination with the </a:t>
            </a:r>
            <a:r>
              <a:rPr lang="en-US" dirty="0" err="1"/>
              <a:t>neighbouring</a:t>
            </a:r>
            <a:r>
              <a:rPr lang="en-US" dirty="0"/>
              <a:t> regions</a:t>
            </a:r>
            <a:endParaRPr lang="en-US" dirty="0" smtClean="0"/>
          </a:p>
          <a:p>
            <a:pPr lvl="2" algn="just">
              <a:buFont typeface="Arial" panose="020B0604020202020204" pitchFamily="34" charset="0"/>
              <a:buChar char="•"/>
            </a:pPr>
            <a:endParaRPr lang="en-US" dirty="0" smtClean="0"/>
          </a:p>
          <a:p>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December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7760664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Hong Kong HKCA </a:t>
            </a:r>
            <a:r>
              <a:rPr lang="en-US" sz="3600" dirty="0" smtClean="0">
                <a:latin typeface="Times New Roman" charset="0"/>
              </a:rPr>
              <a:t>(4)</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marL="457200" lvl="1" indent="0" algn="just"/>
            <a:r>
              <a:rPr lang="en-AU" dirty="0" smtClean="0"/>
              <a:t>Remarks </a:t>
            </a:r>
            <a:r>
              <a:rPr lang="en-AU" smtClean="0"/>
              <a:t>(Cont’d)</a:t>
            </a:r>
            <a:endParaRPr lang="en-AU" dirty="0" smtClean="0"/>
          </a:p>
          <a:p>
            <a:pPr lvl="2" algn="just">
              <a:buFont typeface="Arial" panose="020B0604020202020204" pitchFamily="34" charset="0"/>
              <a:buChar char="•"/>
            </a:pPr>
            <a:r>
              <a:rPr lang="en-US" dirty="0" smtClean="0"/>
              <a:t>HKCA emphasizes on the importance to control non-compliant devices (paragraphs 18 and 19):</a:t>
            </a:r>
          </a:p>
          <a:p>
            <a:pPr lvl="3" algn="just">
              <a:buFont typeface="Arial" panose="020B0604020202020204" pitchFamily="34" charset="0"/>
              <a:buChar char="•"/>
            </a:pPr>
            <a:r>
              <a:rPr lang="en-US" dirty="0" smtClean="0"/>
              <a:t>In </a:t>
            </a:r>
            <a:r>
              <a:rPr lang="en-US" dirty="0"/>
              <a:t>this connection, Hong Kong has encountered similar interference problem due to the use of illegal DECT 6.0 cordless </a:t>
            </a:r>
            <a:r>
              <a:rPr lang="en-US" dirty="0" smtClean="0"/>
              <a:t>phones </a:t>
            </a:r>
            <a:r>
              <a:rPr lang="en-US" dirty="0"/>
              <a:t>that users brought from overseas had caused interference to the public mobile </a:t>
            </a:r>
            <a:r>
              <a:rPr lang="en-US" dirty="0" smtClean="0"/>
              <a:t>services </a:t>
            </a:r>
            <a:r>
              <a:rPr lang="en-US" dirty="0"/>
              <a:t>and OFCA has spent tremendous efforts to keep the situation under control. Although the US imposed requirements for the relevant access points of WLAN devices to be under control of an automated frequency coordination (“AFC”) system or a contention-based protocol so as to ensure protection to fixed services and facilitate sharing of spectrum among different devices/services, the effectiveness of such technical provisions to protect the future 5G services outside the US, particularly in Hong Kong, is still uncertain. </a:t>
            </a:r>
            <a:endParaRPr lang="en-US" dirty="0" smtClean="0"/>
          </a:p>
          <a:p>
            <a:pPr lvl="3" algn="just">
              <a:buFont typeface="Arial" panose="020B0604020202020204" pitchFamily="34" charset="0"/>
              <a:buChar char="•"/>
            </a:pPr>
            <a:r>
              <a:rPr lang="en-US" dirty="0"/>
              <a:t>The measures may include more stringent certification and labelling requirements to be imposed on the sale of Wi-Fi 6E devices in Hong Kong as compared with the conventional WLAN products working in the 2.4 GHz and 5 GHz bands.</a:t>
            </a:r>
            <a:endParaRPr lang="en-US" dirty="0" smtClean="0"/>
          </a:p>
          <a:p>
            <a:pPr lvl="2" algn="just">
              <a:buFont typeface="Arial" panose="020B0604020202020204" pitchFamily="34" charset="0"/>
              <a:buChar char="•"/>
            </a:pPr>
            <a:endParaRPr lang="en-US" dirty="0" smtClean="0"/>
          </a:p>
          <a:p>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December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731740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Indonesia MCIT</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RPM Public </a:t>
            </a:r>
            <a:r>
              <a:rPr lang="en-US" b="0" dirty="0"/>
              <a:t>Consultation regarding the Table of Allocation of the Indonesian Radio Frequency Spectrum</a:t>
            </a:r>
          </a:p>
          <a:p>
            <a:pPr lvl="1" algn="just">
              <a:buFont typeface="Arial" panose="020B0604020202020204" pitchFamily="34" charset="0"/>
              <a:buChar char="•"/>
            </a:pPr>
            <a:r>
              <a:rPr lang="en-US" dirty="0" smtClean="0"/>
              <a:t>Consultation period:  </a:t>
            </a:r>
            <a:r>
              <a:rPr lang="en-US" smtClean="0"/>
              <a:t>November 18 to November 27</a:t>
            </a:r>
            <a:r>
              <a:rPr lang="en-US" dirty="0" smtClean="0"/>
              <a:t>, 2021</a:t>
            </a:r>
          </a:p>
          <a:p>
            <a:pPr lvl="2" algn="just">
              <a:buFont typeface="Arial" panose="020B0604020202020204" pitchFamily="34" charset="0"/>
              <a:buChar char="•"/>
            </a:pPr>
            <a:r>
              <a:rPr lang="en-AU" dirty="0">
                <a:hlinkClick r:id="rId3"/>
              </a:rPr>
              <a:t>https://</a:t>
            </a:r>
            <a:r>
              <a:rPr lang="en-AU" dirty="0" smtClean="0">
                <a:hlinkClick r:id="rId3"/>
              </a:rPr>
              <a:t>www.kominfo.go.id/content/detail/38184/siaran-pers-no-402hmkominfo112021-tentang-konsultasi-publik-rpm-mengenai-tabel-alokasi-spektrum-frekuensi-radio-indonesia/0/siaran_pers</a:t>
            </a:r>
            <a:r>
              <a:rPr lang="en-AU" dirty="0" smtClean="0"/>
              <a:t> </a:t>
            </a:r>
          </a:p>
          <a:p>
            <a:pPr lvl="1" algn="just">
              <a:buFont typeface="Arial" panose="020B0604020202020204" pitchFamily="34" charset="0"/>
              <a:buChar char="•"/>
            </a:pPr>
            <a:r>
              <a:rPr lang="en-AU" dirty="0" smtClean="0"/>
              <a:t>Summary</a:t>
            </a:r>
          </a:p>
          <a:p>
            <a:pPr lvl="2" algn="just">
              <a:buFont typeface="Arial" panose="020B0604020202020204" pitchFamily="34" charset="0"/>
              <a:buChar char="•"/>
            </a:pPr>
            <a:r>
              <a:rPr lang="en-AU" dirty="0" smtClean="0"/>
              <a:t>The table of frequency allocation is updated as per the </a:t>
            </a:r>
            <a:r>
              <a:rPr lang="en-US" dirty="0" smtClean="0"/>
              <a:t>2020 </a:t>
            </a:r>
            <a:r>
              <a:rPr lang="en-US" dirty="0"/>
              <a:t>edition of Radio </a:t>
            </a:r>
            <a:r>
              <a:rPr lang="en-US" dirty="0" smtClean="0"/>
              <a:t>Regulations by ITU and </a:t>
            </a:r>
            <a:r>
              <a:rPr lang="en-US" dirty="0"/>
              <a:t>the promulgation of Presidential Regulation No. 92 of 2021 concerning the Ratification of the Final Acts of </a:t>
            </a:r>
            <a:r>
              <a:rPr lang="en-US" dirty="0" smtClean="0"/>
              <a:t>WRC-19.</a:t>
            </a:r>
            <a:endParaRPr lang="en-US" dirty="0"/>
          </a:p>
          <a:p>
            <a:pPr lvl="2" algn="just">
              <a:buFont typeface="Arial" panose="020B0604020202020204" pitchFamily="34" charset="0"/>
              <a:buChar char="•"/>
            </a:pPr>
            <a:endParaRPr lang="en-US" dirty="0" smtClean="0"/>
          </a:p>
          <a:p>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December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9838629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kern="1200" dirty="0" smtClean="0">
                <a:latin typeface="Times New Roman" pitchFamily="16" charset="0"/>
              </a:rPr>
              <a:t>Announcement of the “frequency </a:t>
            </a:r>
            <a:r>
              <a:rPr lang="en-US" b="0" kern="1200" dirty="0">
                <a:latin typeface="Times New Roman" pitchFamily="16" charset="0"/>
              </a:rPr>
              <a:t>reorganization action </a:t>
            </a:r>
            <a:r>
              <a:rPr lang="en-US" b="0" kern="1200" dirty="0" smtClean="0">
                <a:latin typeface="Times New Roman" pitchFamily="16" charset="0"/>
              </a:rPr>
              <a:t>plan”</a:t>
            </a:r>
            <a:endParaRPr lang="en-US" b="0" dirty="0"/>
          </a:p>
          <a:p>
            <a:pPr lvl="1" algn="just">
              <a:buFont typeface="Arial" panose="020B0604020202020204" pitchFamily="34" charset="0"/>
              <a:buChar char="•"/>
            </a:pPr>
            <a:r>
              <a:rPr lang="en-US" dirty="0" smtClean="0"/>
              <a:t>Released on November 15, 2021</a:t>
            </a:r>
          </a:p>
          <a:p>
            <a:pPr lvl="2" algn="just">
              <a:buFont typeface="Arial" panose="020B0604020202020204" pitchFamily="34" charset="0"/>
              <a:buChar char="•"/>
            </a:pPr>
            <a:r>
              <a:rPr lang="en-US" dirty="0" smtClean="0">
                <a:hlinkClick r:id="rId3"/>
              </a:rPr>
              <a:t>https</a:t>
            </a:r>
            <a:r>
              <a:rPr lang="en-US" dirty="0">
                <a:hlinkClick r:id="rId3"/>
              </a:rPr>
              <a:t>://</a:t>
            </a:r>
            <a:r>
              <a:rPr lang="en-US" dirty="0" smtClean="0">
                <a:hlinkClick r:id="rId3"/>
              </a:rPr>
              <a:t>www.soumu.go.jp/menu_news/s-news/01kiban09_02000421.html</a:t>
            </a:r>
            <a:r>
              <a:rPr lang="en-US" dirty="0" smtClean="0"/>
              <a:t> </a:t>
            </a:r>
          </a:p>
          <a:p>
            <a:pPr lvl="1" algn="just">
              <a:buFont typeface="Arial" panose="020B0604020202020204" pitchFamily="34" charset="0"/>
              <a:buChar char="•"/>
            </a:pPr>
            <a:r>
              <a:rPr lang="en-US" dirty="0" smtClean="0"/>
              <a:t>Of interest to us:</a:t>
            </a:r>
          </a:p>
          <a:p>
            <a:pPr lvl="2" algn="just">
              <a:buFont typeface="Arial" panose="020B0604020202020204" pitchFamily="34" charset="0"/>
              <a:buChar char="•"/>
            </a:pPr>
            <a:r>
              <a:rPr lang="en-US" dirty="0" smtClean="0"/>
              <a:t>MIC recommended to allocate 1 GHz for unlicensed uses by 2025. </a:t>
            </a:r>
            <a:r>
              <a:rPr lang="en-US" dirty="0"/>
              <a:t>The frequency band under consideration is </a:t>
            </a:r>
            <a:r>
              <a:rPr lang="en-US" dirty="0" smtClean="0"/>
              <a:t>6 GHz.</a:t>
            </a:r>
          </a:p>
          <a:p>
            <a:pPr lvl="2" algn="just">
              <a:buFont typeface="Arial" panose="020B0604020202020204" pitchFamily="34" charset="0"/>
              <a:buChar char="•"/>
            </a:pPr>
            <a:r>
              <a:rPr lang="en-US" dirty="0" smtClean="0"/>
              <a:t>MIC recommended that nearly 30 MHz spectrum is allocated for V2X by 2025.  The frequency band under consideration is 5.9 GHz.</a:t>
            </a:r>
          </a:p>
          <a:p>
            <a:pPr lvl="2" algn="just">
              <a:buFont typeface="Arial" panose="020B0604020202020204" pitchFamily="34" charset="0"/>
              <a:buChar char="•"/>
            </a:pPr>
            <a:r>
              <a:rPr lang="en-US" dirty="0" smtClean="0"/>
              <a:t>MIC recommended to continue studying the possibility of allocating 7025 MHz to 7125 MHz band to 5G by referring to the studies of ITU-T and 3GPP.</a:t>
            </a:r>
            <a:endParaRPr lang="en-US" dirty="0"/>
          </a:p>
          <a:p>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December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5512941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Consultation on the technical </a:t>
            </a:r>
            <a:r>
              <a:rPr lang="en-US" b="0" dirty="0"/>
              <a:t>conditions for the introduction of </a:t>
            </a:r>
            <a:r>
              <a:rPr lang="en-US" b="0" dirty="0" smtClean="0"/>
              <a:t>5.2 GHz </a:t>
            </a:r>
            <a:r>
              <a:rPr lang="en-US" b="0" dirty="0"/>
              <a:t>band in-vehicle wireless LAN</a:t>
            </a:r>
          </a:p>
          <a:p>
            <a:pPr lvl="1" algn="just">
              <a:buFont typeface="Arial" panose="020B0604020202020204" pitchFamily="34" charset="0"/>
              <a:buChar char="•"/>
            </a:pPr>
            <a:r>
              <a:rPr lang="en-US" dirty="0" smtClean="0"/>
              <a:t>Consultation period:  November 17 to December 16, 2021</a:t>
            </a:r>
          </a:p>
          <a:p>
            <a:pPr lvl="2" algn="just">
              <a:buFont typeface="Arial" panose="020B0604020202020204" pitchFamily="34" charset="0"/>
              <a:buChar char="•"/>
            </a:pPr>
            <a:r>
              <a:rPr lang="en-US" dirty="0" smtClean="0">
                <a:hlinkClick r:id="rId3"/>
              </a:rPr>
              <a:t>https</a:t>
            </a:r>
            <a:r>
              <a:rPr lang="en-US" dirty="0">
                <a:hlinkClick r:id="rId3"/>
              </a:rPr>
              <a:t>://</a:t>
            </a:r>
            <a:r>
              <a:rPr lang="en-US" dirty="0" smtClean="0">
                <a:hlinkClick r:id="rId3"/>
              </a:rPr>
              <a:t>www.soumu.go.jp/menu_news/s-news/01kiban12_02000132.html</a:t>
            </a:r>
            <a:r>
              <a:rPr lang="en-US" dirty="0" smtClean="0"/>
              <a:t> </a:t>
            </a:r>
          </a:p>
          <a:p>
            <a:pPr lvl="1" algn="just">
              <a:buFont typeface="Arial" panose="020B0604020202020204" pitchFamily="34" charset="0"/>
              <a:buChar char="•"/>
            </a:pPr>
            <a:r>
              <a:rPr lang="en-US" dirty="0" smtClean="0"/>
              <a:t>Selected finding:</a:t>
            </a:r>
          </a:p>
          <a:p>
            <a:pPr lvl="2" algn="just">
              <a:buFont typeface="Arial" panose="020B0604020202020204" pitchFamily="34" charset="0"/>
              <a:buChar char="•"/>
            </a:pPr>
            <a:r>
              <a:rPr lang="en-US" dirty="0" smtClean="0"/>
              <a:t>Channel placement between 5150 MHz and 5250 MHz:</a:t>
            </a:r>
          </a:p>
          <a:p>
            <a:pPr lvl="3" algn="just">
              <a:buFont typeface="Arial" panose="020B0604020202020204" pitchFamily="34" charset="0"/>
              <a:buChar char="•"/>
            </a:pPr>
            <a:r>
              <a:rPr lang="en-US" dirty="0" smtClean="0"/>
              <a:t>20 MHz </a:t>
            </a:r>
            <a:r>
              <a:rPr lang="en-US" dirty="0"/>
              <a:t>width or less: </a:t>
            </a:r>
            <a:r>
              <a:rPr lang="en-US" dirty="0" smtClean="0"/>
              <a:t>5180 MHz</a:t>
            </a:r>
            <a:r>
              <a:rPr lang="en-US" dirty="0"/>
              <a:t>, </a:t>
            </a:r>
            <a:r>
              <a:rPr lang="en-US" dirty="0" smtClean="0"/>
              <a:t>5200 MHz</a:t>
            </a:r>
            <a:r>
              <a:rPr lang="en-US" dirty="0"/>
              <a:t>, </a:t>
            </a:r>
            <a:r>
              <a:rPr lang="en-US" dirty="0" smtClean="0"/>
              <a:t>5220 MHz</a:t>
            </a:r>
            <a:r>
              <a:rPr lang="en-US" dirty="0"/>
              <a:t>, </a:t>
            </a:r>
            <a:r>
              <a:rPr lang="en-US" dirty="0" smtClean="0"/>
              <a:t>5240 MHz</a:t>
            </a:r>
            <a:endParaRPr lang="en-US" dirty="0"/>
          </a:p>
          <a:p>
            <a:pPr lvl="3" algn="just">
              <a:buFont typeface="Arial" panose="020B0604020202020204" pitchFamily="34" charset="0"/>
              <a:buChar char="•"/>
            </a:pPr>
            <a:r>
              <a:rPr lang="en-US" dirty="0"/>
              <a:t>Over </a:t>
            </a:r>
            <a:r>
              <a:rPr lang="en-US" dirty="0" smtClean="0"/>
              <a:t>20 MHz </a:t>
            </a:r>
            <a:r>
              <a:rPr lang="en-US" dirty="0"/>
              <a:t>width and below </a:t>
            </a:r>
            <a:r>
              <a:rPr lang="en-US" dirty="0" smtClean="0"/>
              <a:t>40 MHz </a:t>
            </a:r>
            <a:r>
              <a:rPr lang="en-US" dirty="0"/>
              <a:t>width: </a:t>
            </a:r>
            <a:r>
              <a:rPr lang="en-US" dirty="0" smtClean="0"/>
              <a:t>5190 MHz</a:t>
            </a:r>
            <a:r>
              <a:rPr lang="en-US" dirty="0"/>
              <a:t>, </a:t>
            </a:r>
            <a:r>
              <a:rPr lang="en-US" dirty="0" smtClean="0"/>
              <a:t>5230 MHz</a:t>
            </a:r>
            <a:endParaRPr lang="en-US" dirty="0"/>
          </a:p>
          <a:p>
            <a:pPr lvl="3" algn="just">
              <a:buFont typeface="Arial" panose="020B0604020202020204" pitchFamily="34" charset="0"/>
              <a:buChar char="•"/>
            </a:pPr>
            <a:r>
              <a:rPr lang="en-US" dirty="0"/>
              <a:t>Over </a:t>
            </a:r>
            <a:r>
              <a:rPr lang="en-US" dirty="0" smtClean="0"/>
              <a:t>40 MHz </a:t>
            </a:r>
            <a:r>
              <a:rPr lang="en-US" dirty="0"/>
              <a:t>width and below </a:t>
            </a:r>
            <a:r>
              <a:rPr lang="en-US" dirty="0" smtClean="0"/>
              <a:t>80 MHz </a:t>
            </a:r>
            <a:r>
              <a:rPr lang="en-US" dirty="0"/>
              <a:t>width: </a:t>
            </a:r>
            <a:r>
              <a:rPr lang="en-US" dirty="0" smtClean="0"/>
              <a:t>5210 MHz</a:t>
            </a:r>
            <a:endParaRPr lang="en-US" dirty="0"/>
          </a:p>
          <a:p>
            <a:pPr lvl="2" algn="just">
              <a:buFont typeface="Arial" panose="020B0604020202020204" pitchFamily="34" charset="0"/>
              <a:buChar char="•"/>
            </a:pPr>
            <a:r>
              <a:rPr lang="en-US" dirty="0" smtClean="0"/>
              <a:t>Usage conditions:</a:t>
            </a:r>
          </a:p>
          <a:p>
            <a:pPr lvl="3" algn="just">
              <a:buFont typeface="Arial" panose="020B0604020202020204" pitchFamily="34" charset="0"/>
              <a:buChar char="•"/>
            </a:pPr>
            <a:r>
              <a:rPr lang="en-US" dirty="0" smtClean="0"/>
              <a:t>Master </a:t>
            </a:r>
            <a:r>
              <a:rPr lang="en-US" dirty="0"/>
              <a:t>station: Installed in a </a:t>
            </a:r>
            <a:r>
              <a:rPr lang="en-US" dirty="0" smtClean="0"/>
              <a:t>car. EIRP </a:t>
            </a:r>
            <a:r>
              <a:rPr lang="en-US" dirty="0"/>
              <a:t>should be 40mW or less.</a:t>
            </a:r>
          </a:p>
          <a:p>
            <a:pPr lvl="3" algn="just">
              <a:buFont typeface="Arial" panose="020B0604020202020204" pitchFamily="34" charset="0"/>
              <a:buChar char="•"/>
            </a:pPr>
            <a:r>
              <a:rPr lang="en-US" dirty="0"/>
              <a:t>Slave station: It shall be controlled and communicated by the master station installed in the car</a:t>
            </a:r>
            <a:r>
              <a:rPr lang="en-US" dirty="0" smtClean="0"/>
              <a:t>.</a:t>
            </a:r>
          </a:p>
          <a:p>
            <a:pPr lvl="2" algn="just">
              <a:buFont typeface="Arial" panose="020B0604020202020204" pitchFamily="34" charset="0"/>
              <a:buChar char="•"/>
            </a:pPr>
            <a:endParaRPr lang="en-US" dirty="0" smtClean="0"/>
          </a:p>
          <a:p>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December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2334450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38541</TotalTime>
  <Words>1638</Words>
  <Application>Microsoft Office PowerPoint</Application>
  <PresentationFormat>On-screen Show (4:3)</PresentationFormat>
  <Paragraphs>226</Paragraphs>
  <Slides>16</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Arial Unicode MS</vt:lpstr>
      <vt:lpstr>BatangChe</vt:lpstr>
      <vt:lpstr>MS Gothic</vt:lpstr>
      <vt:lpstr>Arial</vt:lpstr>
      <vt:lpstr>Times New Roman</vt:lpstr>
      <vt:lpstr>Wingdings</vt:lpstr>
      <vt:lpstr>Office Theme</vt:lpstr>
      <vt:lpstr>Document</vt:lpstr>
      <vt:lpstr>APAC update – December 2021</vt:lpstr>
      <vt:lpstr>Background</vt:lpstr>
      <vt:lpstr>Hong Kong HKCA (1)</vt:lpstr>
      <vt:lpstr>Hong Kong HKCA (2)</vt:lpstr>
      <vt:lpstr>Hong Kong HKCA (3)</vt:lpstr>
      <vt:lpstr>Hong Kong HKCA (4)</vt:lpstr>
      <vt:lpstr>Indonesia MCIT</vt:lpstr>
      <vt:lpstr>Japan MIC (1)</vt:lpstr>
      <vt:lpstr>Japan MIC (2)</vt:lpstr>
      <vt:lpstr>Korea MSIT (1)</vt:lpstr>
      <vt:lpstr>Korea MSIT (2)</vt:lpstr>
      <vt:lpstr>Korea MSIT (3)</vt:lpstr>
      <vt:lpstr>New Zealand RSM (1)</vt:lpstr>
      <vt:lpstr>New Zealand RSM (2)</vt:lpstr>
      <vt:lpstr>New Zealand RSM (2)</vt:lpstr>
      <vt:lpstr>New Zealand RSM (2)</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APAC update - December 2021</dc:title>
  <dc:creator>Edward Au</dc:creator>
  <cp:keywords>21/0143r0</cp:keywords>
  <cp:lastModifiedBy>Edward Au</cp:lastModifiedBy>
  <cp:revision>2562</cp:revision>
  <cp:lastPrinted>1601-01-01T00:00:00Z</cp:lastPrinted>
  <dcterms:created xsi:type="dcterms:W3CDTF">2016-03-03T14:54:45Z</dcterms:created>
  <dcterms:modified xsi:type="dcterms:W3CDTF">2021-12-02T12:32:01Z</dcterms:modified>
</cp:coreProperties>
</file>