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341" r:id="rId3"/>
    <p:sldId id="473" r:id="rId4"/>
    <p:sldId id="474" r:id="rId5"/>
    <p:sldId id="475" r:id="rId6"/>
    <p:sldId id="470" r:id="rId7"/>
    <p:sldId id="472" r:id="rId8"/>
    <p:sldId id="469" r:id="rId9"/>
    <p:sldId id="471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DFFF"/>
    <a:srgbClr val="D5F4FF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39" autoAdjust="0"/>
    <p:restoredTop sz="88634" autoAdjust="0"/>
  </p:normalViewPr>
  <p:slideViewPr>
    <p:cSldViewPr>
      <p:cViewPr varScale="1">
        <p:scale>
          <a:sx n="75" d="100"/>
          <a:sy n="75" d="100"/>
        </p:scale>
        <p:origin x="1896" y="6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3101" y="37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0105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7575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3223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6314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372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3282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967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267200" y="6475413"/>
            <a:ext cx="606425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Jay Holcomb (Itron)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85800" y="304800"/>
            <a:ext cx="2286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2022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684213" y="304800"/>
            <a:ext cx="2211387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Jay Holcomb (Itron)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191000" y="6475413"/>
            <a:ext cx="682625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4213" y="304800"/>
            <a:ext cx="221138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34000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191000" y="6475413"/>
            <a:ext cx="682625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28690" y="597222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Submission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802.18-22/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0010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-01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cma.gov.au/consultations/2021-10/radio-local-area-networks-rlans-6-ghz-band-consultation-372021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cma.gov.au/sites/default/files/2022-03/Outcomes%20Paper_Proposed%20updates%20to%20the%20LIPD%20Class%20Licence%20for%206%20GHz%20RLANs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legislation.gov.au/Details/F2022L00249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it.gov.cn/gzcy/yjzj/art/2022/art_53f768f0847441c99f064a627303671e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oumu.go.jp/menu_news/s-news/01kiban12_02000136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cmc.gov.my/skmmgovmy/media/General/CA-No-1-of-2022_-signed_19012022.pd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btc.go.th/News/Information/52494.asp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standardsportal.org/usa_en/toolbox/US%E2%80%93Indo-Pacific-STCP.asp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March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83820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Times New Roman" charset="0"/>
              </a:rPr>
              <a:t>APAC update – March 2022</a:t>
            </a:r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16167" y="255894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 smtClean="0">
                <a:solidFill>
                  <a:srgbClr val="000000"/>
                </a:solidFill>
              </a:rPr>
              <a:t>Author:</a:t>
            </a:r>
            <a:endParaRPr lang="en-GB" sz="2000" dirty="0">
              <a:solidFill>
                <a:srgbClr val="000000"/>
              </a:solidFill>
            </a:endParaRP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1859917"/>
              </p:ext>
            </p:extLst>
          </p:nvPr>
        </p:nvGraphicFramePr>
        <p:xfrm>
          <a:off x="669925" y="3038475"/>
          <a:ext cx="7804150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26" name="Document" r:id="rId4" imgW="8227229" imgH="998269" progId="Word.Document.8">
                  <p:embed/>
                </p:oleObj>
              </mc:Choice>
              <mc:Fallback>
                <p:oleObj name="Document" r:id="rId4" imgW="8227229" imgH="99826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925" y="3038475"/>
                        <a:ext cx="7804150" cy="100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pPr eaLnBrk="1" hangingPunct="1"/>
            <a:r>
              <a:rPr lang="en-US" altLang="ja-JP" sz="3600" dirty="0">
                <a:latin typeface="Times New Roman" charset="0"/>
              </a:rPr>
              <a:t>Background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990600" y="1712458"/>
            <a:ext cx="7315200" cy="4459742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GB" dirty="0">
                <a:ea typeface="BatangChe" panose="02030609000101010101" pitchFamily="49" charset="-127"/>
              </a:rPr>
              <a:t>This slide deck </a:t>
            </a:r>
            <a:r>
              <a:rPr lang="en-GB" dirty="0" smtClean="0">
                <a:ea typeface="BatangChe" panose="02030609000101010101" pitchFamily="49" charset="-127"/>
              </a:rPr>
              <a:t>provides a high-level overview of the activities in APAC (related to Wi-Fi and WPAN) between January and March 2022</a:t>
            </a:r>
            <a:r>
              <a:rPr lang="en-GB" dirty="0" smtClean="0">
                <a:latin typeface="Times New Roman" panose="02020603050405020304" pitchFamily="18" charset="0"/>
                <a:ea typeface="BatangChe" panose="02030609000101010101" pitchFamily="49" charset="-127"/>
              </a:rPr>
              <a:t>.</a:t>
            </a:r>
            <a:endParaRPr lang="en-US" dirty="0"/>
          </a:p>
          <a:p>
            <a:pPr lvl="1">
              <a:buFont typeface="Wingdings" panose="05000000000000000000" pitchFamily="2" charset="2"/>
              <a:buChar char="Ø"/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March 2022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03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r>
              <a:rPr lang="en-US" sz="3600" dirty="0" smtClean="0">
                <a:latin typeface="Times New Roman" charset="0"/>
              </a:rPr>
              <a:t>Australia </a:t>
            </a:r>
            <a:r>
              <a:rPr lang="en-US" sz="3600" dirty="0" smtClean="0">
                <a:latin typeface="Times New Roman" charset="0"/>
              </a:rPr>
              <a:t>ACMA (1)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599"/>
            <a:ext cx="7644983" cy="47228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dirty="0"/>
              <a:t>Radio local area networks (RLANs) in the 6 GHz band - consultation 37/2021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Submission deadline:  November 19, 2021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www.acma.gov.au/consultations/2021-10/radio-local-area-networks-rlans-6-ghz-band-consultation-372021</a:t>
            </a:r>
            <a:r>
              <a:rPr lang="en-US" dirty="0" smtClean="0"/>
              <a:t>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Of interest to us: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/>
              <a:t>Lower 6 GHz band/proposed update to the LIPD Class </a:t>
            </a:r>
            <a:r>
              <a:rPr lang="en-US" dirty="0" err="1" smtClean="0"/>
              <a:t>Licence</a:t>
            </a:r>
            <a:endParaRPr lang="en-US" dirty="0" smtClean="0"/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/>
              <a:t>Possibility of </a:t>
            </a:r>
            <a:r>
              <a:rPr lang="en-US" dirty="0"/>
              <a:t>u</a:t>
            </a:r>
            <a:r>
              <a:rPr lang="en-US" dirty="0" smtClean="0"/>
              <a:t>pper </a:t>
            </a:r>
            <a:r>
              <a:rPr lang="en-US" dirty="0"/>
              <a:t>6 GHz band/higher power RLAN </a:t>
            </a:r>
            <a:r>
              <a:rPr lang="en-US" dirty="0" smtClean="0"/>
              <a:t>devices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AU" dirty="0" smtClean="0"/>
              <a:t>Possible </a:t>
            </a:r>
            <a:r>
              <a:rPr lang="en-AU" dirty="0"/>
              <a:t>updates to existing LIPD arrangements for RLANs in the 5150–5250 MHz frequency band to reflect outcomes of WRC-19. </a:t>
            </a:r>
            <a:endParaRPr lang="en-US" dirty="0"/>
          </a:p>
          <a:p>
            <a:endParaRPr lang="en-US" dirty="0"/>
          </a:p>
          <a:p>
            <a:pPr lvl="2" algn="just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 smtClean="0"/>
              <a:t>2022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="" xmlns:a16="http://schemas.microsoft.com/office/drawing/2014/main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755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r>
              <a:rPr lang="en-US" sz="3600" dirty="0" smtClean="0">
                <a:latin typeface="Times New Roman" charset="0"/>
              </a:rPr>
              <a:t>Australia </a:t>
            </a:r>
            <a:r>
              <a:rPr lang="en-US" sz="3600" dirty="0" smtClean="0">
                <a:latin typeface="Times New Roman" charset="0"/>
              </a:rPr>
              <a:t>ACMA (2)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599"/>
            <a:ext cx="7644983" cy="47228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dirty="0"/>
              <a:t>Radio local area networks (RLANs) in the 6 GHz band - consultation 37/2021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Outcome published:  March 10, 2022</a:t>
            </a:r>
            <a:endParaRPr lang="en-US" dirty="0" smtClean="0"/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www.acma.gov.au/sites/default/files/2022-03/Outcomes%20Paper_Proposed%20updates%20to%20the%20LIPD%20Class%20Licence%20for%206%20GHz%20RLANs.pdf</a:t>
            </a:r>
            <a:r>
              <a:rPr lang="en-US" dirty="0" smtClean="0"/>
              <a:t> </a:t>
            </a:r>
            <a:endParaRPr lang="en-US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Legalization updated:</a:t>
            </a:r>
            <a:endParaRPr lang="en-US" dirty="0" smtClean="0"/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www.legislation.gov.au/Details/F2022L00249</a:t>
            </a:r>
            <a:r>
              <a:rPr lang="en-US" dirty="0" smtClean="0"/>
              <a:t> </a:t>
            </a:r>
            <a:endParaRPr lang="en-US" dirty="0"/>
          </a:p>
          <a:p>
            <a:pPr lvl="2" algn="just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 smtClean="0"/>
              <a:t>2022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="" xmlns:a16="http://schemas.microsoft.com/office/drawing/2014/main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306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r>
              <a:rPr lang="en-US" sz="3600" dirty="0" smtClean="0">
                <a:latin typeface="Times New Roman" charset="0"/>
              </a:rPr>
              <a:t>Australia </a:t>
            </a:r>
            <a:r>
              <a:rPr lang="en-US" sz="3600" dirty="0" smtClean="0">
                <a:latin typeface="Times New Roman" charset="0"/>
              </a:rPr>
              <a:t>ACMA (3)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599"/>
            <a:ext cx="7644983" cy="47228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dirty="0"/>
              <a:t>Radio local area networks (RLANs) in the 6 GHz band - consultation 37/2021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Of </a:t>
            </a:r>
            <a:r>
              <a:rPr lang="en-US" dirty="0" smtClean="0"/>
              <a:t>interest to </a:t>
            </a:r>
            <a:r>
              <a:rPr lang="en-US" dirty="0" smtClean="0"/>
              <a:t>us:</a:t>
            </a:r>
            <a:endParaRPr lang="en-US" dirty="0" smtClean="0"/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/>
              <a:t>Allow </a:t>
            </a:r>
            <a:r>
              <a:rPr lang="en-US" dirty="0"/>
              <a:t>RLAN devices in the lower band.  </a:t>
            </a:r>
          </a:p>
          <a:p>
            <a:pPr lvl="3" algn="just">
              <a:buFont typeface="Arial" panose="020B0604020202020204" pitchFamily="34" charset="0"/>
              <a:buChar char="•"/>
            </a:pPr>
            <a:r>
              <a:rPr lang="en-US" dirty="0"/>
              <a:t>The power limits of low power indoor devices and very low power devices are broadly aligned with those adopted in Europe and the UK. </a:t>
            </a:r>
          </a:p>
          <a:p>
            <a:pPr lvl="3" algn="just">
              <a:buFont typeface="Arial" panose="020B0604020202020204" pitchFamily="34" charset="0"/>
              <a:buChar char="•"/>
            </a:pPr>
            <a:r>
              <a:rPr lang="en-US" dirty="0" smtClean="0"/>
              <a:t>‘</a:t>
            </a:r>
            <a:r>
              <a:rPr lang="en-US" dirty="0"/>
              <a:t>indoor’ does not include inside vehicles.</a:t>
            </a:r>
          </a:p>
          <a:p>
            <a:pPr lvl="3" algn="just">
              <a:buFont typeface="Arial" panose="020B0604020202020204" pitchFamily="34" charset="0"/>
              <a:buChar char="•"/>
            </a:pPr>
            <a:r>
              <a:rPr lang="en-US" dirty="0"/>
              <a:t>Contained a requirement that devices must implement </a:t>
            </a:r>
            <a:r>
              <a:rPr lang="en-US" dirty="0" smtClean="0"/>
              <a:t>contention-based protocols for multiple access, e.g., CSMA or MACA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/>
              <a:t>Decisions were not made on the following topics .  </a:t>
            </a:r>
          </a:p>
          <a:p>
            <a:pPr lvl="3" algn="just">
              <a:buFont typeface="Arial" panose="020B0604020202020204" pitchFamily="34" charset="0"/>
              <a:buChar char="•"/>
            </a:pPr>
            <a:r>
              <a:rPr lang="en-US" dirty="0" smtClean="0"/>
              <a:t>Possible </a:t>
            </a:r>
            <a:r>
              <a:rPr lang="en-US" dirty="0"/>
              <a:t>updates to the use of the 5 GHz </a:t>
            </a:r>
            <a:r>
              <a:rPr lang="en-US" dirty="0" smtClean="0"/>
              <a:t>band related to </a:t>
            </a:r>
            <a:r>
              <a:rPr lang="en-US" dirty="0"/>
              <a:t>higher power limits and outdoor use, </a:t>
            </a:r>
            <a:endParaRPr lang="en-US" dirty="0" smtClean="0"/>
          </a:p>
          <a:p>
            <a:pPr lvl="3" algn="just">
              <a:buFont typeface="Arial" panose="020B0604020202020204" pitchFamily="34" charset="0"/>
              <a:buChar char="•"/>
            </a:pPr>
            <a:r>
              <a:rPr lang="en-US" dirty="0" smtClean="0"/>
              <a:t>Higher </a:t>
            </a:r>
            <a:r>
              <a:rPr lang="en-US" dirty="0"/>
              <a:t>power devices in the 6 GHz </a:t>
            </a:r>
            <a:r>
              <a:rPr lang="en-US" dirty="0" smtClean="0"/>
              <a:t>band,</a:t>
            </a:r>
          </a:p>
          <a:p>
            <a:pPr lvl="3" algn="just"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future use of the upper 6 GHz band (</a:t>
            </a:r>
            <a:r>
              <a:rPr lang="en-US" dirty="0" smtClean="0"/>
              <a:t>6425~7125 </a:t>
            </a:r>
            <a:r>
              <a:rPr lang="en-US" dirty="0"/>
              <a:t>MHz</a:t>
            </a:r>
            <a:r>
              <a:rPr lang="en-US" dirty="0" smtClean="0"/>
              <a:t>),</a:t>
            </a:r>
          </a:p>
          <a:p>
            <a:pPr lvl="3" algn="just">
              <a:buFont typeface="Arial" panose="020B0604020202020204" pitchFamily="34" charset="0"/>
              <a:buChar char="•"/>
            </a:pPr>
            <a:r>
              <a:rPr lang="en-US" dirty="0" smtClean="0"/>
              <a:t>The potential of AFC.</a:t>
            </a:r>
            <a:endParaRPr lang="en-US" dirty="0"/>
          </a:p>
          <a:p>
            <a:pPr lvl="2" algn="just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 smtClean="0"/>
              <a:t>2022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="" xmlns:a16="http://schemas.microsoft.com/office/drawing/2014/main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870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r>
              <a:rPr lang="en-US" sz="3600" dirty="0" smtClean="0">
                <a:latin typeface="Times New Roman" charset="0"/>
              </a:rPr>
              <a:t>China MIIT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599"/>
            <a:ext cx="7644983" cy="47228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kern="1200" dirty="0" smtClean="0">
                <a:latin typeface="Times New Roman" pitchFamily="16" charset="0"/>
              </a:rPr>
              <a:t>Notice of the MIIT on </a:t>
            </a:r>
            <a:r>
              <a:rPr lang="en-US" b="0" dirty="0" smtClean="0"/>
              <a:t>adjusting </a:t>
            </a:r>
            <a:r>
              <a:rPr lang="en-US" b="0" dirty="0"/>
              <a:t>the </a:t>
            </a:r>
            <a:r>
              <a:rPr lang="en-US" b="0" dirty="0" smtClean="0"/>
              <a:t>frequency use planning </a:t>
            </a:r>
            <a:r>
              <a:rPr lang="en-US" b="0" dirty="0"/>
              <a:t>and </a:t>
            </a:r>
            <a:r>
              <a:rPr lang="en-US" b="0" dirty="0" smtClean="0"/>
              <a:t>radio management </a:t>
            </a:r>
            <a:r>
              <a:rPr lang="en-US" b="0" dirty="0"/>
              <a:t>of </a:t>
            </a:r>
            <a:r>
              <a:rPr lang="en-US" b="0" dirty="0" smtClean="0"/>
              <a:t>microwave communication systems </a:t>
            </a:r>
            <a:endParaRPr lang="en-US" b="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/>
              <a:t>Consultation </a:t>
            </a:r>
            <a:r>
              <a:rPr lang="en-US" dirty="0" smtClean="0"/>
              <a:t>period: January 26 ~ February 27, 2022</a:t>
            </a:r>
            <a:endParaRPr lang="en-US" dirty="0"/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>
                <a:hlinkClick r:id="rId3"/>
              </a:rPr>
              <a:t>Link</a:t>
            </a:r>
            <a:endParaRPr lang="en-US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Asks for public opinion on: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sz="1600" dirty="0" smtClean="0"/>
              <a:t>adjusting the frequency bands </a:t>
            </a:r>
            <a:r>
              <a:rPr lang="en-US" sz="1600" dirty="0"/>
              <a:t>of the microwave communication system </a:t>
            </a:r>
            <a:r>
              <a:rPr lang="en-US" sz="1600" dirty="0" smtClean="0"/>
              <a:t>as follows:</a:t>
            </a:r>
          </a:p>
          <a:p>
            <a:pPr lvl="3" algn="just">
              <a:buFont typeface="Arial" panose="020B0604020202020204" pitchFamily="34" charset="0"/>
              <a:buChar char="•"/>
            </a:pPr>
            <a:r>
              <a:rPr lang="en-US" dirty="0" smtClean="0"/>
              <a:t>4500~4800 MHz, 7125~7725 MHz, 7725~8500 MHz, 10.7~11.7 GHz, 12.75~13.25 GHz, 14.5~15.35 GHz, 21.2~23.6 GHz, 71~76 GHz, 81~86 GHz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sz="1600" dirty="0"/>
              <a:t>t</a:t>
            </a:r>
            <a:r>
              <a:rPr lang="en-US" sz="1600" dirty="0" smtClean="0"/>
              <a:t>echnical </a:t>
            </a:r>
            <a:r>
              <a:rPr lang="en-US" sz="1600" dirty="0"/>
              <a:t>requirements for radio transmitting equipment of microwave communication </a:t>
            </a:r>
            <a:r>
              <a:rPr lang="en-US" sz="1600" dirty="0" smtClean="0"/>
              <a:t>system operating in the above-mentioned frequency bands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sz="1600" dirty="0" smtClean="0"/>
              <a:t>the frequency bands of the microwave communication system involved in coordination with space radio services</a:t>
            </a:r>
          </a:p>
          <a:p>
            <a:pPr lvl="2" algn="just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pPr lvl="2" algn="just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March 2022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8146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r>
              <a:rPr lang="en-US" sz="3600" dirty="0" smtClean="0">
                <a:latin typeface="Times New Roman" charset="0"/>
              </a:rPr>
              <a:t>Japan MIC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599"/>
            <a:ext cx="7644983" cy="47228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kern="1200" dirty="0">
                <a:latin typeface="Times New Roman" pitchFamily="16" charset="0"/>
              </a:rPr>
              <a:t>Call for </a:t>
            </a:r>
            <a:r>
              <a:rPr lang="en-US" b="0" kern="1200" dirty="0" smtClean="0">
                <a:latin typeface="Times New Roman" pitchFamily="16" charset="0"/>
              </a:rPr>
              <a:t>opinions: </a:t>
            </a:r>
            <a:r>
              <a:rPr lang="en-US" b="0" dirty="0"/>
              <a:t>Technical conditions for the introduction of </a:t>
            </a:r>
            <a:r>
              <a:rPr lang="en-US" b="0" dirty="0" smtClean="0"/>
              <a:t>6 GHz </a:t>
            </a:r>
            <a:r>
              <a:rPr lang="en-US" b="0" dirty="0"/>
              <a:t>band wireless </a:t>
            </a:r>
            <a:r>
              <a:rPr lang="en-US" b="0" dirty="0" smtClean="0"/>
              <a:t>LAN</a:t>
            </a:r>
            <a:endParaRPr lang="en-US" b="0" kern="1200" dirty="0" smtClean="0">
              <a:latin typeface="Times New Roman" pitchFamily="16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Consultation period: March 3 ~ April 1, 2022 </a:t>
            </a:r>
            <a:endParaRPr lang="en-US" dirty="0"/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>
                <a:hlinkClick r:id="rId3"/>
              </a:rPr>
              <a:t>Link</a:t>
            </a:r>
            <a:endParaRPr lang="en-US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Selected summary:</a:t>
            </a:r>
            <a:endParaRPr lang="en-US" dirty="0"/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/>
              <a:t>Frequency band:  5925 ~ 6425 MHz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/>
              <a:t>Modes of operation:  low power indoor, very low power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/>
              <a:t>EIRP (antenna power) </a:t>
            </a:r>
            <a:r>
              <a:rPr lang="en-US" dirty="0"/>
              <a:t>should be </a:t>
            </a:r>
            <a:r>
              <a:rPr lang="en-US" dirty="0" smtClean="0"/>
              <a:t>200 </a:t>
            </a:r>
            <a:r>
              <a:rPr lang="en-US" dirty="0" err="1" smtClean="0"/>
              <a:t>mW</a:t>
            </a:r>
            <a:r>
              <a:rPr lang="en-US" dirty="0" smtClean="0"/>
              <a:t> </a:t>
            </a:r>
            <a:r>
              <a:rPr lang="en-US" dirty="0"/>
              <a:t>or less in LPI mode and </a:t>
            </a:r>
            <a:r>
              <a:rPr lang="en-US" dirty="0" smtClean="0"/>
              <a:t>25 </a:t>
            </a:r>
            <a:r>
              <a:rPr lang="en-US" dirty="0" err="1" smtClean="0"/>
              <a:t>mW</a:t>
            </a:r>
            <a:r>
              <a:rPr lang="en-US" dirty="0" smtClean="0"/>
              <a:t> </a:t>
            </a:r>
            <a:r>
              <a:rPr lang="en-US" dirty="0"/>
              <a:t>or less in VLP mode</a:t>
            </a:r>
            <a:r>
              <a:rPr lang="en-US" dirty="0" smtClean="0"/>
              <a:t>.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/>
              <a:t>Many technical conditions of 6 GHz LPI will follow those of 5 GHz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/>
              <a:t>For 6425 ~ 7125 MHz, further coexistence studies </a:t>
            </a:r>
            <a:r>
              <a:rPr lang="en-US" smtClean="0"/>
              <a:t>are required.</a:t>
            </a:r>
            <a:endParaRPr lang="en-US" dirty="0"/>
          </a:p>
          <a:p>
            <a:endParaRPr lang="en-US" dirty="0"/>
          </a:p>
          <a:p>
            <a:pPr lvl="2" algn="just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March 2022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560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r>
              <a:rPr lang="en-US" sz="3600" dirty="0" smtClean="0">
                <a:latin typeface="Times New Roman" charset="0"/>
              </a:rPr>
              <a:t>Malaysia MCMC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599"/>
            <a:ext cx="7644983" cy="2057401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kern="1200" dirty="0" smtClean="0">
                <a:latin typeface="Times New Roman" pitchFamily="16" charset="0"/>
              </a:rPr>
              <a:t>Class Assignment No. 1 of 2022</a:t>
            </a:r>
            <a:endParaRPr lang="en-US" b="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Published and is effective since January 19, 2022</a:t>
            </a:r>
            <a:endParaRPr lang="en-US" dirty="0"/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https://www.mcmc.gov.my/skmmgovmy/media/General/CA-No-1-of-2022_-</a:t>
            </a:r>
            <a:r>
              <a:rPr lang="en-US" dirty="0" smtClean="0">
                <a:hlinkClick r:id="rId3"/>
              </a:rPr>
              <a:t>signed_19012022.pdf</a:t>
            </a:r>
            <a:endParaRPr lang="en-US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Of interest to us is the updated class assignment on short range devices operating between 5925 </a:t>
            </a:r>
            <a:r>
              <a:rPr lang="en-US" smtClean="0"/>
              <a:t>MHz and </a:t>
            </a:r>
            <a:r>
              <a:rPr lang="en-US" dirty="0" smtClean="0"/>
              <a:t>6425 </a:t>
            </a:r>
            <a:r>
              <a:rPr lang="en-US" dirty="0" err="1" smtClean="0"/>
              <a:t>MHz.</a:t>
            </a:r>
            <a:endParaRPr lang="en-US" dirty="0" smtClean="0"/>
          </a:p>
          <a:p>
            <a:pPr marL="914400" lvl="2" indent="0" algn="just"/>
            <a:endParaRPr lang="en-US" dirty="0"/>
          </a:p>
          <a:p>
            <a:endParaRPr lang="en-US" dirty="0"/>
          </a:p>
          <a:p>
            <a:pPr lvl="2" algn="just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March 2022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428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r>
              <a:rPr lang="en-US" sz="3600" dirty="0" smtClean="0">
                <a:latin typeface="Times New Roman" charset="0"/>
              </a:rPr>
              <a:t>Thailand NBTC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599"/>
            <a:ext cx="7644983" cy="47228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kern="1200" dirty="0">
                <a:latin typeface="Times New Roman" pitchFamily="16" charset="0"/>
              </a:rPr>
              <a:t>U.S. - Thailand 6 GHz Spectrum Virtual Workshop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February 17~18, 2022</a:t>
            </a:r>
            <a:endParaRPr lang="en-US" dirty="0"/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https://www.nbtc.go.th/News/Information/52494.aspx</a:t>
            </a:r>
            <a:r>
              <a:rPr lang="en-US" dirty="0"/>
              <a:t> </a:t>
            </a:r>
            <a:endParaRPr lang="en-US" dirty="0" smtClean="0"/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www.standardsportal.org/usa_en/toolbox/US%E2%80%93Indo-Pacific-STCP.aspx</a:t>
            </a:r>
            <a:r>
              <a:rPr lang="en-US" dirty="0" smtClean="0"/>
              <a:t> 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/>
              <a:t>During the workshop, a NBTC representative shared the information that NBTC </a:t>
            </a:r>
            <a:r>
              <a:rPr lang="en-US" dirty="0"/>
              <a:t>has </a:t>
            </a:r>
            <a:r>
              <a:rPr lang="en-US" dirty="0" smtClean="0"/>
              <a:t>agreed </a:t>
            </a:r>
            <a:r>
              <a:rPr lang="en-US" dirty="0"/>
              <a:t>on </a:t>
            </a:r>
            <a:r>
              <a:rPr lang="en-US" dirty="0" smtClean="0"/>
              <a:t>a </a:t>
            </a:r>
            <a:r>
              <a:rPr lang="en-US" dirty="0"/>
              <a:t>policy </a:t>
            </a:r>
            <a:r>
              <a:rPr lang="en-US" dirty="0" smtClean="0"/>
              <a:t>that 5.925~6.425 </a:t>
            </a:r>
            <a:r>
              <a:rPr lang="en-US" dirty="0"/>
              <a:t>GHz is </a:t>
            </a:r>
            <a:r>
              <a:rPr lang="en-US" dirty="0" smtClean="0"/>
              <a:t>for unlicensed use with an expected public consultation in Q2/Q3 this year. 6.425~7.125 </a:t>
            </a:r>
            <a:r>
              <a:rPr lang="en-US" dirty="0"/>
              <a:t>GHz </a:t>
            </a:r>
            <a:r>
              <a:rPr lang="en-US" dirty="0" smtClean="0"/>
              <a:t>is </a:t>
            </a:r>
            <a:r>
              <a:rPr lang="en-US" dirty="0"/>
              <a:t>under consideration </a:t>
            </a:r>
            <a:r>
              <a:rPr lang="en-US" dirty="0" smtClean="0"/>
              <a:t>subject to the outline of the WRC-23 meeting.</a:t>
            </a:r>
          </a:p>
          <a:p>
            <a:pPr lvl="2" algn="just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March 2022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9050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38721</TotalTime>
  <Words>736</Words>
  <Application>Microsoft Office PowerPoint</Application>
  <PresentationFormat>On-screen Show (4:3)</PresentationFormat>
  <Paragraphs>121</Paragraphs>
  <Slides>9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 Unicode MS</vt:lpstr>
      <vt:lpstr>BatangChe</vt:lpstr>
      <vt:lpstr>MS Gothic</vt:lpstr>
      <vt:lpstr>Arial</vt:lpstr>
      <vt:lpstr>Times New Roman</vt:lpstr>
      <vt:lpstr>Wingdings</vt:lpstr>
      <vt:lpstr>Office Theme</vt:lpstr>
      <vt:lpstr>Document</vt:lpstr>
      <vt:lpstr>APAC update – March 2022</vt:lpstr>
      <vt:lpstr>Background</vt:lpstr>
      <vt:lpstr>Australia ACMA (1)</vt:lpstr>
      <vt:lpstr>Australia ACMA (2)</vt:lpstr>
      <vt:lpstr>Australia ACMA (3)</vt:lpstr>
      <vt:lpstr>China MIIT</vt:lpstr>
      <vt:lpstr>Japan MIC</vt:lpstr>
      <vt:lpstr>Malaysia MCMC</vt:lpstr>
      <vt:lpstr>Thailand NBTC</vt:lpstr>
    </vt:vector>
  </TitlesOfParts>
  <Company>Hewlett 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APAC update - March 2022</dc:title>
  <dc:creator>Edward Au</dc:creator>
  <cp:keywords>22/0010r1</cp:keywords>
  <cp:lastModifiedBy>Edward Au</cp:lastModifiedBy>
  <cp:revision>2641</cp:revision>
  <cp:lastPrinted>1601-01-01T00:00:00Z</cp:lastPrinted>
  <dcterms:created xsi:type="dcterms:W3CDTF">2016-03-03T14:54:45Z</dcterms:created>
  <dcterms:modified xsi:type="dcterms:W3CDTF">2022-03-14T10:38:30Z</dcterms:modified>
</cp:coreProperties>
</file>